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6"/>
  </p:notesMasterIdLst>
  <p:sldIdLst>
    <p:sldId id="288" r:id="rId4"/>
    <p:sldId id="287" r:id="rId5"/>
    <p:sldId id="258" r:id="rId6"/>
    <p:sldId id="274" r:id="rId7"/>
    <p:sldId id="275" r:id="rId8"/>
    <p:sldId id="276" r:id="rId9"/>
    <p:sldId id="277" r:id="rId10"/>
    <p:sldId id="278" r:id="rId11"/>
    <p:sldId id="280" r:id="rId12"/>
    <p:sldId id="281" r:id="rId13"/>
    <p:sldId id="260" r:id="rId14"/>
    <p:sldId id="259" r:id="rId15"/>
    <p:sldId id="261" r:id="rId16"/>
    <p:sldId id="284" r:id="rId17"/>
    <p:sldId id="268" r:id="rId18"/>
    <p:sldId id="271" r:id="rId19"/>
    <p:sldId id="272" r:id="rId20"/>
    <p:sldId id="262" r:id="rId21"/>
    <p:sldId id="263" r:id="rId22"/>
    <p:sldId id="264" r:id="rId23"/>
    <p:sldId id="285" r:id="rId24"/>
    <p:sldId id="267" r:id="rId25"/>
    <p:sldId id="265" r:id="rId26"/>
    <p:sldId id="266" r:id="rId27"/>
    <p:sldId id="282" r:id="rId28"/>
    <p:sldId id="289" r:id="rId29"/>
    <p:sldId id="290" r:id="rId30"/>
    <p:sldId id="291" r:id="rId31"/>
    <p:sldId id="292" r:id="rId32"/>
    <p:sldId id="293" r:id="rId33"/>
    <p:sldId id="283" r:id="rId34"/>
    <p:sldId id="28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D26"/>
    <a:srgbClr val="996633"/>
    <a:srgbClr val="37CB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20163" autoAdjust="0"/>
    <p:restoredTop sz="94660"/>
  </p:normalViewPr>
  <p:slideViewPr>
    <p:cSldViewPr snapToGrid="0">
      <p:cViewPr>
        <p:scale>
          <a:sx n="66" d="100"/>
          <a:sy n="66" d="100"/>
        </p:scale>
        <p:origin x="-432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507E1-2B4A-47FD-B026-F5BA4395D663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AAE7A-5171-4603-B145-AB189B175B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711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270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601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7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1" indent="0" algn="ctr">
              <a:buNone/>
              <a:defRPr/>
            </a:lvl2pPr>
            <a:lvl3pPr marL="685783" indent="0" algn="ctr">
              <a:buNone/>
              <a:defRPr/>
            </a:lvl3pPr>
            <a:lvl4pPr marL="1028674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9" indent="0" algn="ctr">
              <a:buNone/>
              <a:defRPr/>
            </a:lvl7pPr>
            <a:lvl8pPr marL="2400240" indent="0" algn="ctr">
              <a:buNone/>
              <a:defRPr/>
            </a:lvl8pPr>
            <a:lvl9pPr marL="274313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918DB3-D3FE-4A84-A987-0B4042B81E79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869219-2556-4FAE-B71F-2413E06E412B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860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EE6B9-7B69-4D21-A5F4-37B2D287070C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593489-699B-4CD9-9342-5038D589FC9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08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FEDB5-D1B6-44F4-8532-D1AFD97C639E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3C3893-B915-4F80-8C88-F32BD267560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50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7113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712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737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7334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260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8924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4661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589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E363B-35D2-4FE2-9D99-EC3E0062F49E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399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4517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1052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3161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08B9EBBA-996F-894A-B54A-D6246ED52C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004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9B3A1323-8D79-1946-B0D7-40001CF92E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980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8DFA1846-DA80-1C48-A609-854EA85C59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333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57302355-E14B-8545-A8F8-0FE83CC9D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149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02640F58-564D-2B4F-AE67-E407BA4FCF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20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F13A34C8-038E-2045-AF43-DF7DBB8E0E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86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8818C68F-D26B-8F47-958C-23B49CF8A6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4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1" indent="0">
              <a:buNone/>
              <a:defRPr sz="1351"/>
            </a:lvl2pPr>
            <a:lvl3pPr marL="685783" indent="0">
              <a:buNone/>
              <a:defRPr sz="1200"/>
            </a:lvl3pPr>
            <a:lvl4pPr marL="1028674" indent="0">
              <a:buNone/>
              <a:defRPr sz="1051"/>
            </a:lvl4pPr>
            <a:lvl5pPr marL="1371566" indent="0">
              <a:buNone/>
              <a:defRPr sz="1051"/>
            </a:lvl5pPr>
            <a:lvl6pPr marL="1714457" indent="0">
              <a:buNone/>
              <a:defRPr sz="1051"/>
            </a:lvl6pPr>
            <a:lvl7pPr marL="2057349" indent="0">
              <a:buNone/>
              <a:defRPr sz="1051"/>
            </a:lvl7pPr>
            <a:lvl8pPr marL="2400240" indent="0">
              <a:buNone/>
              <a:defRPr sz="1051"/>
            </a:lvl8pPr>
            <a:lvl9pPr marL="2743131" indent="0">
              <a:buNone/>
              <a:defRPr sz="10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BF9246-2F23-4271-8295-DF9EBE0C8F94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F7A993-74EB-4A25-86CF-9E32D559093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521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D0DF5E60-9974-AC48-9591-99C2BB44B7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88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18C79C5D-2A6F-F04D-97DA-BEF2467B6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4272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C6C52C72-DE31-F449-A4ED-4C594FD914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415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1"/>
            <a:fld id="{ED62726E-379B-B349-9EED-81ED093FA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623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DBE5A-AACE-4BA7-BCB5-73C09AAAE9B2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17F2E9-E4AF-4D87-93AB-C25A1F418CC7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56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4E411-B18E-4111-8C74-1D4D50CB7AB0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CD7476-B11E-4B55-B3D1-4D8B84434B92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D23CE1-0B73-4A4A-9B9C-5DE723F1EEF0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0F7037-C46A-41FA-88A2-B532DFFAB710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97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052177-3F75-41FF-B357-43FA77EA7F2A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4F2D70-5F75-42D7-8F07-8FD3A431DCD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14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357EF2-E7A2-411C-949F-AE85FC198593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2C865-482A-4FAD-B5A8-F825D86FC2AE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76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63D3A3-07B3-490A-B75C-E560461B0941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65A47-0C37-4347-8C51-AA909614496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83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1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1" b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CF444-BE63-43EB-A036-F058E46447D2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1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1" b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1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1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E644D0-E1D6-45AD-ABDA-50D918D79F6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46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891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67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29" indent="-17144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21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04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578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FF047-6C97-44CE-97B7-F373CCD41E02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65449-7C2E-4A86-B0C1-FC5791AF2B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135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09B482E8-6E0E-1B4F-B1FD-C69DB9E858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5/30/2019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1"/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9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58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unDay\Desktop\&#1044;&#1041;&#1052;&#1050;\&#1057;&#1090;&#1072;&#1090;&#1100;&#1103;%20-%20&#1042;&#1089;&#1077;&#1088;&#1086;&#1089;&#1089;&#1080;&#1081;&#1089;&#1082;&#1072;&#1103;%20&#1085;&#1072;&#1091;&#1095;&#1085;&#1086;-&#1087;&#1088;&#1072;&#1082;&#1090;&#1080;&#1095;&#1077;&#1089;&#1082;&#1072;&#1103;%20&#1082;&#1086;&#1085;&#1092;&#1077;&#1088;&#1077;&#1085;&#1094;&#1080;&#1103;%20&#1074;%20&#1075;.%20&#1053;.&#1053;&#1086;&#1074;&#1075;&#1086;&#1088;&#1086;&#1076;-30-31%20&#1084;&#1072;&#1103;%202019%20&#1075;\media\image1.jpe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SunDay\Desktop\&#1044;&#1041;&#1052;&#1050;\&#1057;&#1090;&#1072;&#1090;&#1100;&#1103;%20-%20&#1042;&#1089;&#1077;&#1088;&#1086;&#1089;&#1089;&#1080;&#1081;&#1089;&#1082;&#1072;&#1103;%20&#1085;&#1072;&#1091;&#1095;&#1085;&#1086;-&#1087;&#1088;&#1072;&#1082;&#1090;&#1080;&#1095;&#1077;&#1089;&#1082;&#1072;&#1103;%20&#1082;&#1086;&#1085;&#1092;&#1077;&#1088;&#1077;&#1085;&#1094;&#1080;&#1103;%20&#1074;%20&#1075;.%20&#1053;.&#1053;&#1086;&#1074;&#1075;&#1086;&#1088;&#1086;&#1076;-30-31%20&#1084;&#1072;&#1103;%202019%20&#1075;\media\image1.jpe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76083" y="4309073"/>
            <a:ext cx="7342632" cy="10479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37177" algn="ctr">
              <a:lnSpc>
                <a:spcPct val="115000"/>
              </a:lnSpc>
              <a:spcAft>
                <a:spcPts val="751"/>
              </a:spcAft>
            </a:pP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технологий в подготовку специалистов среднего звена </a:t>
            </a: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8971" y="5929456"/>
            <a:ext cx="818605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kumimoji="0" lang="ru-RU" sz="30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Директор д.м.н. </a:t>
            </a:r>
            <a:r>
              <a:rPr kumimoji="0" lang="ru-RU" sz="3000" b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Махачева</a:t>
            </a:r>
            <a:r>
              <a:rPr kumimoji="0" lang="ru-RU" sz="30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Ханна</a:t>
            </a:r>
            <a:r>
              <a:rPr kumimoji="0" lang="ru-RU" sz="30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Гаджиевна</a:t>
            </a:r>
            <a:endParaRPr kumimoji="0" lang="ru-RU" sz="30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арема Закировна\фельдшера\ГЕРБ ДБМ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1885" y="1056568"/>
            <a:ext cx="3193143" cy="313006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69258" y="261036"/>
            <a:ext cx="7663542" cy="646331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ГБПОУ РД «Дагестанский базовый медицинский колледж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им.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Р.П.Аскерханова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1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4F2D70-5F75-42D7-8F07-8FD3A431DCD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3" name="Рисунок 2" descr="C:\Users\User\Desktop\Олимпиада по стоматологии - 2019 г\VKIS44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9932" cy="31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/>
          <p:nvPr/>
        </p:nvPicPr>
        <p:blipFill>
          <a:blip r:embed="rId3" cstate="print">
            <a:lum bright="10000"/>
          </a:blip>
          <a:srcRect t="29281"/>
          <a:stretch>
            <a:fillRect/>
          </a:stretch>
        </p:blipFill>
        <p:spPr bwMode="auto">
          <a:xfrm>
            <a:off x="4349932" y="0"/>
            <a:ext cx="4794069" cy="295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/>
          <p:nvPr/>
        </p:nvPicPr>
        <p:blipFill>
          <a:blip r:embed="rId4" cstate="print">
            <a:lum bright="10000" contrast="10000"/>
          </a:blip>
          <a:srcRect t="17742"/>
          <a:stretch>
            <a:fillRect/>
          </a:stretch>
        </p:blipFill>
        <p:spPr bwMode="auto">
          <a:xfrm>
            <a:off x="-58786" y="3140438"/>
            <a:ext cx="4408718" cy="37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C:\Users\User\Desktop\2017-2018\Открытый урок 2017-2018\А.М. Мудуева, Ш.С. Магомедова Панкреатит диагностика и лечение\RNGD1966.JPG"/>
          <p:cNvPicPr/>
          <p:nvPr/>
        </p:nvPicPr>
        <p:blipFill rotWithShape="1">
          <a:blip r:embed="rId5" cstate="print"/>
          <a:srcRect l="28954" t="32583"/>
          <a:stretch/>
        </p:blipFill>
        <p:spPr bwMode="auto">
          <a:xfrm>
            <a:off x="4297680" y="2958737"/>
            <a:ext cx="4846320" cy="389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0113341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er\Desktop\ФОТО 2017-2018ГГ\симуляционнные уроки 2018Г\педиатров 13.04.18г недоношенный новорожденный и уход за ним Курачева М.М\ASKF3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-1" y="0"/>
            <a:ext cx="4411265" cy="3308449"/>
          </a:xfrm>
          <a:prstGeom prst="rect">
            <a:avLst/>
          </a:prstGeom>
          <a:noFill/>
        </p:spPr>
      </p:pic>
      <p:pic>
        <p:nvPicPr>
          <p:cNvPr id="70660" name="Picture 4" descr="C:\Users\User\Desktop\ФОТО 2017-2018ГГ\симуляционнные уроки 2018Г\педиатров 13.04.18г недоношенный новорожденный и уход за ним Курачева М.М\BSLQ155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79181" y="3509385"/>
            <a:ext cx="4464819" cy="3348615"/>
          </a:xfrm>
          <a:prstGeom prst="rect">
            <a:avLst/>
          </a:prstGeom>
          <a:noFill/>
        </p:spPr>
      </p:pic>
      <p:pic>
        <p:nvPicPr>
          <p:cNvPr id="70661" name="Picture 5" descr="C:\Users\User\Desktop\ФОТО 2017-2018ГГ\симуляционнные уроки 2018Г\педиатров 13.04.18г недоношенный новорожденный и уход за ним Курачева М.М\HBJH727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-53555" y="3308449"/>
            <a:ext cx="4732736" cy="3549551"/>
          </a:xfrm>
          <a:prstGeom prst="rect">
            <a:avLst/>
          </a:prstGeom>
          <a:noFill/>
        </p:spPr>
      </p:pic>
      <p:pic>
        <p:nvPicPr>
          <p:cNvPr id="70662" name="Picture 6" descr="C:\Users\User\Desktop\ФОТО 2017-2018ГГ\симуляционнные уроки 2018Г\педиатров 13.04.18г недоношенный новорожденный и уход за ним Курачева М.М\LRNL3184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11264" y="0"/>
            <a:ext cx="4732736" cy="3549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2614233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User\Desktop\ФОТО 2017-2018ГГ\симуляционнные уроки 2018Г\терапевтов 4.04.18г сестринский процесс при гипертонической болезни, гипертонических кризах  Гасанова А.А\DXXS5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2128" y="3054096"/>
            <a:ext cx="5071872" cy="3803904"/>
          </a:xfrm>
          <a:prstGeom prst="rect">
            <a:avLst/>
          </a:prstGeom>
          <a:noFill/>
        </p:spPr>
      </p:pic>
      <p:pic>
        <p:nvPicPr>
          <p:cNvPr id="71684" name="Picture 4" descr="C:\Users\User\Desktop\ФОТО 2017-2018ГГ\симуляционнные уроки 2018Г\терапевтов 4.04.18г сестринский процесс при гипертонической болезни, гипертонических кризах  Гасанова А.А\MUXB7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72128" cy="3054096"/>
          </a:xfrm>
          <a:prstGeom prst="rect">
            <a:avLst/>
          </a:prstGeom>
          <a:noFill/>
        </p:spPr>
      </p:pic>
      <p:pic>
        <p:nvPicPr>
          <p:cNvPr id="71685" name="Picture 5" descr="C:\Users\User\Desktop\ФОТО 2017-2018ГГ\симуляционнные уроки 2018Г\терапевтов 4.04.18г сестринский процесс при гипертонической болезни, гипертонических кризах  Гасанова А.А\UUIF465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0" y="3054097"/>
            <a:ext cx="4674074" cy="3803904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9" y="0"/>
            <a:ext cx="5296621" cy="3054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995662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Users\User\Desktop\ФОТО 2017-2018ГГ\симуляционнные уроки 2018Г\у акушеров 23.04.18 КРОВОТЕЧЕНИЯ В ПОСЛЕРОДОВОМ ПЕРИОДЕ .ГИПОТОНИЯ И АТОНИЯ МАТКИ АБУЕВА З.М-Р\KKVI542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096515" y="3072385"/>
            <a:ext cx="5047486" cy="3785616"/>
          </a:xfrm>
          <a:prstGeom prst="rect">
            <a:avLst/>
          </a:prstGeom>
          <a:noFill/>
        </p:spPr>
      </p:pic>
      <p:pic>
        <p:nvPicPr>
          <p:cNvPr id="1026" name="Picture 2" descr="C:\Users\User\Desktop\ФОТО 2017-2018ГГ\симуляционнные уроки 2018Г\у акушеров 23.04.18 КРОВОТЕЧЕНИЯ В ПОСЛЕРОДОВОМ ПЕРИОДЕ .ГИПОТОНИЯ И АТОНИЯ МАТКИ АБУЕВА З.М-Р\ERGG942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6191"/>
          <a:stretch>
            <a:fillRect/>
          </a:stretch>
        </p:blipFill>
        <p:spPr bwMode="auto">
          <a:xfrm>
            <a:off x="4333825" y="0"/>
            <a:ext cx="4810175" cy="3515741"/>
          </a:xfrm>
          <a:prstGeom prst="rect">
            <a:avLst/>
          </a:prstGeom>
          <a:noFill/>
        </p:spPr>
      </p:pic>
      <p:pic>
        <p:nvPicPr>
          <p:cNvPr id="72709" name="Picture 5" descr="C:\Users\User\Desktop\ФОТО 2017-2018ГГ\симуляционнные уроки 2018Г\у акушеров 23.04.18 КРОВОТЕЧЕНИЯ В ПОСЛЕРОДОВОМ ПЕРИОДЕ .ГИПОТОНИЯ И АТОНИЯ МАТКИ АБУЕВА З.М-Р\DPVQ3208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0" y="3072385"/>
            <a:ext cx="5047483" cy="3785615"/>
          </a:xfrm>
          <a:prstGeom prst="rect">
            <a:avLst/>
          </a:prstGeom>
          <a:noFill/>
        </p:spPr>
      </p:pic>
      <p:pic>
        <p:nvPicPr>
          <p:cNvPr id="72706" name="Picture 2" descr="C:\Users\User\Desktop\ФОТО 2017-2018ГГ\симуляционнные уроки 2018Г\у акушеров 23.04.18 КРОВОТЕЧЕНИЯ В ПОСЛЕРОДОВОМ ПЕРИОДЕ .ГИПОТОНИЯ И АТОНИЯ МАТКИ АБУЕВА З.М-Р\MNKT956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7858" y="0"/>
            <a:ext cx="4298109" cy="3223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7236019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IMG_1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" y="199"/>
            <a:ext cx="5495327" cy="4120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90362" y="1433825"/>
            <a:ext cx="3110593" cy="39241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1" rIns="68580" bIns="3429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Инклюзивное обучение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7093" y="1001118"/>
            <a:ext cx="3526827" cy="392417"/>
          </a:xfrm>
          <a:prstGeom prst="rect">
            <a:avLst/>
          </a:prstGeom>
          <a:solidFill>
            <a:srgbClr val="FF97DC"/>
          </a:solidFill>
          <a:ln w="28575">
            <a:solidFill>
              <a:srgbClr val="002060"/>
            </a:solidFill>
          </a:ln>
        </p:spPr>
        <p:txBody>
          <a:bodyPr wrap="square" lIns="68580" tIns="34291" rIns="68580" bIns="3429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«Лабораторная диагностика»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8525" y="3019425"/>
            <a:ext cx="57054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21417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педсовет итоги 2015\gMeB0Kki5ZU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-20000" contrast="40000"/>
          </a:blip>
          <a:srcRect l="2054" t="21852" r="67575" b="30572"/>
          <a:stretch/>
        </p:blipFill>
        <p:spPr bwMode="auto">
          <a:xfrm>
            <a:off x="10134" y="1"/>
            <a:ext cx="3514462" cy="4006734"/>
          </a:xfrm>
          <a:prstGeom prst="rect">
            <a:avLst/>
          </a:prstGeom>
          <a:ln w="38100" cap="sq">
            <a:solidFill>
              <a:srgbClr val="0C17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\Desktop\педсовет итоги 2015\gMeB0Kki5ZU.jpg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 contrast="40000"/>
          </a:blip>
          <a:srcRect l="69647" t="22469" r="260" b="31527"/>
          <a:stretch/>
        </p:blipFill>
        <p:spPr bwMode="auto">
          <a:xfrm>
            <a:off x="3061946" y="0"/>
            <a:ext cx="3463545" cy="3640975"/>
          </a:xfrm>
          <a:prstGeom prst="rect">
            <a:avLst/>
          </a:prstGeom>
          <a:ln w="38100" cap="sq">
            <a:solidFill>
              <a:srgbClr val="0C17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User\Desktop\педсовет итоги 2015\gMeB0Kki5ZU.jpg"/>
          <p:cNvPicPr>
            <a:picLocks noChangeAspect="1" noChangeArrowheads="1"/>
          </p:cNvPicPr>
          <p:nvPr/>
        </p:nvPicPr>
        <p:blipFill rotWithShape="1">
          <a:blip r:embed="rId2" cstate="print">
            <a:lum bright="-20000" contrast="40000"/>
          </a:blip>
          <a:srcRect l="36128" t="22099" r="34612" b="31708"/>
          <a:stretch/>
        </p:blipFill>
        <p:spPr bwMode="auto">
          <a:xfrm>
            <a:off x="5991563" y="1"/>
            <a:ext cx="3152437" cy="4023360"/>
          </a:xfrm>
          <a:prstGeom prst="rect">
            <a:avLst/>
          </a:prstGeom>
          <a:ln w="38100" cap="sq">
            <a:solidFill>
              <a:srgbClr val="0C17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User\Desktop\педсовет итоги 2015\WylDduE-TcY.jp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</a:blip>
          <a:srcRect l="1429" t="39048" r="69643" b="13444"/>
          <a:stretch/>
        </p:blipFill>
        <p:spPr bwMode="auto">
          <a:xfrm>
            <a:off x="0" y="2992582"/>
            <a:ext cx="3314701" cy="3873663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User\Desktop\педсовет итоги 2015\WylDduE-TcY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 l="34286" t="38571" r="36071" b="10289"/>
          <a:stretch/>
        </p:blipFill>
        <p:spPr bwMode="auto">
          <a:xfrm>
            <a:off x="2979341" y="2975956"/>
            <a:ext cx="3275116" cy="3890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User\Desktop\педсовет итоги 2015\WylDduE-TcY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97DC">
                <a:tint val="45000"/>
                <a:satMod val="400000"/>
              </a:srgbClr>
            </a:duotone>
            <a:lum bright="10000" contrast="20000"/>
          </a:blip>
          <a:srcRect l="67976" t="38571" r="1548" b="13410"/>
          <a:stretch/>
        </p:blipFill>
        <p:spPr bwMode="auto">
          <a:xfrm>
            <a:off x="6064249" y="2975956"/>
            <a:ext cx="3079751" cy="387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2081772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1808" b="934"/>
          <a:stretch>
            <a:fillRect/>
          </a:stretch>
        </p:blipFill>
        <p:spPr bwMode="auto">
          <a:xfrm>
            <a:off x="5368709" y="0"/>
            <a:ext cx="3775291" cy="514350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2216" b="807"/>
          <a:stretch>
            <a:fillRect/>
          </a:stretch>
        </p:blipFill>
        <p:spPr bwMode="auto">
          <a:xfrm>
            <a:off x="49839" y="0"/>
            <a:ext cx="3775864" cy="51435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347135" y="6723"/>
            <a:ext cx="3693153" cy="514647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1808" b="934"/>
          <a:stretch>
            <a:fillRect/>
          </a:stretch>
        </p:blipFill>
        <p:spPr bwMode="auto">
          <a:xfrm rot="20625523">
            <a:off x="1050413" y="2830248"/>
            <a:ext cx="2804305" cy="3820618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2216" b="807"/>
          <a:stretch>
            <a:fillRect/>
          </a:stretch>
        </p:blipFill>
        <p:spPr bwMode="auto">
          <a:xfrm rot="1016179">
            <a:off x="5946255" y="2896528"/>
            <a:ext cx="2759131" cy="375850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1624" r="2165" b="2209"/>
          <a:stretch>
            <a:fillRect/>
          </a:stretch>
        </p:blipFill>
        <p:spPr bwMode="auto">
          <a:xfrm>
            <a:off x="3726686" y="2576153"/>
            <a:ext cx="2782206" cy="4349769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69469913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7491"/>
          <a:stretch/>
        </p:blipFill>
        <p:spPr bwMode="auto">
          <a:xfrm>
            <a:off x="4370292" y="0"/>
            <a:ext cx="4788894" cy="67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16014"/>
          <a:stretch/>
        </p:blipFill>
        <p:spPr bwMode="auto">
          <a:xfrm>
            <a:off x="-1" y="0"/>
            <a:ext cx="4370293" cy="67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2715855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74" y="262515"/>
            <a:ext cx="6750867" cy="750099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  <a:t/>
            </a:r>
            <a:b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</a:br>
            <a: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  <a:t>Научно- исследовательская </a:t>
            </a:r>
            <a:r>
              <a:rPr lang="ru-RU" sz="2325" b="1" dirty="0" smtClean="0">
                <a:solidFill>
                  <a:srgbClr val="CC0000"/>
                </a:solidFill>
                <a:latin typeface="Arial Black" pitchFamily="34" charset="0"/>
              </a:rPr>
              <a:t>работа </a:t>
            </a:r>
            <a:endParaRPr lang="ru-RU" sz="2325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02" y="1826494"/>
            <a:ext cx="3053951" cy="133946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2500"/>
          </a:bodyPr>
          <a:lstStyle/>
          <a:p>
            <a:pPr marL="385753" indent="-385753">
              <a:buNone/>
            </a:pPr>
            <a:r>
              <a:rPr lang="ru-RU" sz="1951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Сестринский </a:t>
            </a:r>
            <a:r>
              <a:rPr lang="ru-RU" sz="1951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процесс в работе медицинской сестры в поликлинике»</a:t>
            </a:r>
          </a:p>
          <a:p>
            <a:pPr marL="385753" indent="-385753">
              <a:buNone/>
            </a:pPr>
            <a:r>
              <a:rPr lang="ru-RU" sz="15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ru-RU" sz="15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руководитель: Садраддинова Н.О.)</a:t>
            </a:r>
          </a:p>
          <a:p>
            <a:pPr marL="385753" indent="-385753">
              <a:buFont typeface="+mj-lt"/>
              <a:buAutoNum type="arabicPeriod"/>
            </a:pPr>
            <a:endParaRPr lang="ru-RU" sz="195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5753" indent="-385753">
              <a:buNone/>
            </a:pPr>
            <a:endParaRPr lang="ru-RU" sz="195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95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6393" b="1129"/>
          <a:stretch>
            <a:fillRect/>
          </a:stretch>
        </p:blipFill>
        <p:spPr bwMode="auto">
          <a:xfrm>
            <a:off x="4486988" y="1225980"/>
            <a:ext cx="4657012" cy="29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5"/>
            <a:ext cx="62103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3168039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024" y="202836"/>
            <a:ext cx="6107949" cy="750099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  <a:t/>
            </a:r>
            <a:b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</a:br>
            <a:r>
              <a:rPr lang="ru-RU" sz="2325" b="1" dirty="0">
                <a:solidFill>
                  <a:srgbClr val="CC0000"/>
                </a:solidFill>
                <a:latin typeface="Arial Black" pitchFamily="34" charset="0"/>
              </a:rPr>
              <a:t>Научно- исследовательская работа </a:t>
            </a:r>
            <a:r>
              <a:rPr lang="ru-RU" sz="2325" dirty="0"/>
              <a:t/>
            </a:r>
            <a:br>
              <a:rPr lang="ru-RU" sz="2325" dirty="0"/>
            </a:br>
            <a:endParaRPr lang="ru-RU" sz="2325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4049" y="1261872"/>
            <a:ext cx="3652172" cy="1770639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marL="385753" indent="-385753">
              <a:buNone/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«Фармакотерапия </a:t>
            </a:r>
            <a:r>
              <a:rPr lang="ru-RU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туберкулеза»</a:t>
            </a:r>
          </a:p>
          <a:p>
            <a:pPr marL="385753" indent="-385753">
              <a:buNone/>
            </a:pPr>
            <a:r>
              <a:rPr lang="ru-RU" sz="165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(руководитель: Шихаева П.А.) </a:t>
            </a:r>
            <a:endParaRPr lang="ru-RU" sz="165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32258"/>
          <a:stretch>
            <a:fillRect/>
          </a:stretch>
        </p:blipFill>
        <p:spPr bwMode="auto">
          <a:xfrm>
            <a:off x="0" y="3815105"/>
            <a:ext cx="5805980" cy="304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t="27577"/>
          <a:stretch>
            <a:fillRect/>
          </a:stretch>
        </p:blipFill>
        <p:spPr bwMode="auto">
          <a:xfrm>
            <a:off x="4089797" y="1133857"/>
            <a:ext cx="5177466" cy="281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53720556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91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3814" y="53582"/>
            <a:ext cx="4125545" cy="857251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ru-RU" sz="2025" dirty="0">
                <a:solidFill>
                  <a:srgbClr val="CC0000"/>
                </a:solidFill>
                <a:latin typeface="Arial Black" pitchFamily="34" charset="0"/>
              </a:rPr>
              <a:t>Кружок по терапии.</a:t>
            </a:r>
            <a:br>
              <a:rPr lang="ru-RU" sz="2025" dirty="0">
                <a:solidFill>
                  <a:srgbClr val="CC0000"/>
                </a:solidFill>
                <a:latin typeface="Arial Black" pitchFamily="34" charset="0"/>
              </a:rPr>
            </a:br>
            <a:r>
              <a:rPr lang="ru-RU" sz="2025" dirty="0">
                <a:solidFill>
                  <a:srgbClr val="0070C0"/>
                </a:solidFill>
                <a:latin typeface="Arial Black" pitchFamily="34" charset="0"/>
              </a:rPr>
              <a:t> тема года: «РЕВМАТИЗМ»</a:t>
            </a:r>
            <a:r>
              <a:rPr lang="ru-RU" sz="1800" dirty="0">
                <a:solidFill>
                  <a:srgbClr val="0070C0"/>
                </a:solidFill>
              </a:rPr>
              <a:t/>
            </a:r>
            <a:br>
              <a:rPr lang="ru-RU" sz="1800" dirty="0">
                <a:solidFill>
                  <a:srgbClr val="0070C0"/>
                </a:solidFill>
              </a:rPr>
            </a:br>
            <a:r>
              <a:rPr lang="ru-RU" sz="1500" dirty="0">
                <a:solidFill>
                  <a:srgbClr val="CC0000"/>
                </a:solidFill>
                <a:latin typeface="Arial Black" pitchFamily="34" charset="0"/>
              </a:rPr>
              <a:t>руководитель: Л.М. Таджибова </a:t>
            </a:r>
          </a:p>
        </p:txBody>
      </p:sp>
      <p:pic>
        <p:nvPicPr>
          <p:cNvPr id="4" name="Содержимое 3" descr="C:\Users\User\AppData\Local\Microsoft\Windows\Temporary Internet Files\Content.Word\IDNB8455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/>
          </a:blip>
          <a:srcRect l="14863"/>
          <a:stretch>
            <a:fillRect/>
          </a:stretch>
        </p:blipFill>
        <p:spPr bwMode="auto">
          <a:xfrm>
            <a:off x="0" y="0"/>
            <a:ext cx="2651760" cy="367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TDMC2440.jpg"/>
          <p:cNvPicPr/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0" y="3803905"/>
            <a:ext cx="3310128" cy="306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Microsoft\Windows\Temporary Internet Files\Content.Word\WFWY63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708" y="910834"/>
            <a:ext cx="3246988" cy="396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MMTO6481.jpg"/>
          <p:cNvPicPr/>
          <p:nvPr/>
        </p:nvPicPr>
        <p:blipFill>
          <a:blip r:embed="rId5" cstate="print"/>
          <a:srcRect t="4615" b="6154"/>
          <a:stretch>
            <a:fillRect/>
          </a:stretch>
        </p:blipFill>
        <p:spPr bwMode="auto">
          <a:xfrm>
            <a:off x="2651760" y="2117843"/>
            <a:ext cx="3098970" cy="410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6025097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6270" t="17856" r="45271" b="8659"/>
          <a:stretch>
            <a:fillRect/>
          </a:stretch>
        </p:blipFill>
        <p:spPr bwMode="auto">
          <a:xfrm>
            <a:off x="0" y="-1"/>
            <a:ext cx="4760686" cy="6858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5000" t="27249" r="45635" b="22522"/>
          <a:stretch>
            <a:fillRect/>
          </a:stretch>
        </p:blipFill>
        <p:spPr bwMode="auto">
          <a:xfrm>
            <a:off x="4717143" y="0"/>
            <a:ext cx="4426856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504" y="2267713"/>
            <a:ext cx="3597477" cy="2332012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Arial Black" pitchFamily="34" charset="0"/>
              </a:rPr>
              <a:t>ДОПОЛНИТЕЛЬНОЕ ПРОФЕССИОНАЛЬНОЕ ОБРАЗОВАНИЕ</a:t>
            </a:r>
          </a:p>
        </p:txBody>
      </p:sp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8750" y="-1"/>
            <a:ext cx="4713167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="" xmlns:p14="http://schemas.microsoft.com/office/powerpoint/2010/main" val="3465051398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\\Server\обмен\Талканова Э.А\cетевое обучение\лицензия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588"/>
            <a:ext cx="3768323" cy="52504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</p:pic>
      <p:pic>
        <p:nvPicPr>
          <p:cNvPr id="165891" name="Picture 3" descr="\\Server\обмен\Талканова Э.А\cетевое обучение\лицензи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0094" y="1444752"/>
            <a:ext cx="3725026" cy="514051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</p:pic>
      <p:pic>
        <p:nvPicPr>
          <p:cNvPr id="165892" name="Picture 4" descr="\\Server\обмен\Талканова Э.А\cетевое обучение\приложение к лиценз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8565" y="1444752"/>
            <a:ext cx="3866649" cy="529567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perspectiveContrastingRightFacing"/>
            <a:lightRig rig="threePt" dir="t"/>
          </a:scene3d>
          <a:sp3d>
            <a:bevelT w="101600" prst="riblet"/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16277" y="109005"/>
            <a:ext cx="5925761" cy="64294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68580" tIns="34291" rIns="68580" bIns="34291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70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 СЕТЕВОЕ ОБУЧЕНИЕ</a:t>
            </a:r>
            <a:endParaRPr lang="ru-RU" sz="2700" dirty="0">
              <a:solidFill>
                <a:srgbClr val="C00000"/>
              </a:solidFill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700353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C:\Users\User\Desktop\ФОТО 2017-2018ГГ\СЕТЕВОЕ ОБУЧЕНИЕ\BOBN331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1363"/>
          <a:stretch>
            <a:fillRect/>
          </a:stretch>
        </p:blipFill>
        <p:spPr bwMode="auto">
          <a:xfrm>
            <a:off x="0" y="631420"/>
            <a:ext cx="4758488" cy="3163339"/>
          </a:xfrm>
          <a:prstGeom prst="rect">
            <a:avLst/>
          </a:prstGeom>
          <a:noFill/>
        </p:spPr>
      </p:pic>
      <p:pic>
        <p:nvPicPr>
          <p:cNvPr id="68614" name="Picture 6" descr="C:\Users\User\Desktop\ФОТО 2017-2018ГГ\СЕТЕВОЕ ОБУЧЕНИЕ\SEXV4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3" y="602766"/>
            <a:ext cx="4571997" cy="34289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655" y="133354"/>
            <a:ext cx="5229240" cy="535767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C00000"/>
                </a:solidFill>
                <a:latin typeface="Arial Black" pitchFamily="34" charset="0"/>
              </a:rPr>
              <a:t> СЕТЕВОЕ ОБУЧЕНИЕ</a:t>
            </a:r>
          </a:p>
        </p:txBody>
      </p:sp>
      <p:pic>
        <p:nvPicPr>
          <p:cNvPr id="68613" name="Picture 5" descr="C:\Users\User\Desktop\ФОТО 2017-2018ГГ\СЕТЕВОЕ ОБУЧЕНИЕ\MULF6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820" y="3722577"/>
            <a:ext cx="4488180" cy="3177818"/>
          </a:xfrm>
          <a:prstGeom prst="rect">
            <a:avLst/>
          </a:prstGeom>
          <a:noFill/>
        </p:spPr>
      </p:pic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20000" contrast="20000"/>
          </a:blip>
          <a:srcRect l="8087" t="5805" r="6310"/>
          <a:stretch>
            <a:fillRect/>
          </a:stretch>
        </p:blipFill>
        <p:spPr bwMode="auto">
          <a:xfrm rot="5400000">
            <a:off x="450960" y="2637903"/>
            <a:ext cx="3769137" cy="467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145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C:\Users\User\Desktop\Desktop\Ханна Г. паспорта\Ассоциация -2019 г. заседание  25.04.2019 г\FCFC48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404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298385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C:\Users\User\Desktop\IMG_79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C:\Users\User\Desktop\IMG_77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3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C:\Users\User\Desktop\IMG_78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31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767427" name="Picture 3" descr="DSC00130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1"/>
            <a:ext cx="9144000" cy="6400800"/>
          </a:xfrm>
          <a:prstGeom prst="rect">
            <a:avLst/>
          </a:prstGeom>
          <a:noFill/>
          <a:ln w="57150">
            <a:solidFill>
              <a:srgbClr val="8A45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7428" name="Text Box 4"/>
          <p:cNvSpPr txBox="1">
            <a:spLocks noChangeArrowheads="1"/>
          </p:cNvSpPr>
          <p:nvPr/>
        </p:nvSpPr>
        <p:spPr bwMode="auto">
          <a:xfrm>
            <a:off x="2743203" y="6433996"/>
            <a:ext cx="30289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ru-RU" sz="1800" dirty="0">
                <a:solidFill>
                  <a:srgbClr val="000000"/>
                </a:solidFill>
              </a:rPr>
              <a:t>      </a:t>
            </a:r>
            <a:r>
              <a:rPr lang="ru-RU" alt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</a:t>
            </a:r>
            <a:r>
              <a:rPr lang="ru-RU" altLang="ru-RU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 выпуск – 1929 год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eaLnBrk="0" hangingPunct="0"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 eaLnBrk="0" hangingPunct="0"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 eaLnBrk="0" hangingPunct="0"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 eaLnBrk="0" hangingPunct="0"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1F0663E-ACCD-4D39-9F67-BFAB7604D616}" type="slidenum">
              <a:rPr lang="ru-RU" altLang="ru-RU" sz="1051" b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z="1051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92374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6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7674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74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C:\Users\User\Desktop\1 место ммц 2019 г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343" y="0"/>
            <a:ext cx="5254172" cy="657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050" name="Picture 2" descr="C:\Users\SunDay\Desktop\ДБМК\Статья - Всероссийская научно-практическая конференция в г. Н.Новгород-30-31 мая 2019 г\media\image1.jpe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3721100" cy="52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212" y="0"/>
            <a:ext cx="3628788" cy="518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0185" y="4272742"/>
            <a:ext cx="3724360" cy="258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9112522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201" y="2865735"/>
            <a:ext cx="875211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8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789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2A5B75-F849-4432-A09B-DDEDCC9E2E00}" type="slidenum">
              <a:rPr lang="ru-RU">
                <a:solidFill>
                  <a:srgbClr val="000000"/>
                </a:solidFill>
              </a:rPr>
              <a:pPr/>
              <a:t>4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237570" name="Picture 2" descr="http://dagpravda.ru/upload/materials/full_70120x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967" y="-1"/>
            <a:ext cx="9107426" cy="6071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27587" y="5739703"/>
            <a:ext cx="5910943" cy="1011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500" b="1" dirty="0"/>
              <a:t>   1988 год </a:t>
            </a:r>
          </a:p>
          <a:p>
            <a:pPr marL="0" indent="0">
              <a:buNone/>
            </a:pPr>
            <a:r>
              <a:rPr lang="ru-RU" sz="1351" dirty="0"/>
              <a:t>Дагестанскому медицинскому училищу было присвоено имя своего выпускника - выдающегося хирурга, члена-корреспондента Академии медицинских наук, профессора </a:t>
            </a:r>
            <a:r>
              <a:rPr lang="ru-RU" sz="1500" b="1" dirty="0"/>
              <a:t>Р.П. </a:t>
            </a:r>
            <a:r>
              <a:rPr lang="ru-RU" sz="1500" b="1" dirty="0" err="1"/>
              <a:t>Аскерханова</a:t>
            </a:r>
            <a:r>
              <a:rPr lang="ru-RU" sz="1351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083204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639"/>
            <a:ext cx="9308592" cy="644683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0866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User\Desktop\фото 90 лет\кисловодск\SAM_3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30000"/>
          </a:blip>
          <a:srcRect t="18158"/>
          <a:stretch>
            <a:fillRect/>
          </a:stretch>
        </p:blipFill>
        <p:spPr bwMode="auto">
          <a:xfrm>
            <a:off x="5" y="155660"/>
            <a:ext cx="5550023" cy="3406691"/>
          </a:xfrm>
          <a:prstGeom prst="rect">
            <a:avLst/>
          </a:prstGeom>
          <a:ln w="38100" cap="sq">
            <a:solidFill>
              <a:srgbClr val="0C17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8984-B1B4-4C34-9551-ADA8E24BEB84}" type="slidenum">
              <a:rPr lang="ru-RU" smtClean="0">
                <a:solidFill>
                  <a:srgbClr val="000000"/>
                </a:solidFill>
              </a:rPr>
              <a:pPr/>
              <a:t>6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87395" name="Picture 3" descr="C:\Users\User\Desktop\фото 90 лет\кисловодск\SAM_3246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514604" y="3192668"/>
            <a:ext cx="6518129" cy="3665333"/>
          </a:xfrm>
          <a:prstGeom prst="rect">
            <a:avLst/>
          </a:prstGeom>
          <a:ln w="38100" cap="sq">
            <a:solidFill>
              <a:srgbClr val="0C178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\Desktop\22 001.jpg"/>
          <p:cNvPicPr>
            <a:picLocks noChangeAspect="1" noChangeArrowheads="1"/>
          </p:cNvPicPr>
          <p:nvPr/>
        </p:nvPicPr>
        <p:blipFill rotWithShape="1">
          <a:blip r:embed="rId4" cstate="print">
            <a:lum bright="-10000" contrast="40000"/>
          </a:blip>
          <a:srcRect l="9499" t="2402" r="2711" b="55644"/>
          <a:stretch/>
        </p:blipFill>
        <p:spPr bwMode="auto">
          <a:xfrm rot="5400000">
            <a:off x="5640581" y="36723"/>
            <a:ext cx="3180879" cy="3131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 descr="C:\Users\User\Desktop\11 001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21569" t="9158" r="10224" b="17987"/>
          <a:stretch>
            <a:fillRect/>
          </a:stretch>
        </p:blipFill>
        <p:spPr bwMode="auto">
          <a:xfrm rot="466350">
            <a:off x="597068" y="4144775"/>
            <a:ext cx="1320467" cy="2130807"/>
          </a:xfrm>
          <a:prstGeom prst="rect">
            <a:avLst/>
          </a:prstGeom>
          <a:ln w="38100" cap="sq">
            <a:solidFill>
              <a:srgbClr val="0F04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75828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8984-B1B4-4C34-9551-ADA8E24BEB84}" type="slidenum">
              <a:rPr lang="ru-RU" smtClean="0">
                <a:solidFill>
                  <a:srgbClr val="000000"/>
                </a:solidFill>
              </a:rPr>
              <a:pPr/>
              <a:t>7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0" name="Picture 4" descr="D:\фото\IMG_8876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t="25444"/>
          <a:stretch>
            <a:fillRect/>
          </a:stretch>
        </p:blipFill>
        <p:spPr bwMode="auto">
          <a:xfrm>
            <a:off x="4944129" y="11892"/>
            <a:ext cx="4199872" cy="4153708"/>
          </a:xfrm>
          <a:prstGeom prst="rect">
            <a:avLst/>
          </a:prstGeom>
          <a:ln w="38100" cap="sq">
            <a:solidFill>
              <a:srgbClr val="502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D:\фото\IMG_8878.JPG"/>
          <p:cNvPicPr>
            <a:picLocks noChangeAspect="1" noChangeArrowheads="1"/>
          </p:cNvPicPr>
          <p:nvPr/>
        </p:nvPicPr>
        <p:blipFill>
          <a:blip r:embed="rId3" cstate="print"/>
          <a:srcRect t="5148"/>
          <a:stretch>
            <a:fillRect/>
          </a:stretch>
        </p:blipFill>
        <p:spPr bwMode="auto">
          <a:xfrm flipH="1">
            <a:off x="537028" y="0"/>
            <a:ext cx="4310743" cy="3287486"/>
          </a:xfrm>
          <a:prstGeom prst="rect">
            <a:avLst/>
          </a:prstGeom>
          <a:ln w="38100" cap="sq">
            <a:solidFill>
              <a:srgbClr val="502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User\Downloads\IMG_5645-21-03-18-12-46.JPG"/>
          <p:cNvPicPr/>
          <p:nvPr/>
        </p:nvPicPr>
        <p:blipFill>
          <a:blip r:embed="rId4" cstate="print">
            <a:lum bright="10000" contrast="30000"/>
          </a:blip>
          <a:srcRect r="5014"/>
          <a:stretch>
            <a:fillRect/>
          </a:stretch>
        </p:blipFill>
        <p:spPr bwMode="auto">
          <a:xfrm>
            <a:off x="2714173" y="3280228"/>
            <a:ext cx="4717142" cy="3577772"/>
          </a:xfrm>
          <a:prstGeom prst="rect">
            <a:avLst/>
          </a:prstGeom>
          <a:noFill/>
          <a:ln w="28575">
            <a:solidFill>
              <a:srgbClr val="744D2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5468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3FB4B-55CD-4453-8CDD-E8DC255C6E7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5" name="Рисунок 4" descr="http://www.dbmk.su/Pict/accredit-big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050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SunDay\Desktop\ДБМК\Статья - Всероссийская научно-практическая конференция в г. Н.Новгород-30-31 мая 2019 г\media\image1.jpe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37" y="0"/>
            <a:ext cx="4665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6276312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8549" name="Picture 5" descr="SAM_18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3543301"/>
            <a:ext cx="4821380" cy="3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E6C108-E5B9-43E9-B0BA-0933DE28C49D}" type="slidenum">
              <a:rPr lang="ru-RU"/>
              <a:pPr/>
              <a:t>9</a:t>
            </a:fld>
            <a:endParaRPr lang="ru-RU"/>
          </a:p>
        </p:txBody>
      </p:sp>
      <p:pic>
        <p:nvPicPr>
          <p:cNvPr id="2028548" name="Picture 4" descr="SAM_1876"/>
          <p:cNvPicPr>
            <a:picLocks noChangeAspect="1" noChangeArrowheads="1"/>
          </p:cNvPicPr>
          <p:nvPr/>
        </p:nvPicPr>
        <p:blipFill>
          <a:blip r:embed="rId4" cstate="print"/>
          <a:srcRect r="31233" b="9518"/>
          <a:stretch>
            <a:fillRect/>
          </a:stretch>
        </p:blipFill>
        <p:spPr bwMode="auto">
          <a:xfrm>
            <a:off x="0" y="0"/>
            <a:ext cx="4789324" cy="35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10" descr="SAM_22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2792" y="0"/>
            <a:ext cx="4721208" cy="35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1 г. Новгород\Министр в ДБМ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16530"/>
            <a:ext cx="4588626" cy="3441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69996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123</Words>
  <Application>Microsoft Office PowerPoint</Application>
  <PresentationFormat>Экран (4:3)</PresentationFormat>
  <Paragraphs>38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1_Оформление по умолчанию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Научно- исследовательская работа </vt:lpstr>
      <vt:lpstr> Научно- исследовательская работа  </vt:lpstr>
      <vt:lpstr>Кружок по терапии.  тема года: «РЕВМАТИЗМ» руководитель: Л.М. Таджибова </vt:lpstr>
      <vt:lpstr>Слайд 21</vt:lpstr>
      <vt:lpstr>ДОПОЛНИТЕЛЬНОЕ ПРОФЕССИОНАЛЬНОЕ ОБРАЗОВАНИЕ</vt:lpstr>
      <vt:lpstr>Слайд 23</vt:lpstr>
      <vt:lpstr> СЕТЕВОЕ ОБУЧЕНИЕ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SunDay</dc:creator>
  <cp:lastModifiedBy>Пользователь Windows</cp:lastModifiedBy>
  <cp:revision>37</cp:revision>
  <dcterms:created xsi:type="dcterms:W3CDTF">2019-05-18T18:27:45Z</dcterms:created>
  <dcterms:modified xsi:type="dcterms:W3CDTF">2019-05-30T13:18:09Z</dcterms:modified>
</cp:coreProperties>
</file>