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99" r:id="rId3"/>
    <p:sldId id="257" r:id="rId5"/>
    <p:sldId id="259" r:id="rId6"/>
    <p:sldId id="271" r:id="rId7"/>
    <p:sldId id="258" r:id="rId8"/>
    <p:sldId id="260" r:id="rId9"/>
    <p:sldId id="363" r:id="rId10"/>
    <p:sldId id="340" r:id="rId11"/>
    <p:sldId id="353" r:id="rId12"/>
    <p:sldId id="261" r:id="rId13"/>
    <p:sldId id="344" r:id="rId14"/>
    <p:sldId id="277" r:id="rId15"/>
    <p:sldId id="278" r:id="rId16"/>
    <p:sldId id="362" r:id="rId17"/>
    <p:sldId id="267" r:id="rId18"/>
    <p:sldId id="269" r:id="rId19"/>
    <p:sldId id="262" r:id="rId20"/>
    <p:sldId id="346" r:id="rId21"/>
    <p:sldId id="282" r:id="rId22"/>
    <p:sldId id="358" r:id="rId23"/>
    <p:sldId id="360" r:id="rId24"/>
    <p:sldId id="268" r:id="rId25"/>
    <p:sldId id="297" r:id="rId26"/>
    <p:sldId id="300" r:id="rId27"/>
    <p:sldId id="354" r:id="rId28"/>
    <p:sldId id="348" r:id="rId29"/>
    <p:sldId id="301" r:id="rId30"/>
    <p:sldId id="361" r:id="rId31"/>
    <p:sldId id="263" r:id="rId32"/>
    <p:sldId id="359" r:id="rId33"/>
    <p:sldId id="349" r:id="rId34"/>
    <p:sldId id="350" r:id="rId35"/>
    <p:sldId id="264" r:id="rId36"/>
    <p:sldId id="364" r:id="rId37"/>
    <p:sldId id="357" r:id="rId38"/>
    <p:sldId id="356" r:id="rId39"/>
    <p:sldId id="270" r:id="rId40"/>
    <p:sldId id="351" r:id="rId41"/>
    <p:sldId id="265" r:id="rId42"/>
    <p:sldId id="266" r:id="rId43"/>
    <p:sldId id="352" r:id="rId4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1" autoAdjust="0"/>
    <p:restoredTop sz="94599" autoAdjust="0"/>
  </p:normalViewPr>
  <p:slideViewPr>
    <p:cSldViewPr>
      <p:cViewPr>
        <p:scale>
          <a:sx n="70" d="100"/>
          <a:sy n="70" d="100"/>
        </p:scale>
        <p:origin x="-1162" y="43"/>
      </p:cViewPr>
      <p:guideLst>
        <p:guide orient="horz" pos="2160"/>
        <p:guide pos="2953"/>
      </p:guideLst>
    </p:cSldViewPr>
  </p:slideViewPr>
  <p:outlineViewPr>
    <p:cViewPr>
      <p:scale>
        <a:sx n="33" d="100"/>
        <a:sy n="33" d="100"/>
      </p:scale>
      <p:origin x="48" y="2789"/>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652B2-8C6E-419B-8E93-813F678ADC08}" type="datetimeFigureOut">
              <a:rPr lang="ru-RU" smtClean="0"/>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6DC3D-C717-495C-B489-C044A339A551}" type="slidenum">
              <a:rPr lang="ru-RU" smtClean="0"/>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kern="1200" dirty="0" smtClean="0">
                <a:solidFill>
                  <a:schemeClr val="tx1"/>
                </a:solidFill>
                <a:effectLst/>
                <a:latin typeface="+mn-lt"/>
                <a:ea typeface="+mn-ea"/>
                <a:cs typeface="+mn-cs"/>
              </a:rPr>
              <a:t>Здравствуйте уважаемые коллеги!</a:t>
            </a:r>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	Позвольте приветствовать вас в этом зале!</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Для меня большая честь представлять Региональную общественную организацию «Новосибирская профессиональная ассоциация специалистов сестринского дела» (РОО «НПАССД») на сегодняшнем мероприятии.</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Охрана здоровья граждан является одной из приоритетных задач социальной политики государства. На современном этапе особую актуальность приобретают вопросы качества медицинской помощи, которые нельзя рассматривать отдельно от вопросов подготовки специалистов со средним медицинским образованием на </a:t>
            </a:r>
            <a:r>
              <a:rPr lang="ru-RU" sz="1200" kern="1200" dirty="0" err="1" smtClean="0">
                <a:solidFill>
                  <a:schemeClr val="tx1"/>
                </a:solidFill>
                <a:effectLst/>
                <a:latin typeface="+mn-lt"/>
                <a:ea typeface="+mn-ea"/>
                <a:cs typeface="+mn-cs"/>
              </a:rPr>
              <a:t>додипломном</a:t>
            </a:r>
            <a:r>
              <a:rPr lang="ru-RU" sz="1200" kern="1200" dirty="0" smtClean="0">
                <a:solidFill>
                  <a:schemeClr val="tx1"/>
                </a:solidFill>
                <a:effectLst/>
                <a:latin typeface="+mn-lt"/>
                <a:ea typeface="+mn-ea"/>
                <a:cs typeface="+mn-cs"/>
              </a:rPr>
              <a:t> и последипломном уровнях образования и создания системы мотивации к непрерывному повышению квалификации.</a:t>
            </a:r>
            <a:endParaRPr lang="ru-RU" dirty="0"/>
          </a:p>
        </p:txBody>
      </p:sp>
      <p:sp>
        <p:nvSpPr>
          <p:cNvPr id="4" name="Номер слайда 3"/>
          <p:cNvSpPr>
            <a:spLocks noGrp="1"/>
          </p:cNvSpPr>
          <p:nvPr>
            <p:ph type="sldNum" sz="quarter" idx="10"/>
          </p:nvPr>
        </p:nvSpPr>
        <p:spPr/>
        <p:txBody>
          <a:bodyPr/>
          <a:lstStyle/>
          <a:p>
            <a:fld id="{A9AFF746-D3F0-4B43-B310-0FD147966EF3}" type="slidenum">
              <a:rPr lang="ru-RU" smtClean="0"/>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Титульный слайд">
    <p:bg>
      <p:bgRef idx="1001">
        <a:schemeClr val="bg2"/>
      </p:bgRef>
    </p:bg>
    <p:spTree>
      <p:nvGrpSpPr>
        <p:cNvPr id="1" name=""/>
        <p:cNvGrpSpPr/>
        <p:nvPr/>
      </p:nvGrpSpPr>
      <p:grpSpPr>
        <a:xfrm>
          <a:off x="0" y="0"/>
          <a:ext cx="0" cy="0"/>
          <a:chOff x="0" y="0"/>
          <a:chExt cx="0" cy="0"/>
        </a:xfrm>
      </p:grpSpPr>
      <p:sp>
        <p:nvSpPr>
          <p:cNvPr id="4" name="Прямоугольник 6"/>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9"/>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10"/>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Заголовок 7"/>
          <p:cNvSpPr>
            <a:spLocks noGrp="1"/>
          </p:cNvSpPr>
          <p:nvPr>
            <p:ph type="ctrTitle"/>
          </p:nvPr>
        </p:nvSpPr>
        <p:spPr>
          <a:xfrm>
            <a:off x="2362200" y="4038600"/>
            <a:ext cx="6477000" cy="1828800"/>
          </a:xfrm>
        </p:spPr>
        <p:txBody>
          <a:bodyPr anchor="b"/>
          <a:lstStyle>
            <a:lvl1pPr>
              <a:defRPr cap="all" baseline="0"/>
            </a:lvl1pPr>
          </a:lstStyle>
          <a:p>
            <a:r>
              <a:rPr lang="ru-RU" smtClean="0"/>
              <a:t>Образец заголовка</a:t>
            </a:r>
            <a:endParaRPr lang="en-US"/>
          </a:p>
        </p:txBody>
      </p:sp>
      <p:sp>
        <p:nvSpPr>
          <p:cNvPr id="9" name="Подзаголовок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7" name="Дата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4D1584D9-4DE5-43FD-B150-67FEAB926121}" type="datetimeFigureOut">
              <a:rPr lang="ru-RU"/>
            </a:fld>
            <a:endParaRPr lang="ru-RU"/>
          </a:p>
        </p:txBody>
      </p:sp>
      <p:sp>
        <p:nvSpPr>
          <p:cNvPr id="10" name="Нижний колонтитул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ru-RU"/>
          </a:p>
        </p:txBody>
      </p:sp>
      <p:sp>
        <p:nvSpPr>
          <p:cNvPr id="11" name="Номер слайда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FA2956BE-9318-4946-B6E8-87EE78E3E344}" type="slidenum">
              <a:rPr lang="ru-RU"/>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1B3770B3-3A84-4C6F-B0C9-6834C30DEE23}" type="datetimeFigureOut">
              <a:rPr lang="ru-RU"/>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CF5570EC-AA62-46F9-ABDC-4339E4024097}" type="slidenum">
              <a:rPr lang="ru-RU"/>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Вертикальный заголовок и текст">
    <p:spTree>
      <p:nvGrpSpPr>
        <p:cNvPr id="1" name=""/>
        <p:cNvGrpSpPr/>
        <p:nvPr/>
      </p:nvGrpSpPr>
      <p:grpSpPr>
        <a:xfrm>
          <a:off x="0" y="0"/>
          <a:ext cx="0" cy="0"/>
          <a:chOff x="0" y="0"/>
          <a:chExt cx="0" cy="0"/>
        </a:xfrm>
      </p:grpSpPr>
      <p:sp>
        <p:nvSpPr>
          <p:cNvPr id="4" name="Прямоугольник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Вертикальный заголовок 1"/>
          <p:cNvSpPr>
            <a:spLocks noGrp="1"/>
          </p:cNvSpPr>
          <p:nvPr>
            <p:ph type="title" orient="vert"/>
          </p:nvPr>
        </p:nvSpPr>
        <p:spPr>
          <a:xfrm>
            <a:off x="6553200" y="609600"/>
            <a:ext cx="2057400" cy="55165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609600"/>
            <a:ext cx="5562600" cy="5516564"/>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7" name="Дата 3"/>
          <p:cNvSpPr>
            <a:spLocks noGrp="1"/>
          </p:cNvSpPr>
          <p:nvPr>
            <p:ph type="dt" sz="half" idx="10"/>
          </p:nvPr>
        </p:nvSpPr>
        <p:spPr>
          <a:xfrm>
            <a:off x="6553200" y="6248400"/>
            <a:ext cx="2209800" cy="365125"/>
          </a:xfrm>
        </p:spPr>
        <p:txBody>
          <a:bodyPr/>
          <a:lstStyle>
            <a:lvl1pPr>
              <a:defRPr/>
            </a:lvl1pPr>
          </a:lstStyle>
          <a:p>
            <a:pPr>
              <a:defRPr/>
            </a:pPr>
            <a:fld id="{2C901AAB-BE4A-46B8-B9E4-685F74D74164}" type="datetimeFigureOut">
              <a:rPr lang="ru-RU"/>
            </a:fld>
            <a:endParaRPr lang="ru-RU"/>
          </a:p>
        </p:txBody>
      </p:sp>
      <p:sp>
        <p:nvSpPr>
          <p:cNvPr id="8" name="Нижний колонтитул 4"/>
          <p:cNvSpPr>
            <a:spLocks noGrp="1"/>
          </p:cNvSpPr>
          <p:nvPr>
            <p:ph type="ftr" sz="quarter" idx="11"/>
          </p:nvPr>
        </p:nvSpPr>
        <p:spPr>
          <a:xfrm>
            <a:off x="457200" y="6248400"/>
            <a:ext cx="5573713" cy="365125"/>
          </a:xfrm>
        </p:spPr>
        <p:txBody>
          <a:bodyPr/>
          <a:lstStyle>
            <a:lvl1pPr>
              <a:defRPr/>
            </a:lvl1pPr>
          </a:lstStyle>
          <a:p>
            <a:pPr>
              <a:defRPr/>
            </a:pPr>
            <a:endParaRPr lang="ru-RU"/>
          </a:p>
        </p:txBody>
      </p:sp>
      <p:sp>
        <p:nvSpPr>
          <p:cNvPr id="9" name="Номер слайда 5"/>
          <p:cNvSpPr>
            <a:spLocks noGrp="1"/>
          </p:cNvSpPr>
          <p:nvPr>
            <p:ph type="sldNum" sz="quarter" idx="12"/>
          </p:nvPr>
        </p:nvSpPr>
        <p:spPr>
          <a:xfrm rot="5400000">
            <a:off x="5989638" y="144462"/>
            <a:ext cx="533400" cy="244475"/>
          </a:xfrm>
        </p:spPr>
        <p:txBody>
          <a:bodyPr/>
          <a:lstStyle>
            <a:lvl1pPr>
              <a:defRPr/>
            </a:lvl1pPr>
          </a:lstStyle>
          <a:p>
            <a:pPr>
              <a:defRPr/>
            </a:pPr>
            <a:fld id="{38551217-7762-422A-9C6C-ADBA96229080}" type="slidenum">
              <a:rPr lang="ru-RU"/>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8153400" cy="990600"/>
          </a:xfrm>
        </p:spPr>
        <p:txBody>
          <a:bodyPr/>
          <a:lstStyle/>
          <a:p>
            <a:r>
              <a:rPr lang="en-US"/>
              <a:t>Образец заголовка</a:t>
            </a:r>
            <a:endParaRPr lang="ru-RU"/>
          </a:p>
        </p:txBody>
      </p:sp>
      <p:sp>
        <p:nvSpPr>
          <p:cNvPr id="3" name="Содержимое 2"/>
          <p:cNvSpPr>
            <a:spLocks noGrp="1"/>
          </p:cNvSpPr>
          <p:nvPr>
            <p:ph sz="half" idx="1"/>
          </p:nvPr>
        </p:nvSpPr>
        <p:spPr>
          <a:xfrm>
            <a:off x="6127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endParaRPr lang="en-US"/>
          </a:p>
          <a:p>
            <a:pPr lvl="1"/>
            <a:r>
              <a:rPr lang="en-US"/>
              <a:t>Второй уровень</a:t>
            </a:r>
            <a:endParaRPr lang="en-US"/>
          </a:p>
          <a:p>
            <a:pPr lvl="2"/>
            <a:r>
              <a:rPr lang="en-US"/>
              <a:t>Третий уровень</a:t>
            </a:r>
            <a:endParaRPr lang="en-US"/>
          </a:p>
          <a:p>
            <a:pPr lvl="3"/>
            <a:r>
              <a:rPr lang="en-US"/>
              <a:t>Четвертый уровень</a:t>
            </a:r>
            <a:endParaRPr lang="en-US"/>
          </a:p>
          <a:p>
            <a:pPr lvl="4"/>
            <a:r>
              <a:rPr lang="en-US"/>
              <a:t>Пятый уровень</a:t>
            </a:r>
            <a:endParaRPr lang="ru-RU"/>
          </a:p>
        </p:txBody>
      </p:sp>
      <p:sp>
        <p:nvSpPr>
          <p:cNvPr id="4" name="Содержимое 3"/>
          <p:cNvSpPr>
            <a:spLocks noGrp="1"/>
          </p:cNvSpPr>
          <p:nvPr>
            <p:ph sz="half" idx="2"/>
          </p:nvPr>
        </p:nvSpPr>
        <p:spPr>
          <a:xfrm>
            <a:off x="47656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endParaRPr lang="en-US"/>
          </a:p>
          <a:p>
            <a:pPr lvl="1"/>
            <a:r>
              <a:rPr lang="en-US"/>
              <a:t>Второй уровень</a:t>
            </a:r>
            <a:endParaRPr lang="en-US"/>
          </a:p>
          <a:p>
            <a:pPr lvl="2"/>
            <a:r>
              <a:rPr lang="en-US"/>
              <a:t>Третий уровень</a:t>
            </a:r>
            <a:endParaRPr lang="en-US"/>
          </a:p>
          <a:p>
            <a:pPr lvl="3"/>
            <a:r>
              <a:rPr lang="en-US"/>
              <a:t>Четвертый уровень</a:t>
            </a:r>
            <a:endParaRPr lang="en-US"/>
          </a:p>
          <a:p>
            <a:pPr lvl="4"/>
            <a:r>
              <a:rPr lang="en-US"/>
              <a:t>Пятый уровень</a:t>
            </a:r>
            <a:endParaRPr lang="ru-RU"/>
          </a:p>
        </p:txBody>
      </p:sp>
      <p:sp>
        <p:nvSpPr>
          <p:cNvPr id="5" name="Дата 4"/>
          <p:cNvSpPr>
            <a:spLocks noGrp="1"/>
          </p:cNvSpPr>
          <p:nvPr>
            <p:ph type="dt" sz="half" idx="10"/>
          </p:nvPr>
        </p:nvSpPr>
        <p:spPr>
          <a:xfrm>
            <a:off x="6096000" y="6248400"/>
            <a:ext cx="2667000" cy="365125"/>
          </a:xfrm>
        </p:spPr>
        <p:txBody>
          <a:bodyPr/>
          <a:lstStyle>
            <a:lvl1pPr>
              <a:defRPr/>
            </a:lvl1pPr>
          </a:lstStyle>
          <a:p>
            <a:pPr>
              <a:defRPr/>
            </a:pPr>
            <a:fld id="{9DA1F402-7A1B-4DC2-AC25-EB26341E7D28}" type="datetimeFigureOut">
              <a:rPr lang="ru-RU"/>
            </a:fld>
            <a:endParaRPr lang="ru-RU"/>
          </a:p>
        </p:txBody>
      </p:sp>
      <p:sp>
        <p:nvSpPr>
          <p:cNvPr id="6" name="Нижний колонтитул 5"/>
          <p:cNvSpPr>
            <a:spLocks noGrp="1"/>
          </p:cNvSpPr>
          <p:nvPr>
            <p:ph type="ftr" sz="quarter" idx="11"/>
          </p:nvPr>
        </p:nvSpPr>
        <p:spPr>
          <a:xfrm>
            <a:off x="609600" y="6248400"/>
            <a:ext cx="5421313" cy="365125"/>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0" y="1271588"/>
            <a:ext cx="533400" cy="244475"/>
          </a:xfrm>
        </p:spPr>
        <p:txBody>
          <a:bodyPr/>
          <a:lstStyle>
            <a:lvl1pPr>
              <a:defRPr/>
            </a:lvl1pPr>
          </a:lstStyle>
          <a:p>
            <a:pPr>
              <a:defRPr/>
            </a:pPr>
            <a:fld id="{55B86945-504E-4B47-8326-622F4FE757A1}" type="slidenum">
              <a:rPr lang="ru-RU"/>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8153400" cy="990600"/>
          </a:xfrm>
        </p:spPr>
        <p:txBody>
          <a:bodyPr/>
          <a:lstStyle/>
          <a:p>
            <a:r>
              <a:rPr lang="en-US"/>
              <a:t>Образец заголовка</a:t>
            </a:r>
            <a:endParaRPr lang="ru-RU"/>
          </a:p>
        </p:txBody>
      </p:sp>
      <p:sp>
        <p:nvSpPr>
          <p:cNvPr id="3" name="Текст 2"/>
          <p:cNvSpPr>
            <a:spLocks noGrp="1"/>
          </p:cNvSpPr>
          <p:nvPr>
            <p:ph type="body" sz="half" idx="1"/>
          </p:nvPr>
        </p:nvSpPr>
        <p:spPr>
          <a:xfrm>
            <a:off x="612775" y="1600200"/>
            <a:ext cx="4000500" cy="4525963"/>
          </a:xfrm>
        </p:spPr>
        <p:txBody>
          <a:bodyPr/>
          <a:lstStyle/>
          <a:p>
            <a:pPr lvl="0"/>
            <a:r>
              <a:rPr lang="en-US"/>
              <a:t>Образец текста</a:t>
            </a:r>
            <a:endParaRPr lang="en-US"/>
          </a:p>
          <a:p>
            <a:pPr lvl="1"/>
            <a:r>
              <a:rPr lang="en-US"/>
              <a:t>Второй уровень</a:t>
            </a:r>
            <a:endParaRPr lang="en-US"/>
          </a:p>
          <a:p>
            <a:pPr lvl="2"/>
            <a:r>
              <a:rPr lang="en-US"/>
              <a:t>Третий уровень</a:t>
            </a:r>
            <a:endParaRPr lang="en-US"/>
          </a:p>
          <a:p>
            <a:pPr lvl="3"/>
            <a:r>
              <a:rPr lang="en-US"/>
              <a:t>Четвертый уровень</a:t>
            </a:r>
            <a:endParaRPr lang="en-US"/>
          </a:p>
          <a:p>
            <a:pPr lvl="4"/>
            <a:r>
              <a:rPr lang="en-US"/>
              <a:t>Пятый уровень</a:t>
            </a:r>
            <a:endParaRPr lang="ru-RU"/>
          </a:p>
        </p:txBody>
      </p:sp>
      <p:sp>
        <p:nvSpPr>
          <p:cNvPr id="4" name="Содержимое 3"/>
          <p:cNvSpPr>
            <a:spLocks noGrp="1"/>
          </p:cNvSpPr>
          <p:nvPr>
            <p:ph sz="half" idx="2"/>
          </p:nvPr>
        </p:nvSpPr>
        <p:spPr>
          <a:xfrm>
            <a:off x="4765675" y="1600200"/>
            <a:ext cx="4000500" cy="4525963"/>
          </a:xfrm>
        </p:spPr>
        <p:txBody>
          <a:bodyPr/>
          <a:lstStyle/>
          <a:p>
            <a:pPr lvl="0"/>
            <a:r>
              <a:rPr lang="en-US"/>
              <a:t>Образец текста</a:t>
            </a:r>
            <a:endParaRPr lang="en-US"/>
          </a:p>
          <a:p>
            <a:pPr lvl="1"/>
            <a:r>
              <a:rPr lang="en-US"/>
              <a:t>Второй уровень</a:t>
            </a:r>
            <a:endParaRPr lang="en-US"/>
          </a:p>
          <a:p>
            <a:pPr lvl="2"/>
            <a:r>
              <a:rPr lang="en-US"/>
              <a:t>Третий уровень</a:t>
            </a:r>
            <a:endParaRPr lang="en-US"/>
          </a:p>
          <a:p>
            <a:pPr lvl="3"/>
            <a:r>
              <a:rPr lang="en-US"/>
              <a:t>Четвертый уровень</a:t>
            </a:r>
            <a:endParaRPr lang="en-US"/>
          </a:p>
          <a:p>
            <a:pPr lvl="4"/>
            <a:r>
              <a:rPr lang="en-US"/>
              <a:t>Пятый уровень</a:t>
            </a:r>
            <a:endParaRPr lang="ru-RU"/>
          </a:p>
        </p:txBody>
      </p:sp>
      <p:sp>
        <p:nvSpPr>
          <p:cNvPr id="5" name="Дата 4"/>
          <p:cNvSpPr>
            <a:spLocks noGrp="1"/>
          </p:cNvSpPr>
          <p:nvPr>
            <p:ph type="dt" sz="half" idx="10"/>
          </p:nvPr>
        </p:nvSpPr>
        <p:spPr>
          <a:xfrm>
            <a:off x="6096000" y="6248400"/>
            <a:ext cx="2667000" cy="365125"/>
          </a:xfrm>
        </p:spPr>
        <p:txBody>
          <a:bodyPr/>
          <a:lstStyle>
            <a:lvl1pPr>
              <a:defRPr/>
            </a:lvl1pPr>
          </a:lstStyle>
          <a:p>
            <a:pPr>
              <a:defRPr/>
            </a:pPr>
            <a:fld id="{D50C560A-940F-478F-AAE6-92523A661D43}" type="datetimeFigureOut">
              <a:rPr lang="ru-RU"/>
            </a:fld>
            <a:endParaRPr lang="ru-RU"/>
          </a:p>
        </p:txBody>
      </p:sp>
      <p:sp>
        <p:nvSpPr>
          <p:cNvPr id="6" name="Нижний колонтитул 5"/>
          <p:cNvSpPr>
            <a:spLocks noGrp="1"/>
          </p:cNvSpPr>
          <p:nvPr>
            <p:ph type="ftr" sz="quarter" idx="11"/>
          </p:nvPr>
        </p:nvSpPr>
        <p:spPr>
          <a:xfrm>
            <a:off x="609600" y="6248400"/>
            <a:ext cx="5421313" cy="365125"/>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0" y="1271588"/>
            <a:ext cx="533400" cy="244475"/>
          </a:xfrm>
        </p:spPr>
        <p:txBody>
          <a:bodyPr/>
          <a:lstStyle>
            <a:lvl1pPr>
              <a:defRPr/>
            </a:lvl1pPr>
          </a:lstStyle>
          <a:p>
            <a:pPr>
              <a:defRPr/>
            </a:pPr>
            <a:fld id="{10D5C7BD-1C77-44D2-822B-6A3015AA2B72}" type="slidenum">
              <a:rPr lang="ru-RU"/>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153400" cy="990600"/>
          </a:xfrm>
        </p:spPr>
        <p:txBody>
          <a:bodyPr/>
          <a:lstStyle/>
          <a:p>
            <a:r>
              <a:rPr lang="ru-RU" smtClean="0"/>
              <a:t>Образец заголовка</a:t>
            </a:r>
            <a:endParaRPr lang="en-US"/>
          </a:p>
        </p:txBody>
      </p:sp>
      <p:sp>
        <p:nvSpPr>
          <p:cNvPr id="8" name="Содержимое 7"/>
          <p:cNvSpPr>
            <a:spLocks noGrp="1"/>
          </p:cNvSpPr>
          <p:nvPr>
            <p:ph sz="quarter" idx="1"/>
          </p:nvPr>
        </p:nvSpPr>
        <p:spPr>
          <a:xfrm>
            <a:off x="612648" y="1600200"/>
            <a:ext cx="8153400" cy="44958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491C2818-40D6-40AF-AF06-D2837DDA80FC}" type="datetimeFigureOut">
              <a:rPr lang="ru-RU"/>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EEC5600E-916A-4924-8493-4AA4E226B079}" type="slidenum">
              <a:rPr lang="ru-RU"/>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Заголовок раздела">
    <p:bg>
      <p:bgRef idx="1003">
        <a:schemeClr val="bg1"/>
      </p:bgRef>
    </p:bg>
    <p:spTree>
      <p:nvGrpSpPr>
        <p:cNvPr id="1" name=""/>
        <p:cNvGrpSpPr/>
        <p:nvPr/>
      </p:nvGrpSpPr>
      <p:grpSpPr>
        <a:xfrm>
          <a:off x="0" y="0"/>
          <a:ext cx="0" cy="0"/>
          <a:chOff x="0" y="0"/>
          <a:chExt cx="0" cy="0"/>
        </a:xfrm>
      </p:grpSpPr>
      <p:sp>
        <p:nvSpPr>
          <p:cNvPr id="4" name="Прямоугольник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Текст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endParaRPr lang="ru-RU" smtClean="0"/>
          </a:p>
        </p:txBody>
      </p:sp>
      <p:sp>
        <p:nvSpPr>
          <p:cNvPr id="2" name="Заголовок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ru-RU" smtClean="0"/>
              <a:t>Образец заголовка</a:t>
            </a:r>
            <a:endParaRPr lang="en-US"/>
          </a:p>
        </p:txBody>
      </p:sp>
      <p:sp>
        <p:nvSpPr>
          <p:cNvPr id="7" name="Дата 11"/>
          <p:cNvSpPr>
            <a:spLocks noGrp="1"/>
          </p:cNvSpPr>
          <p:nvPr>
            <p:ph type="dt" sz="half" idx="10"/>
          </p:nvPr>
        </p:nvSpPr>
        <p:spPr/>
        <p:txBody>
          <a:bodyPr/>
          <a:lstStyle>
            <a:lvl1pPr>
              <a:defRPr/>
            </a:lvl1pPr>
          </a:lstStyle>
          <a:p>
            <a:pPr>
              <a:defRPr/>
            </a:pPr>
            <a:fld id="{1B1D4660-6EA3-4A91-9234-7C32BDEA7053}" type="datetimeFigureOut">
              <a:rPr lang="ru-RU"/>
            </a:fld>
            <a:endParaRPr lang="ru-RU"/>
          </a:p>
        </p:txBody>
      </p:sp>
      <p:sp>
        <p:nvSpPr>
          <p:cNvPr id="8" name="Номер слайда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a:defRPr/>
            </a:pPr>
            <a:fld id="{F44299D6-6828-4DE7-9DAD-E6BA0F28FFA9}" type="slidenum">
              <a:rPr lang="ru-RU"/>
            </a:fld>
            <a:endParaRPr lang="ru-RU"/>
          </a:p>
        </p:txBody>
      </p:sp>
      <p:sp>
        <p:nvSpPr>
          <p:cNvPr id="9" name="Нижний колонтитул 13"/>
          <p:cNvSpPr>
            <a:spLocks noGrp="1"/>
          </p:cNvSpPr>
          <p:nvPr>
            <p:ph type="ftr" sz="quarter" idx="12"/>
          </p:nvPr>
        </p:nvSpPr>
        <p:spPr/>
        <p:txBody>
          <a:bodyPr/>
          <a:lstStyle>
            <a:lvl1pPr>
              <a:defRPr/>
            </a:lvl1pPr>
          </a:lstStyle>
          <a:p>
            <a:pPr>
              <a:defRPr/>
            </a:pPr>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9" name="Содержимое 8"/>
          <p:cNvSpPr>
            <a:spLocks noGrp="1"/>
          </p:cNvSpPr>
          <p:nvPr>
            <p:ph sz="quarter" idx="1"/>
          </p:nvPr>
        </p:nvSpPr>
        <p:spPr>
          <a:xfrm>
            <a:off x="609600" y="1589567"/>
            <a:ext cx="3886200" cy="45720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1" name="Содержимое 10"/>
          <p:cNvSpPr>
            <a:spLocks noGrp="1"/>
          </p:cNvSpPr>
          <p:nvPr>
            <p:ph sz="quarter" idx="2"/>
          </p:nvPr>
        </p:nvSpPr>
        <p:spPr>
          <a:xfrm>
            <a:off x="4844901" y="1589567"/>
            <a:ext cx="3886200" cy="45720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5" name="Дата 7"/>
          <p:cNvSpPr>
            <a:spLocks noGrp="1"/>
          </p:cNvSpPr>
          <p:nvPr>
            <p:ph type="dt" sz="half" idx="10"/>
          </p:nvPr>
        </p:nvSpPr>
        <p:spPr/>
        <p:txBody>
          <a:bodyPr rtlCol="0"/>
          <a:lstStyle>
            <a:lvl1pPr>
              <a:defRPr/>
            </a:lvl1pPr>
          </a:lstStyle>
          <a:p>
            <a:pPr>
              <a:defRPr/>
            </a:pPr>
            <a:fld id="{1A1FEAD6-30E0-432F-B3F7-630C8944C37F}" type="datetimeFigureOut">
              <a:rPr lang="ru-RU"/>
            </a:fld>
            <a:endParaRPr lang="ru-RU"/>
          </a:p>
        </p:txBody>
      </p:sp>
      <p:sp>
        <p:nvSpPr>
          <p:cNvPr id="6" name="Номер слайда 9"/>
          <p:cNvSpPr>
            <a:spLocks noGrp="1"/>
          </p:cNvSpPr>
          <p:nvPr>
            <p:ph type="sldNum" sz="quarter" idx="11"/>
          </p:nvPr>
        </p:nvSpPr>
        <p:spPr/>
        <p:txBody>
          <a:bodyPr rtlCol="0"/>
          <a:lstStyle>
            <a:lvl1pPr>
              <a:defRPr/>
            </a:lvl1pPr>
          </a:lstStyle>
          <a:p>
            <a:pPr>
              <a:defRPr/>
            </a:pPr>
            <a:fld id="{1118A3FB-5D23-4A9A-8B5E-C04B7A2F75C2}" type="slidenum">
              <a:rPr lang="ru-RU"/>
            </a:fld>
            <a:endParaRPr lang="ru-RU"/>
          </a:p>
        </p:txBody>
      </p:sp>
      <p:sp>
        <p:nvSpPr>
          <p:cNvPr id="7" name="Нижний колонтитул 11"/>
          <p:cNvSpPr>
            <a:spLocks noGrp="1"/>
          </p:cNvSpPr>
          <p:nvPr>
            <p:ph type="ftr" sz="quarter" idx="12"/>
          </p:nvPr>
        </p:nvSpPr>
        <p:spPr/>
        <p:txBody>
          <a:bodyPr rtlCol="0"/>
          <a:lstStyle>
            <a:lvl1pPr>
              <a:defRPr/>
            </a:lvl1pPr>
          </a:lstStyle>
          <a:p>
            <a:pPr>
              <a:defRPr/>
            </a:pP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73050"/>
            <a:ext cx="8153400" cy="869950"/>
          </a:xfrm>
        </p:spPr>
        <p:txBody>
          <a:bodyPr/>
          <a:lstStyle>
            <a:lvl1pPr>
              <a:defRPr/>
            </a:lvl1pPr>
          </a:lstStyle>
          <a:p>
            <a:r>
              <a:rPr lang="ru-RU" smtClean="0"/>
              <a:t>Образец заголовка</a:t>
            </a:r>
            <a:endParaRPr lang="en-US"/>
          </a:p>
        </p:txBody>
      </p:sp>
      <p:sp>
        <p:nvSpPr>
          <p:cNvPr id="11" name="Содержимое 10"/>
          <p:cNvSpPr>
            <a:spLocks noGrp="1"/>
          </p:cNvSpPr>
          <p:nvPr>
            <p:ph sz="quarter" idx="2"/>
          </p:nvPr>
        </p:nvSpPr>
        <p:spPr>
          <a:xfrm>
            <a:off x="609600" y="2438400"/>
            <a:ext cx="3886200" cy="35814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3" name="Содержимое 12"/>
          <p:cNvSpPr>
            <a:spLocks noGrp="1"/>
          </p:cNvSpPr>
          <p:nvPr>
            <p:ph sz="quarter" idx="4"/>
          </p:nvPr>
        </p:nvSpPr>
        <p:spPr>
          <a:xfrm>
            <a:off x="4800600" y="2438400"/>
            <a:ext cx="3886200" cy="35814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6" name="Текст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ru-RU" smtClean="0"/>
              <a:t>Образец текста</a:t>
            </a:r>
            <a:endParaRPr lang="ru-RU" smtClean="0"/>
          </a:p>
        </p:txBody>
      </p:sp>
      <p:sp>
        <p:nvSpPr>
          <p:cNvPr id="15" name="Текст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ru-RU" smtClean="0"/>
              <a:t>Образец текста</a:t>
            </a:r>
            <a:endParaRPr lang="ru-RU" smtClean="0"/>
          </a:p>
        </p:txBody>
      </p:sp>
      <p:sp>
        <p:nvSpPr>
          <p:cNvPr id="7" name="Дата 9"/>
          <p:cNvSpPr>
            <a:spLocks noGrp="1"/>
          </p:cNvSpPr>
          <p:nvPr>
            <p:ph type="dt" sz="half" idx="10"/>
          </p:nvPr>
        </p:nvSpPr>
        <p:spPr/>
        <p:txBody>
          <a:bodyPr rtlCol="0"/>
          <a:lstStyle>
            <a:lvl1pPr>
              <a:defRPr/>
            </a:lvl1pPr>
          </a:lstStyle>
          <a:p>
            <a:pPr>
              <a:defRPr/>
            </a:pPr>
            <a:fld id="{92AAF1A2-19F0-4BA0-A750-B7CEEBE29F99}" type="datetimeFigureOut">
              <a:rPr lang="ru-RU"/>
            </a:fld>
            <a:endParaRPr lang="ru-RU"/>
          </a:p>
        </p:txBody>
      </p:sp>
      <p:sp>
        <p:nvSpPr>
          <p:cNvPr id="8" name="Номер слайда 11"/>
          <p:cNvSpPr>
            <a:spLocks noGrp="1"/>
          </p:cNvSpPr>
          <p:nvPr>
            <p:ph type="sldNum" sz="quarter" idx="11"/>
          </p:nvPr>
        </p:nvSpPr>
        <p:spPr/>
        <p:txBody>
          <a:bodyPr rtlCol="0"/>
          <a:lstStyle>
            <a:lvl1pPr>
              <a:defRPr/>
            </a:lvl1pPr>
          </a:lstStyle>
          <a:p>
            <a:pPr>
              <a:defRPr/>
            </a:pPr>
            <a:fld id="{BF286725-A400-4B4E-9946-39365C7748C6}" type="slidenum">
              <a:rPr lang="ru-RU"/>
            </a:fld>
            <a:endParaRPr lang="ru-RU"/>
          </a:p>
        </p:txBody>
      </p:sp>
      <p:sp>
        <p:nvSpPr>
          <p:cNvPr id="9" name="Нижний колонтитул 13"/>
          <p:cNvSpPr>
            <a:spLocks noGrp="1"/>
          </p:cNvSpPr>
          <p:nvPr>
            <p:ph type="ftr" sz="quarter" idx="12"/>
          </p:nvPr>
        </p:nvSpPr>
        <p:spPr/>
        <p:txBody>
          <a:bodyPr rtlCol="0"/>
          <a:lstStyle>
            <a:lvl1pPr>
              <a:defRPr/>
            </a:lvl1pPr>
          </a:lstStyle>
          <a:p>
            <a:pPr>
              <a:defRPr/>
            </a:pP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B1363FBD-A799-4935-B2DD-1ADBE4CE1C05}" type="datetimeFigureOut">
              <a:rPr lang="ru-RU"/>
            </a:fld>
            <a:endParaRPr lang="ru-RU"/>
          </a:p>
        </p:txBody>
      </p:sp>
      <p:sp>
        <p:nvSpPr>
          <p:cNvPr id="4" name="Нижний колонтитул 2"/>
          <p:cNvSpPr>
            <a:spLocks noGrp="1"/>
          </p:cNvSpPr>
          <p:nvPr>
            <p:ph type="ftr" sz="quarter" idx="11"/>
          </p:nvPr>
        </p:nvSpPr>
        <p:spPr/>
        <p:txBody>
          <a:bodyPr/>
          <a:lstStyle>
            <a:lvl1pPr>
              <a:defRPr/>
            </a:lvl1pPr>
          </a:lstStyle>
          <a:p>
            <a:pPr>
              <a:defRPr/>
            </a:pPr>
            <a:endParaRPr lang="ru-RU"/>
          </a:p>
        </p:txBody>
      </p:sp>
      <p:sp>
        <p:nvSpPr>
          <p:cNvPr id="5" name="Номер слайда 22"/>
          <p:cNvSpPr>
            <a:spLocks noGrp="1"/>
          </p:cNvSpPr>
          <p:nvPr>
            <p:ph type="sldNum" sz="quarter" idx="12"/>
          </p:nvPr>
        </p:nvSpPr>
        <p:spPr/>
        <p:txBody>
          <a:bodyPr/>
          <a:lstStyle>
            <a:lvl1pPr>
              <a:defRPr/>
            </a:lvl1pPr>
          </a:lstStyle>
          <a:p>
            <a:pPr>
              <a:defRPr/>
            </a:pPr>
            <a:fld id="{D0193746-F3BF-41D7-AA57-7E11275EA17F}" type="slidenum">
              <a:rPr lang="ru-RU"/>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fld id="{CAD2372C-D525-4B59-A4C5-3A00155933B4}" type="datetimeFigureOut">
              <a:rPr lang="ru-RU"/>
            </a:fld>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7DBBA2E0-CF4B-447F-AC14-4954B7EC3764}" type="slidenum">
              <a:rPr lang="ru-RU"/>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8077200" cy="869950"/>
          </a:xfrm>
        </p:spPr>
        <p:txBody>
          <a:bodyPr/>
          <a:lstStyle>
            <a:lvl1pPr algn="l">
              <a:buNone/>
              <a:defRPr sz="4400" b="0"/>
            </a:lvl1pPr>
          </a:lstStyle>
          <a:p>
            <a:r>
              <a:rPr lang="ru-RU" smtClean="0"/>
              <a:t>Образец заголовка</a:t>
            </a:r>
            <a:endParaRPr lang="en-US"/>
          </a:p>
        </p:txBody>
      </p:sp>
      <p:sp>
        <p:nvSpPr>
          <p:cNvPr id="3" name="Текст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ru-RU" smtClean="0"/>
              <a:t>Образец текста</a:t>
            </a:r>
            <a:endParaRPr lang="ru-RU" smtClean="0"/>
          </a:p>
        </p:txBody>
      </p:sp>
      <p:sp>
        <p:nvSpPr>
          <p:cNvPr id="9" name="Содержимое 8"/>
          <p:cNvSpPr>
            <a:spLocks noGrp="1"/>
          </p:cNvSpPr>
          <p:nvPr>
            <p:ph sz="quarter" idx="1"/>
          </p:nvPr>
        </p:nvSpPr>
        <p:spPr>
          <a:xfrm>
            <a:off x="2362200" y="1752600"/>
            <a:ext cx="6400800" cy="44196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1550945C-E441-4260-BCD3-894EBD398820}" type="datetimeFigureOut">
              <a:rPr lang="ru-RU"/>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7FAAECA6-5805-4213-88E7-DA0253FA989F}" type="slidenum">
              <a:rPr lang="ru-RU"/>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Рисунок с подписью">
    <p:bg>
      <p:bgRef idx="1003">
        <a:schemeClr val="bg2"/>
      </p:bgRef>
    </p:bg>
    <p:spTree>
      <p:nvGrpSpPr>
        <p:cNvPr id="1" name=""/>
        <p:cNvGrpSpPr/>
        <p:nvPr/>
      </p:nvGrpSpPr>
      <p:grpSpPr>
        <a:xfrm>
          <a:off x="0" y="0"/>
          <a:ext cx="0" cy="0"/>
          <a:chOff x="0" y="0"/>
          <a:chExt cx="0" cy="0"/>
        </a:xfrm>
      </p:grpSpPr>
      <p:sp>
        <p:nvSpPr>
          <p:cNvPr id="5" name="Прямоугольник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угольник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Прямоугольник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endParaRPr lang="ru-RU" smtClean="0"/>
          </a:p>
        </p:txBody>
      </p:sp>
      <p:sp>
        <p:nvSpPr>
          <p:cNvPr id="2" name="Заголовок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11"/>
          <p:cNvSpPr>
            <a:spLocks noGrp="1"/>
          </p:cNvSpPr>
          <p:nvPr>
            <p:ph type="dt" sz="half" idx="10"/>
          </p:nvPr>
        </p:nvSpPr>
        <p:spPr>
          <a:xfrm>
            <a:off x="6248400" y="6248400"/>
            <a:ext cx="2667000" cy="365125"/>
          </a:xfrm>
        </p:spPr>
        <p:txBody>
          <a:bodyPr rtlCol="0"/>
          <a:lstStyle>
            <a:lvl1pPr>
              <a:defRPr/>
            </a:lvl1pPr>
          </a:lstStyle>
          <a:p>
            <a:pPr>
              <a:defRPr/>
            </a:pPr>
            <a:fld id="{DDA0101D-2DF3-4316-96FA-4B3AD9C05544}" type="datetimeFigureOut">
              <a:rPr lang="ru-RU"/>
            </a:fld>
            <a:endParaRPr lang="ru-RU"/>
          </a:p>
        </p:txBody>
      </p:sp>
      <p:sp>
        <p:nvSpPr>
          <p:cNvPr id="10" name="Номер слайда 12"/>
          <p:cNvSpPr>
            <a:spLocks noGrp="1"/>
          </p:cNvSpPr>
          <p:nvPr>
            <p:ph type="sldNum" sz="quarter" idx="11"/>
          </p:nvPr>
        </p:nvSpPr>
        <p:spPr>
          <a:xfrm>
            <a:off x="0" y="4667250"/>
            <a:ext cx="1447800" cy="663575"/>
          </a:xfrm>
        </p:spPr>
        <p:txBody>
          <a:bodyPr rtlCol="0"/>
          <a:lstStyle>
            <a:lvl1pPr>
              <a:defRPr sz="2800" smtClean="0"/>
            </a:lvl1pPr>
          </a:lstStyle>
          <a:p>
            <a:pPr>
              <a:defRPr/>
            </a:pPr>
            <a:fld id="{44292B24-F816-4A09-8A03-9F56605264AE}" type="slidenum">
              <a:rPr lang="ru-RU"/>
            </a:fld>
            <a:endParaRPr lang="ru-RU"/>
          </a:p>
        </p:txBody>
      </p:sp>
      <p:sp>
        <p:nvSpPr>
          <p:cNvPr id="11" name="Нижний колонтитул 13"/>
          <p:cNvSpPr>
            <a:spLocks noGrp="1"/>
          </p:cNvSpPr>
          <p:nvPr>
            <p:ph type="ftr" sz="quarter" idx="12"/>
          </p:nvPr>
        </p:nvSpPr>
        <p:spPr>
          <a:xfrm>
            <a:off x="1600200" y="6248400"/>
            <a:ext cx="4572000" cy="365125"/>
          </a:xfrm>
        </p:spPr>
        <p:txBody>
          <a:bodyPr rtlCol="0"/>
          <a:lstStyle>
            <a:lvl1pPr>
              <a:defRPr/>
            </a:lvl1pPr>
          </a:lstStyle>
          <a:p>
            <a:pPr>
              <a:defRPr/>
            </a:pPr>
            <a:endParaRPr lang="ru-RU"/>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21"/>
          <p:cNvSpPr>
            <a:spLocks noGrp="1"/>
          </p:cNvSpPr>
          <p:nvPr>
            <p:ph type="title"/>
          </p:nvPr>
        </p:nvSpPr>
        <p:spPr bwMode="auto">
          <a:xfrm>
            <a:off x="609600" y="228600"/>
            <a:ext cx="8153400" cy="990600"/>
          </a:xfrm>
          <a:prstGeom prst="rect">
            <a:avLst/>
          </a:prstGeom>
          <a:noFill/>
          <a:ln w="9525">
            <a:noFill/>
            <a:miter lim="800000"/>
          </a:ln>
        </p:spPr>
        <p:txBody>
          <a:bodyPr vert="horz" wrap="square" lIns="91440" tIns="45720" rIns="91440" bIns="45720" numCol="1" anchor="ctr" anchorCtr="0" compatLnSpc="1"/>
          <a:lstStyle/>
          <a:p>
            <a:pPr lvl="0"/>
            <a:r>
              <a:rPr lang="ru-RU" smtClean="0"/>
              <a:t>Образец заголовка</a:t>
            </a:r>
            <a:endParaRPr lang="en-US" smtClean="0"/>
          </a:p>
        </p:txBody>
      </p:sp>
      <p:sp>
        <p:nvSpPr>
          <p:cNvPr id="1027" name="Текст 12"/>
          <p:cNvSpPr>
            <a:spLocks noGrp="1"/>
          </p:cNvSpPr>
          <p:nvPr>
            <p:ph type="body" idx="1"/>
          </p:nvPr>
        </p:nvSpPr>
        <p:spPr bwMode="auto">
          <a:xfrm>
            <a:off x="612775" y="1600200"/>
            <a:ext cx="8153400" cy="4525963"/>
          </a:xfrm>
          <a:prstGeom prst="rect">
            <a:avLst/>
          </a:prstGeom>
          <a:noFill/>
          <a:ln w="9525">
            <a:noFill/>
            <a:miter lim="800000"/>
          </a:ln>
        </p:spPr>
        <p:txBody>
          <a:bodyPr vert="horz" wrap="square" lIns="91440" tIns="45720" rIns="91440" bIns="45720" numCol="1" anchor="t" anchorCtr="0" compatLnSpc="1"/>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smtClean="0"/>
          </a:p>
        </p:txBody>
      </p:sp>
      <p:sp>
        <p:nvSpPr>
          <p:cNvPr id="14" name="Дата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defRPr>
            </a:lvl1pPr>
          </a:lstStyle>
          <a:p>
            <a:pPr>
              <a:defRPr/>
            </a:pPr>
            <a:fld id="{66843906-50F3-4F9E-84EA-F19999033C6D}" type="datetimeFigureOut">
              <a:rPr lang="ru-RU"/>
            </a:fld>
            <a:endParaRPr lang="ru-RU"/>
          </a:p>
        </p:txBody>
      </p:sp>
      <p:sp>
        <p:nvSpPr>
          <p:cNvPr id="3" name="Нижний колонтитул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ru-RU"/>
          </a:p>
        </p:txBody>
      </p:sp>
      <p:sp>
        <p:nvSpPr>
          <p:cNvPr id="7" name="Прямоугольник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Прямоугольник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Прямоугольник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Номер слайда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mn-lt"/>
              </a:defRPr>
            </a:lvl1pPr>
          </a:lstStyle>
          <a:p>
            <a:pPr>
              <a:defRPr/>
            </a:pPr>
            <a:fld id="{DB11BE0C-B797-4A44-AC53-E833CFA56564}" type="slidenum">
              <a:rPr lang="ru-RU"/>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panose="020B0604020202020204" pitchFamily="34" charset="0"/>
        </a:defRPr>
      </a:lvl2pPr>
      <a:lvl3pPr algn="l" rtl="0" fontAlgn="base">
        <a:spcBef>
          <a:spcPct val="0"/>
        </a:spcBef>
        <a:spcAft>
          <a:spcPct val="0"/>
        </a:spcAft>
        <a:defRPr sz="4400">
          <a:solidFill>
            <a:schemeClr val="tx2"/>
          </a:solidFill>
          <a:latin typeface="Arial" panose="020B0604020202020204" pitchFamily="34" charset="0"/>
        </a:defRPr>
      </a:lvl3pPr>
      <a:lvl4pPr algn="l" rtl="0" fontAlgn="base">
        <a:spcBef>
          <a:spcPct val="0"/>
        </a:spcBef>
        <a:spcAft>
          <a:spcPct val="0"/>
        </a:spcAft>
        <a:defRPr sz="4400">
          <a:solidFill>
            <a:schemeClr val="tx2"/>
          </a:solidFill>
          <a:latin typeface="Arial" panose="020B0604020202020204" pitchFamily="34" charset="0"/>
        </a:defRPr>
      </a:lvl4pPr>
      <a:lvl5pPr algn="l" rtl="0" fontAlgn="base">
        <a:spcBef>
          <a:spcPct val="0"/>
        </a:spcBef>
        <a:spcAft>
          <a:spcPct val="0"/>
        </a:spcAft>
        <a:defRPr sz="4400">
          <a:solidFill>
            <a:schemeClr val="tx2"/>
          </a:solidFill>
          <a:latin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defRPr>
      </a:lvl9pPr>
    </p:titleStyle>
    <p:bodyStyle>
      <a:lvl1pPr marL="319405" indent="-319405" algn="l" rtl="0" fontAlgn="base">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40080" indent="-273050" algn="l" rtl="0" fontAlgn="base">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panose="05000000000000000000"/>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panose="05000000000000000000"/>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panose="05000000000000000000"/>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panose="05000000000000000000"/>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3.jpeg"/><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6.jpe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8.jpeg"/><Relationship Id="rId1"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2.jpeg"/><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4.jpeg"/><Relationship Id="rId1"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8.jpeg"/><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0.jpeg"/><Relationship Id="rId1"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2.jpeg"/><Relationship Id="rId1"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4.jpeg"/><Relationship Id="rId1"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6.jpeg"/><Relationship Id="rId1"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8.jpeg"/><Relationship Id="rId1" Type="http://schemas.openxmlformats.org/officeDocument/2006/relationships/image" Target="../media/image4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jpeg"/><Relationship Id="rId1"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jpeg"/><Relationship Id="rId1"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jpeg"/><Relationship Id="rId1"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1536" y="3051909"/>
            <a:ext cx="8914960" cy="1800521"/>
          </a:xfrm>
        </p:spPr>
        <p:txBody>
          <a:bodyPr>
            <a:normAutofit/>
          </a:bodyPr>
          <a:lstStyle/>
          <a:p>
            <a:pPr algn="ctr"/>
            <a:r>
              <a:rPr lang="ru-RU" sz="3600" b="1" dirty="0" smtClean="0">
                <a:solidFill>
                  <a:schemeClr val="tx1"/>
                </a:solidFill>
                <a:effectLst>
                  <a:outerShdw blurRad="38100" dist="19050" dir="2700000" algn="tl" rotWithShape="0">
                    <a:schemeClr val="dk1">
                      <a:alpha val="40000"/>
                    </a:schemeClr>
                  </a:outerShdw>
                </a:effectLst>
                <a:latin typeface="Arial Narrow" panose="020B0606020202030204" pitchFamily="34" charset="0"/>
              </a:rPr>
              <a:t>Использование инструментов бережливого производства в работе среднего медицинского персонала</a:t>
            </a:r>
            <a:endParaRPr lang="ru-RU" sz="3600" b="1" dirty="0" smtClean="0">
              <a:solidFill>
                <a:schemeClr val="tx1"/>
              </a:solidFill>
              <a:effectLst>
                <a:outerShdw blurRad="38100" dist="19050" dir="2700000" algn="tl" rotWithShape="0">
                  <a:schemeClr val="dk1">
                    <a:alpha val="40000"/>
                  </a:schemeClr>
                </a:outerShdw>
              </a:effectLst>
              <a:latin typeface="Arial Narrow" panose="020B0606020202030204" pitchFamily="34" charset="0"/>
            </a:endParaRPr>
          </a:p>
        </p:txBody>
      </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6660" t="71118" r="43767" b="9638"/>
          <a:stretch>
            <a:fillRect/>
          </a:stretch>
        </p:blipFill>
        <p:spPr bwMode="auto">
          <a:xfrm>
            <a:off x="-17780" y="5471572"/>
            <a:ext cx="5148065" cy="140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H:\Новая ассоциация\23-01-2016_13-16-15\ЛОГОТИП горизонт.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309" y="163140"/>
            <a:ext cx="2135435" cy="11334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ex0"/>
          <p:cNvPicPr>
            <a:picLocks noChangeAspect="1" noChangeArrowheads="1"/>
          </p:cNvPicPr>
          <p:nvPr/>
        </p:nvPicPr>
        <p:blipFill rotWithShape="1">
          <a:blip r:embed="rId3" cstate="print"/>
          <a:srcRect r="11748"/>
          <a:stretch>
            <a:fillRect/>
          </a:stretch>
        </p:blipFill>
        <p:spPr bwMode="auto">
          <a:xfrm>
            <a:off x="-17780" y="1606032"/>
            <a:ext cx="9180512" cy="1556792"/>
          </a:xfrm>
          <a:prstGeom prst="rect">
            <a:avLst/>
          </a:prstGeom>
          <a:ln>
            <a:noFill/>
          </a:ln>
          <a:effectLst>
            <a:softEdge rad="112500"/>
          </a:effectLst>
        </p:spPr>
      </p:pic>
      <p:sp>
        <p:nvSpPr>
          <p:cNvPr id="9" name="WordArt 7"/>
          <p:cNvSpPr>
            <a:spLocks noChangeArrowheads="1" noChangeShapeType="1" noTextEdit="1"/>
          </p:cNvSpPr>
          <p:nvPr/>
        </p:nvSpPr>
        <p:spPr bwMode="auto">
          <a:xfrm>
            <a:off x="2883321" y="1854720"/>
            <a:ext cx="4567361" cy="699646"/>
          </a:xfrm>
          <a:prstGeom prst="rect">
            <a:avLst/>
          </a:prstGeom>
        </p:spPr>
        <p:txBody>
          <a:bodyPr wrap="none" fromWordArt="1">
            <a:prstTxWarp prst="textPlain">
              <a:avLst>
                <a:gd name="adj" fmla="val 50000"/>
              </a:avLst>
            </a:prstTxWarp>
          </a:bodyPr>
          <a:lstStyle/>
          <a:p>
            <a:pPr algn="ctr"/>
            <a:r>
              <a:rPr lang="ru-RU" sz="1200" kern="10" dirty="0">
                <a:ln w="12700">
                  <a:solidFill>
                    <a:schemeClr val="bg1"/>
                  </a:solidFill>
                  <a:prstDash val="solid"/>
                </a:ln>
                <a:solidFill>
                  <a:schemeClr val="bg2">
                    <a:tint val="85000"/>
                    <a:satMod val="155000"/>
                  </a:schemeClr>
                </a:solidFill>
                <a:latin typeface="+mj-lt"/>
                <a:cs typeface="Arial" panose="020B0604020202020204"/>
              </a:rPr>
              <a:t>РЕГИОНАЛЬНАЯ ОБЩЕСТВЕННАЯ ОРГАНИЗАЦИЯ</a:t>
            </a:r>
            <a:endParaRPr lang="ru-RU" sz="1200" kern="10" dirty="0">
              <a:ln w="12700">
                <a:solidFill>
                  <a:schemeClr val="bg1"/>
                </a:solidFill>
                <a:prstDash val="solid"/>
              </a:ln>
              <a:solidFill>
                <a:schemeClr val="bg2">
                  <a:tint val="85000"/>
                  <a:satMod val="155000"/>
                </a:schemeClr>
              </a:solidFill>
              <a:latin typeface="+mj-lt"/>
              <a:cs typeface="Arial" panose="020B0604020202020204"/>
            </a:endParaRPr>
          </a:p>
          <a:p>
            <a:pPr algn="ctr"/>
            <a:r>
              <a:rPr lang="ru-RU" sz="1200" kern="10" dirty="0">
                <a:ln w="12700">
                  <a:solidFill>
                    <a:schemeClr val="bg1"/>
                  </a:solidFill>
                  <a:prstDash val="solid"/>
                </a:ln>
                <a:solidFill>
                  <a:schemeClr val="bg2">
                    <a:tint val="85000"/>
                    <a:satMod val="155000"/>
                  </a:schemeClr>
                </a:solidFill>
                <a:latin typeface="+mj-lt"/>
                <a:cs typeface="Arial" panose="020B0604020202020204"/>
              </a:rPr>
              <a:t>НОВОСИБИРСКАЯ ПРОФЕССИОНАЛЬНАЯ АССОЦИАЦИЯ</a:t>
            </a:r>
            <a:endParaRPr lang="ru-RU" sz="1200" kern="10" dirty="0">
              <a:ln w="12700">
                <a:solidFill>
                  <a:schemeClr val="bg1"/>
                </a:solidFill>
                <a:prstDash val="solid"/>
              </a:ln>
              <a:solidFill>
                <a:schemeClr val="bg2">
                  <a:tint val="85000"/>
                  <a:satMod val="155000"/>
                </a:schemeClr>
              </a:solidFill>
              <a:latin typeface="+mj-lt"/>
              <a:cs typeface="Arial" panose="020B0604020202020204"/>
            </a:endParaRPr>
          </a:p>
          <a:p>
            <a:pPr algn="ctr"/>
            <a:r>
              <a:rPr lang="ru-RU" sz="1200" kern="10" dirty="0">
                <a:ln w="12700">
                  <a:solidFill>
                    <a:schemeClr val="bg1"/>
                  </a:solidFill>
                  <a:prstDash val="solid"/>
                </a:ln>
                <a:solidFill>
                  <a:schemeClr val="bg2">
                    <a:tint val="85000"/>
                    <a:satMod val="155000"/>
                  </a:schemeClr>
                </a:solidFill>
                <a:latin typeface="+mj-lt"/>
                <a:cs typeface="Arial" panose="020B0604020202020204"/>
              </a:rPr>
              <a:t>СПЕЦИАЛИСТОВ СЕСТРИНСКОГО ДЕЛА</a:t>
            </a:r>
            <a:endParaRPr lang="ru-RU" sz="1200" kern="10" dirty="0">
              <a:ln w="12700">
                <a:solidFill>
                  <a:schemeClr val="bg1"/>
                </a:solidFill>
                <a:prstDash val="solid"/>
              </a:ln>
              <a:solidFill>
                <a:schemeClr val="bg2">
                  <a:tint val="85000"/>
                  <a:satMod val="155000"/>
                </a:schemeClr>
              </a:solidFill>
              <a:latin typeface="+mj-lt"/>
              <a:cs typeface="Arial" panose="020B0604020202020204"/>
            </a:endParaRPr>
          </a:p>
        </p:txBody>
      </p:sp>
      <p:sp>
        <p:nvSpPr>
          <p:cNvPr id="3" name="Прямоугольник 2"/>
          <p:cNvSpPr/>
          <p:nvPr/>
        </p:nvSpPr>
        <p:spPr>
          <a:xfrm>
            <a:off x="6297409" y="6374602"/>
            <a:ext cx="2410460" cy="365760"/>
          </a:xfrm>
          <a:prstGeom prst="rect">
            <a:avLst/>
          </a:prstGeom>
        </p:spPr>
        <p:txBody>
          <a:bodyPr wrap="none">
            <a:spAutoFit/>
          </a:bodyPr>
          <a:lstStyle/>
          <a:p>
            <a:r>
              <a:rPr lang="ru-RU" dirty="0" smtClean="0">
                <a:solidFill>
                  <a:srgbClr val="C00000"/>
                </a:solidFill>
                <a:latin typeface="Arial Narrow" panose="020B0606020202030204" pitchFamily="34" charset="0"/>
              </a:rPr>
              <a:t>28.09. 2017. </a:t>
            </a:r>
            <a:r>
              <a:rPr lang="ru-RU" dirty="0">
                <a:solidFill>
                  <a:srgbClr val="C00000"/>
                </a:solidFill>
                <a:latin typeface="Arial Narrow" panose="020B0606020202030204" pitchFamily="34" charset="0"/>
              </a:rPr>
              <a:t>Новосибирск</a:t>
            </a:r>
            <a:endParaRPr lang="ru-RU" dirty="0">
              <a:solidFill>
                <a:srgbClr val="C00000"/>
              </a:solidFill>
              <a:latin typeface="Arial Narrow" panose="020B0606020202030204" pitchFamily="34" charset="0"/>
            </a:endParaRPr>
          </a:p>
        </p:txBody>
      </p:sp>
      <p:sp>
        <p:nvSpPr>
          <p:cNvPr id="5" name="Текстовое поле 4"/>
          <p:cNvSpPr txBox="1"/>
          <p:nvPr/>
        </p:nvSpPr>
        <p:spPr>
          <a:xfrm>
            <a:off x="4246245" y="95250"/>
            <a:ext cx="4789805" cy="1584960"/>
          </a:xfrm>
          <a:prstGeom prst="rect">
            <a:avLst/>
          </a:prstGeom>
          <a:noFill/>
        </p:spPr>
        <p:txBody>
          <a:bodyPr wrap="square" rtlCol="0">
            <a:spAutoFit/>
          </a:bodyPr>
          <a:p>
            <a:pPr algn="ctr"/>
            <a:r>
              <a:rPr lang="ru-RU" altLang="en-US" sz="1800" b="1"/>
              <a:t>МИНИСТЕРСТВО ЗДРАВООХРАНЕНИЯ</a:t>
            </a:r>
            <a:endParaRPr lang="ru-RU" altLang="en-US" sz="1800" b="1"/>
          </a:p>
          <a:p>
            <a:pPr algn="ctr"/>
            <a:r>
              <a:rPr lang="ru-RU" altLang="en-US" sz="1800" b="1"/>
              <a:t>НОВОСИБИРСКОЙ ОБЛАСТИ</a:t>
            </a:r>
            <a:endParaRPr lang="ru-RU" altLang="en-US" sz="1800" b="1"/>
          </a:p>
          <a:p>
            <a:pPr algn="ctr"/>
            <a:r>
              <a:rPr lang="ru-RU" altLang="en-US" sz="1200" b="1"/>
              <a:t>ГОСУДАРСТВЕННОЕ БЮДЖЕТНОЕ УЧРЕЖДЕНИЕ ЗДРАВООХРАНЕНИЯ НОВОСИБИРСКОЙ ОБЛАСТИ</a:t>
            </a:r>
            <a:endParaRPr lang="ru-RU" altLang="en-US" sz="1200" b="1"/>
          </a:p>
          <a:p>
            <a:pPr algn="ctr"/>
            <a:r>
              <a:rPr lang="ru-RU" altLang="en-US" sz="1200" b="1"/>
              <a:t>«ГОРОДСКАЯ КЛИНИЧЕСКАЯ ПОЛИКЛИНИКА № 7»</a:t>
            </a:r>
            <a:endParaRPr lang="ru-RU" altLang="en-US" sz="1200" b="1"/>
          </a:p>
          <a:p>
            <a:pPr algn="ctr"/>
            <a:endParaRPr lang="ru-RU" altLang="en-US" sz="1200" b="1"/>
          </a:p>
          <a:p>
            <a:pPr algn="ctr"/>
            <a:r>
              <a:rPr lang="ru-RU" altLang="en-US" sz="1400" b="1"/>
              <a:t>Главный врач Е.А. Аксенова</a:t>
            </a:r>
            <a:endParaRPr lang="ru-RU" altLang="en-US" sz="1400" b="1"/>
          </a:p>
        </p:txBody>
      </p:sp>
      <p:sp>
        <p:nvSpPr>
          <p:cNvPr id="10" name="Текстовое поле 9"/>
          <p:cNvSpPr txBox="1"/>
          <p:nvPr/>
        </p:nvSpPr>
        <p:spPr>
          <a:xfrm>
            <a:off x="5618480" y="4908550"/>
            <a:ext cx="3418205" cy="944880"/>
          </a:xfrm>
          <a:prstGeom prst="rect">
            <a:avLst/>
          </a:prstGeom>
          <a:noFill/>
        </p:spPr>
        <p:txBody>
          <a:bodyPr wrap="square" rtlCol="0">
            <a:spAutoFit/>
          </a:bodyPr>
          <a:p>
            <a:pPr algn="ctr"/>
            <a:r>
              <a:rPr lang="ru-RU" altLang="en-US" sz="1400"/>
              <a:t>А.А. Суслова</a:t>
            </a:r>
            <a:endParaRPr lang="ru-RU" altLang="en-US" sz="1400"/>
          </a:p>
          <a:p>
            <a:pPr algn="ctr"/>
            <a:r>
              <a:rPr lang="ru-RU" altLang="en-US" sz="1400"/>
              <a:t>Старшая медицинская сестра поликлинического отделения</a:t>
            </a:r>
            <a:endParaRPr lang="ru-RU" altLang="en-US" sz="1400"/>
          </a:p>
          <a:p>
            <a:pPr algn="ctr"/>
            <a:r>
              <a:rPr lang="ru-RU" altLang="en-US" sz="1400"/>
              <a:t>ГБУЗ НСО «ГКП № 7»</a:t>
            </a:r>
            <a:endParaRPr lang="ru-RU" altLang="en-US" sz="1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612775" y="228600"/>
            <a:ext cx="8153400" cy="990600"/>
          </a:xfrm>
        </p:spPr>
        <p:txBody>
          <a:bodyPr/>
          <a:lstStyle/>
          <a:p>
            <a:pPr algn="ctr"/>
            <a:r>
              <a:rPr lang="en-US" smtClean="0"/>
              <a:t>Seiri. </a:t>
            </a:r>
            <a:r>
              <a:rPr lang="ru-RU" smtClean="0"/>
              <a:t>Сортировка </a:t>
            </a:r>
            <a:endParaRPr lang="ru-RU" smtClean="0"/>
          </a:p>
        </p:txBody>
      </p:sp>
      <p:sp>
        <p:nvSpPr>
          <p:cNvPr id="3" name="Содержимое 2"/>
          <p:cNvSpPr>
            <a:spLocks noGrp="1"/>
          </p:cNvSpPr>
          <p:nvPr>
            <p:ph sz="quarter" idx="1"/>
          </p:nvPr>
        </p:nvSpPr>
        <p:spPr>
          <a:xfrm>
            <a:off x="612775" y="1600200"/>
            <a:ext cx="8153400" cy="4495800"/>
          </a:xfrm>
        </p:spPr>
        <p:txBody>
          <a:bodyPr>
            <a:normAutofit lnSpcReduction="20000"/>
          </a:bodyPr>
          <a:lstStyle/>
          <a:p>
            <a:r>
              <a:rPr lang="ru-RU" sz="2700" dirty="0" smtClean="0">
                <a:solidFill>
                  <a:schemeClr val="tx1"/>
                </a:solidFill>
                <a:effectLst>
                  <a:outerShdw blurRad="38100" dist="19050" dir="2700000" algn="tl" rotWithShape="0">
                    <a:schemeClr val="dk1">
                      <a:alpha val="40000"/>
                    </a:schemeClr>
                  </a:outerShdw>
                </a:effectLst>
              </a:rPr>
              <a:t>1.Задачи</a:t>
            </a:r>
            <a:r>
              <a:rPr lang="ru-RU" sz="2700" dirty="0" smtClean="0"/>
              <a:t>:                                                            </a:t>
            </a:r>
            <a:endParaRPr lang="ru-RU" sz="2700" dirty="0" smtClean="0"/>
          </a:p>
          <a:p>
            <a:r>
              <a:rPr lang="ru-RU" sz="2700" dirty="0" smtClean="0"/>
              <a:t>отделить необходимое от бесполезного</a:t>
            </a:r>
            <a:endParaRPr lang="ru-RU" sz="2700" dirty="0" smtClean="0"/>
          </a:p>
          <a:p>
            <a:r>
              <a:rPr lang="ru-RU" sz="2700" dirty="0" smtClean="0"/>
              <a:t>обозначить редко используемое </a:t>
            </a:r>
            <a:endParaRPr lang="ru-RU" sz="2700" dirty="0" smtClean="0"/>
          </a:p>
          <a:p>
            <a:r>
              <a:rPr lang="ru-RU" sz="2700" dirty="0" smtClean="0"/>
              <a:t>оставить только нужное</a:t>
            </a:r>
            <a:endParaRPr lang="ru-RU" sz="2700" dirty="0" smtClean="0"/>
          </a:p>
          <a:p>
            <a:r>
              <a:rPr lang="ru-RU" sz="2700" dirty="0" smtClean="0">
                <a:solidFill>
                  <a:schemeClr val="tx1"/>
                </a:solidFill>
                <a:effectLst>
                  <a:outerShdw blurRad="38100" dist="19050" dir="2700000" algn="tl" rotWithShape="0">
                    <a:schemeClr val="dk1">
                      <a:alpha val="40000"/>
                    </a:schemeClr>
                  </a:outerShdw>
                </a:effectLst>
              </a:rPr>
              <a:t>2.Основные проблемные моменты</a:t>
            </a:r>
            <a:r>
              <a:rPr lang="ru-RU" sz="2700" dirty="0" smtClean="0"/>
              <a:t>: </a:t>
            </a:r>
            <a:endParaRPr lang="ru-RU" sz="2700" dirty="0" smtClean="0"/>
          </a:p>
          <a:p>
            <a:r>
              <a:rPr lang="ru-RU" sz="2700" dirty="0" smtClean="0"/>
              <a:t>излишние запасы</a:t>
            </a:r>
            <a:endParaRPr lang="ru-RU" sz="2700" dirty="0" smtClean="0"/>
          </a:p>
          <a:p>
            <a:r>
              <a:rPr lang="ru-RU" sz="2700" dirty="0" smtClean="0"/>
              <a:t>беспорядочное расположение канцелярии, документации</a:t>
            </a:r>
            <a:endParaRPr lang="ru-RU" sz="2700" dirty="0" smtClean="0"/>
          </a:p>
          <a:p>
            <a:r>
              <a:rPr lang="ru-RU" sz="2700" dirty="0" smtClean="0"/>
              <a:t>лишние предметы (не относящиеся к процессу)</a:t>
            </a:r>
            <a:endParaRPr lang="ru-RU" sz="2700" dirty="0" smtClean="0"/>
          </a:p>
          <a:p>
            <a:endParaRPr lang="ru-RU" sz="2700" dirty="0" smtClean="0"/>
          </a:p>
          <a:p>
            <a:endParaRPr lang="ru-RU" sz="2700" dirty="0" smtClean="0"/>
          </a:p>
          <a:p>
            <a:endParaRPr lang="ru-RU" sz="2700" dirty="0" smtClean="0"/>
          </a:p>
          <a:p>
            <a:endParaRPr lang="ru-RU" sz="27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467360"/>
            <a:ext cx="8212455" cy="831850"/>
          </a:xfrm>
        </p:spPr>
        <p:txBody>
          <a:bodyPr/>
          <a:lstStyle/>
          <a:p>
            <a:pPr algn="ctr"/>
            <a:r>
              <a:rPr lang="ru-RU" altLang="en-US" sz="3000" dirty="0"/>
              <a:t>Беспорядочное расположение документов, канцелярии, амбулаторных </a:t>
            </a:r>
            <a:r>
              <a:rPr lang="ru-RU" altLang="en-US" sz="3000" dirty="0" smtClean="0"/>
              <a:t>карт, </a:t>
            </a:r>
            <a:r>
              <a:rPr lang="ru-RU" altLang="en-US" sz="3000" dirty="0" err="1" smtClean="0"/>
              <a:t>дезсредств</a:t>
            </a:r>
            <a:endParaRPr lang="ru-RU" altLang="en-US" sz="3000" dirty="0"/>
          </a:p>
        </p:txBody>
      </p:sp>
      <p:pic>
        <p:nvPicPr>
          <p:cNvPr id="21506" name="Picture 2" descr="L:\01_Администрация\БЕРЕЖЛИВАЯ ПОЛИКЛИНИКА\Подготовительный этап\307\IMG_20170628_150431.jpg"/>
          <p:cNvPicPr>
            <a:picLocks noGrp="1" noChangeAspect="1" noChangeArrowheads="1"/>
          </p:cNvPicPr>
          <p:nvPr>
            <p:ph sz="quarter" idx="1"/>
          </p:nvPr>
        </p:nvPicPr>
        <p:blipFill>
          <a:blip r:embed="rId1" cstate="print"/>
          <a:srcRect/>
          <a:stretch>
            <a:fillRect/>
          </a:stretch>
        </p:blipFill>
        <p:spPr>
          <a:xfrm>
            <a:off x="395605" y="1700530"/>
            <a:ext cx="4142105" cy="2753360"/>
          </a:xfrm>
        </p:spPr>
      </p:pic>
      <p:pic>
        <p:nvPicPr>
          <p:cNvPr id="4" name="Замещающее содержимое 3" descr="дезсредства раковина"/>
          <p:cNvPicPr>
            <a:picLocks noGrp="1" noChangeAspect="1"/>
          </p:cNvPicPr>
          <p:nvPr>
            <p:ph sz="quarter" idx="2"/>
          </p:nvPr>
        </p:nvPicPr>
        <p:blipFill>
          <a:blip r:embed="rId2" cstate="print"/>
          <a:stretch>
            <a:fillRect/>
          </a:stretch>
        </p:blipFill>
        <p:spPr>
          <a:xfrm>
            <a:off x="4561205" y="3775710"/>
            <a:ext cx="4423410" cy="27749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a:xfrm>
            <a:off x="609600" y="229870"/>
            <a:ext cx="8153400" cy="929005"/>
          </a:xfrm>
        </p:spPr>
        <p:txBody>
          <a:bodyPr/>
          <a:lstStyle/>
          <a:p>
            <a:pPr algn="ctr"/>
            <a:r>
              <a:rPr lang="ru-RU" sz="4000" smtClean="0"/>
              <a:t>Отделить необходимое от бесполезного</a:t>
            </a:r>
            <a:r>
              <a:rPr lang="ru-RU" smtClean="0"/>
              <a:t> </a:t>
            </a:r>
            <a:endParaRPr lang="ru-RU" smtClean="0"/>
          </a:p>
        </p:txBody>
      </p:sp>
      <p:pic>
        <p:nvPicPr>
          <p:cNvPr id="25602" name="Picture 3" descr="L:\01_Администрация\БЕРЕЖЛИВАЯ ПОЛИКЛИНИКА\все фото с телефона Белугиной\20170715_094727.jpg"/>
          <p:cNvPicPr>
            <a:picLocks noGrp="1" noChangeAspect="1" noChangeArrowheads="1"/>
          </p:cNvPicPr>
          <p:nvPr>
            <p:ph sz="quarter" idx="1"/>
          </p:nvPr>
        </p:nvPicPr>
        <p:blipFill>
          <a:blip r:embed="rId1" cstate="print"/>
          <a:srcRect/>
          <a:stretch>
            <a:fillRect/>
          </a:stretch>
        </p:blipFill>
        <p:spPr>
          <a:xfrm>
            <a:off x="6357950" y="1643050"/>
            <a:ext cx="2571750" cy="4572000"/>
          </a:xfrm>
        </p:spPr>
      </p:pic>
      <p:pic>
        <p:nvPicPr>
          <p:cNvPr id="25603" name="Picture 4" descr="L:\01_Администрация\БЕРЕЖЛИВАЯ ПОЛИКЛИНИКА\все фото с телефона Белугиной\20170715_094734.jpg"/>
          <p:cNvPicPr>
            <a:picLocks noGrp="1" noChangeAspect="1" noChangeArrowheads="1"/>
          </p:cNvPicPr>
          <p:nvPr>
            <p:ph sz="quarter" idx="2"/>
          </p:nvPr>
        </p:nvPicPr>
        <p:blipFill>
          <a:blip r:embed="rId2" cstate="print"/>
          <a:srcRect/>
          <a:stretch>
            <a:fillRect/>
          </a:stretch>
        </p:blipFill>
        <p:spPr>
          <a:xfrm>
            <a:off x="357158" y="1643050"/>
            <a:ext cx="2571750" cy="4572000"/>
          </a:xfrm>
        </p:spPr>
      </p:pic>
      <p:pic>
        <p:nvPicPr>
          <p:cNvPr id="6146" name="Picture 2" descr="L:\01_Администрация\БЕРЕЖЛИВАЯ ПОЛИКЛИНИКА\все фото с телефона Белугиной\20170715_104047.jpg"/>
          <p:cNvPicPr>
            <a:picLocks noChangeAspect="1" noChangeArrowheads="1"/>
          </p:cNvPicPr>
          <p:nvPr/>
        </p:nvPicPr>
        <p:blipFill>
          <a:blip r:embed="rId3" cstate="print"/>
          <a:srcRect l="11111" t="37500" b="14583"/>
          <a:stretch>
            <a:fillRect/>
          </a:stretch>
        </p:blipFill>
        <p:spPr bwMode="auto">
          <a:xfrm>
            <a:off x="2928926" y="2285992"/>
            <a:ext cx="3429024" cy="328614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p:cNvSpPr>
            <a:spLocks noGrp="1"/>
          </p:cNvSpPr>
          <p:nvPr>
            <p:ph type="title"/>
          </p:nvPr>
        </p:nvSpPr>
        <p:spPr/>
        <p:txBody>
          <a:bodyPr/>
          <a:lstStyle/>
          <a:p>
            <a:r>
              <a:rPr lang="ru-RU" smtClean="0"/>
              <a:t>            Сортировка</a:t>
            </a:r>
            <a:endParaRPr lang="ru-RU" smtClean="0"/>
          </a:p>
        </p:txBody>
      </p:sp>
      <p:pic>
        <p:nvPicPr>
          <p:cNvPr id="26627" name="Picture 5" descr="L:\01_Администрация\БЕРЕЖЛИВАЯ ПОЛИКЛИНИКА\Презентации наши\сортировка.jpg"/>
          <p:cNvPicPr>
            <a:picLocks noGrp="1" noChangeAspect="1" noChangeArrowheads="1"/>
          </p:cNvPicPr>
          <p:nvPr>
            <p:ph sz="quarter" idx="1"/>
          </p:nvPr>
        </p:nvPicPr>
        <p:blipFill>
          <a:blip r:embed="rId1"/>
          <a:srcRect/>
          <a:stretch>
            <a:fillRect/>
          </a:stretch>
        </p:blipFill>
        <p:spPr>
          <a:xfrm>
            <a:off x="615950" y="1589405"/>
            <a:ext cx="3755390" cy="4876800"/>
          </a:xfrm>
        </p:spPr>
      </p:pic>
      <p:pic>
        <p:nvPicPr>
          <p:cNvPr id="5122" name="Picture 2" descr="L:\01_Администрация\БЕРЕЖЛИВАЯ ПОЛИКЛИНИКА\все фото с телефона Белугиной\20170715_130618.jpg"/>
          <p:cNvPicPr>
            <a:picLocks noGrp="1" noChangeAspect="1" noChangeArrowheads="1"/>
          </p:cNvPicPr>
          <p:nvPr>
            <p:ph sz="quarter" idx="2"/>
          </p:nvPr>
        </p:nvPicPr>
        <p:blipFill>
          <a:blip r:embed="rId2" cstate="print"/>
          <a:srcRect l="-62" t="19943"/>
          <a:stretch>
            <a:fillRect/>
          </a:stretch>
        </p:blipFill>
        <p:spPr bwMode="auto">
          <a:xfrm>
            <a:off x="5072066" y="1643050"/>
            <a:ext cx="3429024" cy="4877338"/>
          </a:xfrm>
          <a:prstGeom prst="rect">
            <a:avLst/>
          </a:prstGeom>
          <a:noFill/>
        </p:spPr>
      </p:pic>
      <p:pic>
        <p:nvPicPr>
          <p:cNvPr id="5123" name="Picture 3" descr="L:\01_Администрация\БЕРЕЖЛИВАЯ ПОЛИКЛИНИКА\все фото с телефона Белугиной\20170715_130613.jpg"/>
          <p:cNvPicPr>
            <a:picLocks noChangeAspect="1" noChangeArrowheads="1"/>
          </p:cNvPicPr>
          <p:nvPr/>
        </p:nvPicPr>
        <p:blipFill>
          <a:blip r:embed="rId3" cstate="print"/>
          <a:srcRect l="27778" t="47917" r="20370" b="16666"/>
          <a:stretch>
            <a:fillRect/>
          </a:stretch>
        </p:blipFill>
        <p:spPr bwMode="auto">
          <a:xfrm>
            <a:off x="642910" y="1571612"/>
            <a:ext cx="2000264" cy="242889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935605" y="228600"/>
            <a:ext cx="5830570" cy="990600"/>
          </a:xfrm>
        </p:spPr>
        <p:txBody>
          <a:bodyPr/>
          <a:lstStyle/>
          <a:p>
            <a:r>
              <a:rPr lang="ru-RU"/>
              <a:t>Сортировка</a:t>
            </a:r>
            <a:endParaRPr lang="ru-RU"/>
          </a:p>
        </p:txBody>
      </p:sp>
      <p:pic>
        <p:nvPicPr>
          <p:cNvPr id="3074" name="Picture 2" descr="L:\01_Администрация\БЕРЕЖЛИВАЯ ПОЛИКЛИНИКА\все фото с телефона Белугиной\IMG-20170718-WA0000.jpg"/>
          <p:cNvPicPr>
            <a:picLocks noGrp="1" noChangeAspect="1" noChangeArrowheads="1"/>
          </p:cNvPicPr>
          <p:nvPr>
            <p:ph sz="quarter" idx="1"/>
          </p:nvPr>
        </p:nvPicPr>
        <p:blipFill>
          <a:blip r:embed="rId1"/>
          <a:srcRect/>
          <a:stretch>
            <a:fillRect/>
          </a:stretch>
        </p:blipFill>
        <p:spPr bwMode="auto">
          <a:xfrm>
            <a:off x="1643042" y="1571612"/>
            <a:ext cx="5994400" cy="4495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p:nvPr>
        </p:nvSpPr>
        <p:spPr>
          <a:xfrm>
            <a:off x="612775" y="228600"/>
            <a:ext cx="8153400" cy="990600"/>
          </a:xfrm>
        </p:spPr>
        <p:txBody>
          <a:bodyPr/>
          <a:lstStyle/>
          <a:p>
            <a:pPr algn="ctr"/>
            <a:r>
              <a:rPr lang="en-US" smtClean="0"/>
              <a:t>Seiri. </a:t>
            </a:r>
            <a:r>
              <a:rPr lang="ru-RU" smtClean="0"/>
              <a:t>Сортировка </a:t>
            </a:r>
            <a:endParaRPr lang="ru-RU" smtClean="0"/>
          </a:p>
        </p:txBody>
      </p:sp>
      <p:pic>
        <p:nvPicPr>
          <p:cNvPr id="5" name="Содержимое 4" descr="перечень бланков.PNG"/>
          <p:cNvPicPr>
            <a:picLocks noGrp="1" noChangeAspect="1"/>
          </p:cNvPicPr>
          <p:nvPr>
            <p:ph sz="quarter" idx="1"/>
          </p:nvPr>
        </p:nvPicPr>
        <p:blipFill>
          <a:blip r:embed="rId1"/>
          <a:stretch>
            <a:fillRect/>
          </a:stretch>
        </p:blipFill>
        <p:spPr>
          <a:xfrm>
            <a:off x="214313" y="1643063"/>
            <a:ext cx="4357687" cy="1735137"/>
          </a:xfrm>
          <a:effectLst>
            <a:outerShdw blurRad="292100" dist="139700" dir="2700000" algn="tl" rotWithShape="0">
              <a:srgbClr val="333333">
                <a:alpha val="65000"/>
              </a:srgbClr>
            </a:outerShdw>
          </a:effectLst>
        </p:spPr>
      </p:pic>
      <p:pic>
        <p:nvPicPr>
          <p:cNvPr id="1026" name="Picture 2" descr="L:\01_Администрация\БЕРЕЖЛИВАЯ ПОЛИКЛИНИКА\Презентации наши\папка педиатр.PNG"/>
          <p:cNvPicPr>
            <a:picLocks noChangeAspect="1" noChangeArrowheads="1"/>
          </p:cNvPicPr>
          <p:nvPr/>
        </p:nvPicPr>
        <p:blipFill>
          <a:blip r:embed="rId2"/>
          <a:srcRect/>
          <a:stretch>
            <a:fillRect/>
          </a:stretch>
        </p:blipFill>
        <p:spPr bwMode="auto">
          <a:xfrm>
            <a:off x="2915920" y="3512820"/>
            <a:ext cx="5554980" cy="3139440"/>
          </a:xfrm>
          <a:prstGeom prst="rect">
            <a:avLst/>
          </a:prstGeom>
          <a:ln>
            <a:noFill/>
          </a:ln>
          <a:effectLst>
            <a:outerShdw blurRad="292100" dist="139700" dir="2700000" algn="tl" rotWithShape="0">
              <a:srgbClr val="333333">
                <a:alpha val="65000"/>
              </a:srgbClr>
            </a:outerShdw>
          </a:effectLst>
        </p:spPr>
      </p:pic>
      <p:sp>
        <p:nvSpPr>
          <p:cNvPr id="27652" name="TextBox 5"/>
          <p:cNvSpPr txBox="1">
            <a:spLocks noChangeArrowheads="1"/>
          </p:cNvSpPr>
          <p:nvPr/>
        </p:nvSpPr>
        <p:spPr bwMode="auto">
          <a:xfrm>
            <a:off x="5143500" y="1643063"/>
            <a:ext cx="3495675" cy="646112"/>
          </a:xfrm>
          <a:prstGeom prst="rect">
            <a:avLst/>
          </a:prstGeom>
          <a:noFill/>
          <a:ln w="9525">
            <a:noFill/>
            <a:miter lim="800000"/>
          </a:ln>
        </p:spPr>
        <p:txBody>
          <a:bodyPr wrap="none">
            <a:spAutoFit/>
          </a:bodyPr>
          <a:lstStyle/>
          <a:p>
            <a:r>
              <a:rPr lang="ru-RU"/>
              <a:t> Каталоги в электронном виде </a:t>
            </a:r>
            <a:endParaRPr lang="ru-RU"/>
          </a:p>
          <a:p>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a:xfrm>
            <a:off x="612775" y="228600"/>
            <a:ext cx="8153400" cy="990600"/>
          </a:xfrm>
        </p:spPr>
        <p:txBody>
          <a:bodyPr/>
          <a:lstStyle/>
          <a:p>
            <a:pPr algn="ctr"/>
            <a:r>
              <a:rPr lang="en-US" smtClean="0"/>
              <a:t>Seiri. </a:t>
            </a:r>
            <a:r>
              <a:rPr lang="ru-RU" smtClean="0"/>
              <a:t>Сортировка </a:t>
            </a:r>
            <a:endParaRPr lang="ru-RU" smtClean="0"/>
          </a:p>
        </p:txBody>
      </p:sp>
      <p:sp>
        <p:nvSpPr>
          <p:cNvPr id="28674" name="TextBox 5"/>
          <p:cNvSpPr txBox="1">
            <a:spLocks noChangeArrowheads="1"/>
          </p:cNvSpPr>
          <p:nvPr/>
        </p:nvSpPr>
        <p:spPr bwMode="auto">
          <a:xfrm>
            <a:off x="5143500" y="1643063"/>
            <a:ext cx="3495675" cy="646112"/>
          </a:xfrm>
          <a:prstGeom prst="rect">
            <a:avLst/>
          </a:prstGeom>
          <a:noFill/>
          <a:ln w="9525">
            <a:noFill/>
            <a:miter lim="800000"/>
          </a:ln>
        </p:spPr>
        <p:txBody>
          <a:bodyPr wrap="none">
            <a:spAutoFit/>
          </a:bodyPr>
          <a:lstStyle/>
          <a:p>
            <a:r>
              <a:rPr lang="ru-RU"/>
              <a:t> Каталоги в электронном виде </a:t>
            </a:r>
            <a:endParaRPr lang="ru-RU"/>
          </a:p>
          <a:p>
            <a:endParaRPr lang="ru-RU"/>
          </a:p>
        </p:txBody>
      </p:sp>
      <p:pic>
        <p:nvPicPr>
          <p:cNvPr id="8" name="Содержимое 7" descr="перечень бланков на бумажном носителе.PNG"/>
          <p:cNvPicPr>
            <a:picLocks noGrp="1" noChangeAspect="1"/>
          </p:cNvPicPr>
          <p:nvPr>
            <p:ph sz="quarter" idx="1"/>
          </p:nvPr>
        </p:nvPicPr>
        <p:blipFill>
          <a:blip r:embed="rId1"/>
          <a:stretch>
            <a:fillRect/>
          </a:stretch>
        </p:blipFill>
        <p:spPr>
          <a:xfrm>
            <a:off x="358775" y="2001520"/>
            <a:ext cx="8640445" cy="4493895"/>
          </a:xfrm>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fontAlgn="auto">
              <a:spcAft>
                <a:spcPts val="0"/>
              </a:spcAft>
              <a:defRPr/>
            </a:pPr>
            <a:r>
              <a:rPr lang="en-US" dirty="0" err="1" smtClean="0"/>
              <a:t>Seiton</a:t>
            </a:r>
            <a:r>
              <a:rPr lang="en-US" dirty="0" smtClean="0"/>
              <a:t>. </a:t>
            </a:r>
            <a:r>
              <a:rPr lang="ru-RU" dirty="0" smtClean="0"/>
              <a:t>Рациональное расположение</a:t>
            </a:r>
            <a:endParaRPr lang="ru-RU" dirty="0"/>
          </a:p>
        </p:txBody>
      </p:sp>
      <p:sp>
        <p:nvSpPr>
          <p:cNvPr id="3" name="Содержимое 2"/>
          <p:cNvSpPr>
            <a:spLocks noGrp="1"/>
          </p:cNvSpPr>
          <p:nvPr>
            <p:ph sz="quarter" idx="1"/>
          </p:nvPr>
        </p:nvSpPr>
        <p:spPr/>
        <p:txBody>
          <a:bodyPr>
            <a:normAutofit fontScale="72500"/>
          </a:bodyPr>
          <a:lstStyle/>
          <a:p>
            <a:pPr>
              <a:lnSpc>
                <a:spcPct val="90000"/>
              </a:lnSpc>
            </a:pPr>
            <a:r>
              <a:rPr lang="ru-RU" sz="2700" dirty="0" smtClean="0">
                <a:sym typeface="+mn-ea"/>
              </a:rPr>
              <a:t>Процесс согласования: дизайнером было предложено 5 интерпретаций планировки мебели,мы исходили из следующих принципов:</a:t>
            </a:r>
            <a:endParaRPr lang="ru-RU" sz="2700" dirty="0" smtClean="0"/>
          </a:p>
          <a:p>
            <a:pPr>
              <a:lnSpc>
                <a:spcPct val="90000"/>
              </a:lnSpc>
            </a:pPr>
            <a:r>
              <a:rPr lang="ru-RU" sz="2700" dirty="0" smtClean="0"/>
              <a:t> з</a:t>
            </a:r>
            <a:r>
              <a:rPr lang="ru-RU" sz="2700" dirty="0" smtClean="0">
                <a:sym typeface="+mn-ea"/>
              </a:rPr>
              <a:t>аказали мебель под размеры кабинетов и с учетом особенностей их планировки</a:t>
            </a:r>
            <a:endParaRPr lang="ru-RU" sz="2700" dirty="0" smtClean="0"/>
          </a:p>
          <a:p>
            <a:pPr>
              <a:lnSpc>
                <a:spcPct val="90000"/>
              </a:lnSpc>
            </a:pPr>
            <a:r>
              <a:rPr lang="ru-RU" sz="2700" dirty="0" smtClean="0">
                <a:sym typeface="+mn-ea"/>
              </a:rPr>
              <a:t>заказали мебель оптимальных размеров, отвечающую предназначению предметов</a:t>
            </a:r>
            <a:endParaRPr lang="ru-RU" sz="2700" dirty="0" smtClean="0"/>
          </a:p>
          <a:p>
            <a:pPr>
              <a:lnSpc>
                <a:spcPct val="90000"/>
              </a:lnSpc>
            </a:pPr>
            <a:r>
              <a:rPr lang="ru-RU" sz="2700" dirty="0" smtClean="0"/>
              <a:t>убрали острые углы у мебели</a:t>
            </a:r>
            <a:endParaRPr lang="ru-RU" sz="2700" dirty="0" smtClean="0"/>
          </a:p>
          <a:p>
            <a:pPr>
              <a:lnSpc>
                <a:spcPct val="90000"/>
              </a:lnSpc>
            </a:pPr>
            <a:r>
              <a:rPr lang="ru-RU" sz="2700" dirty="0" smtClean="0"/>
              <a:t>расположили полноценную кушетку (190 см)</a:t>
            </a:r>
            <a:endParaRPr lang="ru-RU" sz="2700" dirty="0" smtClean="0"/>
          </a:p>
          <a:p>
            <a:pPr>
              <a:lnSpc>
                <a:spcPct val="90000"/>
              </a:lnSpc>
            </a:pPr>
            <a:r>
              <a:rPr lang="ru-RU" sz="2700" dirty="0" smtClean="0"/>
              <a:t>скрыли емкости с </a:t>
            </a:r>
            <a:r>
              <a:rPr lang="ru-RU" sz="2700" dirty="0" err="1" smtClean="0"/>
              <a:t>дез.растворами</a:t>
            </a:r>
            <a:r>
              <a:rPr lang="ru-RU" sz="2700" dirty="0" smtClean="0"/>
              <a:t>, упаковки с перчатками, масками</a:t>
            </a:r>
            <a:endParaRPr lang="ru-RU" sz="2700" dirty="0" smtClean="0"/>
          </a:p>
          <a:p>
            <a:pPr>
              <a:lnSpc>
                <a:spcPct val="90000"/>
              </a:lnSpc>
            </a:pPr>
            <a:r>
              <a:rPr lang="ru-RU" sz="2700" dirty="0" smtClean="0"/>
              <a:t>заказали шкаф для раздельного хранения санитарной и личной одежды </a:t>
            </a:r>
            <a:endParaRPr lang="ru-RU" sz="2700" dirty="0" smtClean="0"/>
          </a:p>
          <a:p>
            <a:pPr>
              <a:lnSpc>
                <a:spcPct val="90000"/>
              </a:lnSpc>
            </a:pPr>
            <a:endParaRPr lang="ru-RU" sz="2700" dirty="0" smtClean="0"/>
          </a:p>
          <a:p>
            <a:pPr>
              <a:lnSpc>
                <a:spcPct val="90000"/>
              </a:lnSpc>
            </a:pPr>
            <a:endParaRPr lang="ru-RU" sz="27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pPr algn="ctr"/>
            <a:r>
              <a:rPr lang="ru-RU" altLang="en-US"/>
              <a:t>Старая мебель</a:t>
            </a:r>
            <a:endParaRPr lang="ru-RU" altLang="en-US"/>
          </a:p>
        </p:txBody>
      </p:sp>
      <p:pic>
        <p:nvPicPr>
          <p:cNvPr id="3074" name="Picture 2" descr="L:\01_Администрация\БЕРЕЖЛИВАЯ ПОЛИКЛИНИКА\Подготовительный этап\307 фото\IMG_20170628_150227.jpg"/>
          <p:cNvPicPr>
            <a:picLocks noGrp="1" noChangeAspect="1" noChangeArrowheads="1"/>
          </p:cNvPicPr>
          <p:nvPr>
            <p:ph sz="quarter" idx="1"/>
          </p:nvPr>
        </p:nvPicPr>
        <p:blipFill>
          <a:blip r:embed="rId1" cstate="print"/>
          <a:srcRect/>
          <a:stretch>
            <a:fillRect/>
          </a:stretch>
        </p:blipFill>
        <p:spPr bwMode="auto">
          <a:xfrm>
            <a:off x="693208" y="1600200"/>
            <a:ext cx="7992533" cy="44958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ru-RU"/>
              <a:t>Сборка новой мебели</a:t>
            </a:r>
            <a:endParaRPr lang="ru-RU"/>
          </a:p>
        </p:txBody>
      </p:sp>
      <p:pic>
        <p:nvPicPr>
          <p:cNvPr id="1026" name="Picture 2" descr="L:\01_Администрация\БЕРЕЖЛИВАЯ ПОЛИКЛИНИКА\все фото с телефона Белугиной\20170712_151124.jpg"/>
          <p:cNvPicPr>
            <a:picLocks noGrp="1" noChangeAspect="1" noChangeArrowheads="1"/>
          </p:cNvPicPr>
          <p:nvPr>
            <p:ph sz="quarter" idx="1"/>
          </p:nvPr>
        </p:nvPicPr>
        <p:blipFill>
          <a:blip r:embed="rId1" cstate="print"/>
          <a:srcRect/>
          <a:stretch>
            <a:fillRect/>
          </a:stretch>
        </p:blipFill>
        <p:spPr bwMode="auto">
          <a:xfrm>
            <a:off x="611505" y="1628775"/>
            <a:ext cx="3606800" cy="4572000"/>
          </a:xfrm>
          <a:prstGeom prst="rect">
            <a:avLst/>
          </a:prstGeom>
          <a:noFill/>
        </p:spPr>
      </p:pic>
      <p:pic>
        <p:nvPicPr>
          <p:cNvPr id="1027" name="Picture 3" descr="L:\01_Администрация\БЕРЕЖЛИВАЯ ПОЛИКЛИНИКА\все фото с телефона Белугиной\20170712_151133.jpg"/>
          <p:cNvPicPr>
            <a:picLocks noGrp="1" noChangeAspect="1" noChangeArrowheads="1"/>
          </p:cNvPicPr>
          <p:nvPr>
            <p:ph sz="quarter" idx="2"/>
          </p:nvPr>
        </p:nvPicPr>
        <p:blipFill>
          <a:blip r:embed="rId2" cstate="print"/>
          <a:srcRect/>
          <a:stretch>
            <a:fillRect/>
          </a:stretch>
        </p:blipFill>
        <p:spPr bwMode="auto">
          <a:xfrm>
            <a:off x="4799330" y="1628775"/>
            <a:ext cx="4000500" cy="4572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title"/>
          </p:nvPr>
        </p:nvSpPr>
        <p:spPr>
          <a:xfrm>
            <a:off x="612775" y="228600"/>
            <a:ext cx="8153400" cy="990600"/>
          </a:xfrm>
        </p:spPr>
        <p:txBody>
          <a:bodyPr/>
          <a:lstStyle/>
          <a:p>
            <a:pPr algn="ctr"/>
            <a:r>
              <a:rPr lang="ru-RU" smtClean="0"/>
              <a:t>О поликлинике и проекте </a:t>
            </a:r>
            <a:endParaRPr lang="ru-RU" smtClean="0"/>
          </a:p>
        </p:txBody>
      </p:sp>
      <p:sp>
        <p:nvSpPr>
          <p:cNvPr id="3" name="Содержимое 2"/>
          <p:cNvSpPr>
            <a:spLocks noGrp="1"/>
          </p:cNvSpPr>
          <p:nvPr>
            <p:ph sz="quarter" idx="1"/>
          </p:nvPr>
        </p:nvSpPr>
        <p:spPr>
          <a:xfrm>
            <a:off x="612775" y="1600200"/>
            <a:ext cx="8153400" cy="4495800"/>
          </a:xfrm>
        </p:spPr>
        <p:txBody>
          <a:bodyPr>
            <a:normAutofit fontScale="92500"/>
          </a:bodyPr>
          <a:lstStyle/>
          <a:p>
            <a:pPr marL="320040" indent="-320040" fontAlgn="auto">
              <a:spcAft>
                <a:spcPts val="0"/>
              </a:spcAft>
              <a:buFont typeface="Wingdings" panose="05000000000000000000"/>
              <a:buChar char=""/>
              <a:defRPr/>
            </a:pPr>
            <a:r>
              <a:rPr lang="ru-RU" dirty="0" smtClean="0"/>
              <a:t>17.04.2017 Начало участия в проекте «Бережливая поликлиника» </a:t>
            </a:r>
            <a:endParaRPr lang="ru-RU" dirty="0" smtClean="0"/>
          </a:p>
          <a:p>
            <a:pPr marL="320040" indent="-320040" fontAlgn="auto">
              <a:spcAft>
                <a:spcPts val="0"/>
              </a:spcAft>
              <a:buFont typeface="Wingdings" panose="05000000000000000000"/>
              <a:buChar char=""/>
              <a:defRPr/>
            </a:pPr>
            <a:r>
              <a:rPr lang="ru-RU" dirty="0" smtClean="0"/>
              <a:t>В НСО 2 поликлиники в проекте </a:t>
            </a:r>
            <a:endParaRPr lang="ru-RU" dirty="0" smtClean="0"/>
          </a:p>
          <a:p>
            <a:pPr marL="320040" indent="-320040" fontAlgn="auto">
              <a:spcAft>
                <a:spcPts val="0"/>
              </a:spcAft>
              <a:buFont typeface="Wingdings" panose="05000000000000000000"/>
              <a:buChar char=""/>
              <a:defRPr/>
            </a:pPr>
            <a:r>
              <a:rPr lang="ru-RU" dirty="0" smtClean="0"/>
              <a:t>ГБУЗ НСО «ГКП №7» – педиатрическая служба</a:t>
            </a:r>
            <a:endParaRPr lang="ru-RU" dirty="0" smtClean="0"/>
          </a:p>
          <a:p>
            <a:pPr marL="320040" indent="-320040" algn="dist" fontAlgn="auto">
              <a:spcAft>
                <a:spcPts val="0"/>
              </a:spcAft>
              <a:buFont typeface="Wingdings" panose="05000000000000000000"/>
              <a:buChar char=""/>
              <a:defRPr/>
            </a:pPr>
            <a:r>
              <a:rPr lang="ru-RU" dirty="0" smtClean="0"/>
              <a:t>Исходные данные о поликлинике (24 747 детского населения, 670 посещений в смену, 2 педиатрических отделения (14 и 15 участков), детское консультативно-диагностическое отделение, </a:t>
            </a:r>
            <a:r>
              <a:rPr lang="ru-RU" dirty="0" err="1" smtClean="0"/>
              <a:t>дошкольно-школьное</a:t>
            </a:r>
            <a:r>
              <a:rPr lang="ru-RU" dirty="0" smtClean="0"/>
              <a:t> отделение)</a:t>
            </a:r>
            <a:endParaRPr lang="ru-RU" dirty="0" smtClean="0"/>
          </a:p>
          <a:p>
            <a:pPr marL="320040" indent="-320040" fontAlgn="auto">
              <a:spcAft>
                <a:spcPts val="0"/>
              </a:spcAft>
              <a:buFont typeface="Wingdings" panose="05000000000000000000"/>
              <a:buChar char=""/>
              <a:defRPr/>
            </a:pPr>
            <a:endParaRPr lang="ru-RU" dirty="0" smtClean="0"/>
          </a:p>
          <a:p>
            <a:pPr marL="320040" indent="-320040" fontAlgn="auto">
              <a:spcAft>
                <a:spcPts val="0"/>
              </a:spcAft>
              <a:buFont typeface="Wingdings" panose="05000000000000000000"/>
              <a:buChar char=""/>
              <a:defRPr/>
            </a:pP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Кабинеты До и После ремонта</a:t>
            </a:r>
            <a:endParaRPr lang="ru-RU" dirty="0"/>
          </a:p>
        </p:txBody>
      </p:sp>
      <p:pic>
        <p:nvPicPr>
          <p:cNvPr id="9218" name="Picture 2" descr="L:\01_Администрация\БЕРЕЖЛИВАЯ ПОЛИКЛИНИКА\все фото с телефона Белугиной\20170707_134324.jpg"/>
          <p:cNvPicPr>
            <a:picLocks noGrp="1" noChangeAspect="1" noChangeArrowheads="1"/>
          </p:cNvPicPr>
          <p:nvPr>
            <p:ph sz="quarter" idx="1"/>
          </p:nvPr>
        </p:nvPicPr>
        <p:blipFill>
          <a:blip r:embed="rId1" cstate="print"/>
          <a:srcRect/>
          <a:stretch>
            <a:fillRect/>
          </a:stretch>
        </p:blipFill>
        <p:spPr bwMode="auto">
          <a:xfrm>
            <a:off x="1266824" y="1589087"/>
            <a:ext cx="2876547" cy="5113861"/>
          </a:xfrm>
          <a:prstGeom prst="rect">
            <a:avLst/>
          </a:prstGeom>
          <a:noFill/>
        </p:spPr>
      </p:pic>
      <p:pic>
        <p:nvPicPr>
          <p:cNvPr id="9219" name="Picture 3" descr="L:\01_Администрация\БЕРЕЖЛИВАЯ ПОЛИКЛИНИКА\все фото с телефона Белугиной\20170710_092905.jpg"/>
          <p:cNvPicPr>
            <a:picLocks noGrp="1" noChangeAspect="1" noChangeArrowheads="1"/>
          </p:cNvPicPr>
          <p:nvPr>
            <p:ph sz="quarter" idx="2"/>
          </p:nvPr>
        </p:nvPicPr>
        <p:blipFill>
          <a:blip r:embed="rId2" cstate="print"/>
          <a:srcRect/>
          <a:stretch>
            <a:fillRect/>
          </a:stretch>
        </p:blipFill>
        <p:spPr bwMode="auto">
          <a:xfrm>
            <a:off x="5500694" y="1571612"/>
            <a:ext cx="2857520" cy="508003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12648" y="214290"/>
            <a:ext cx="8531352" cy="990600"/>
          </a:xfrm>
        </p:spPr>
        <p:txBody>
          <a:bodyPr/>
          <a:lstStyle/>
          <a:p>
            <a:pPr marL="319405" lvl="0" indent="-319405">
              <a:lnSpc>
                <a:spcPct val="90000"/>
              </a:lnSpc>
              <a:spcBef>
                <a:spcPts val="700"/>
              </a:spcBef>
            </a:pPr>
            <a:br>
              <a:rPr lang="ru-RU" sz="2500" dirty="0" smtClean="0">
                <a:solidFill>
                  <a:prstClr val="black"/>
                </a:solidFill>
                <a:ea typeface="+mn-ea"/>
                <a:cs typeface="+mn-cs"/>
                <a:sym typeface="+mn-ea"/>
              </a:rPr>
            </a:br>
            <a:br>
              <a:rPr lang="ru-RU" sz="2500" dirty="0" smtClean="0">
                <a:solidFill>
                  <a:prstClr val="black"/>
                </a:solidFill>
                <a:ea typeface="+mn-ea"/>
                <a:cs typeface="+mn-cs"/>
                <a:sym typeface="+mn-ea"/>
              </a:rPr>
            </a:br>
            <a:r>
              <a:rPr lang="ru-RU" sz="2400" dirty="0" smtClean="0">
                <a:ea typeface="+mn-ea"/>
                <a:cs typeface="+mn-cs"/>
                <a:sym typeface="+mn-ea"/>
              </a:rPr>
              <a:t>Мебель под размеры кабинета и с учетом планировки,</a:t>
            </a:r>
            <a:br>
              <a:rPr lang="ru-RU" sz="2400" dirty="0" smtClean="0">
                <a:ea typeface="+mn-ea"/>
                <a:cs typeface="+mn-cs"/>
              </a:rPr>
            </a:br>
            <a:r>
              <a:rPr lang="ru-RU" sz="2400" dirty="0" smtClean="0">
                <a:ea typeface="+mn-ea"/>
                <a:cs typeface="+mn-cs"/>
                <a:sym typeface="+mn-ea"/>
              </a:rPr>
              <a:t>оптимальных размеров, отвечающая предназначению предметов</a:t>
            </a:r>
            <a:br>
              <a:rPr lang="ru-RU" sz="2500" dirty="0" smtClean="0">
                <a:solidFill>
                  <a:prstClr val="black"/>
                </a:solidFill>
                <a:ea typeface="+mn-ea"/>
                <a:cs typeface="+mn-cs"/>
              </a:rPr>
            </a:br>
            <a:endParaRPr lang="ru-RU" dirty="0"/>
          </a:p>
        </p:txBody>
      </p:sp>
      <p:pic>
        <p:nvPicPr>
          <p:cNvPr id="1026" name="Picture 2" descr="L:\01_Администрация\БЕРЕЖЛИВАЯ ПОЛИКЛИНИКА\все фото с телефона Белугиной\IMG-20170714-WA0002.jpg"/>
          <p:cNvPicPr>
            <a:picLocks noGrp="1" noChangeAspect="1" noChangeArrowheads="1"/>
          </p:cNvPicPr>
          <p:nvPr>
            <p:ph sz="quarter" idx="1"/>
          </p:nvPr>
        </p:nvPicPr>
        <p:blipFill>
          <a:blip r:embed="rId1" cstate="print"/>
          <a:srcRect/>
          <a:stretch>
            <a:fillRect/>
          </a:stretch>
        </p:blipFill>
        <p:spPr bwMode="auto">
          <a:xfrm>
            <a:off x="693208" y="1600200"/>
            <a:ext cx="7992533" cy="482919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8153400" cy="990600"/>
          </a:xfrm>
        </p:spPr>
        <p:txBody>
          <a:bodyPr>
            <a:normAutofit fontScale="90000"/>
          </a:bodyPr>
          <a:lstStyle/>
          <a:p>
            <a:pPr algn="ctr" fontAlgn="auto">
              <a:spcAft>
                <a:spcPts val="0"/>
              </a:spcAft>
              <a:defRPr/>
            </a:pPr>
            <a:r>
              <a:rPr lang="en-US" dirty="0" err="1" smtClean="0"/>
              <a:t>Seiton</a:t>
            </a:r>
            <a:r>
              <a:rPr lang="en-US" dirty="0" smtClean="0"/>
              <a:t>. </a:t>
            </a:r>
            <a:r>
              <a:rPr lang="ru-RU" dirty="0" smtClean="0"/>
              <a:t>Рациональное расположение</a:t>
            </a:r>
            <a:endParaRPr lang="ru-RU" dirty="0"/>
          </a:p>
        </p:txBody>
      </p:sp>
      <p:sp>
        <p:nvSpPr>
          <p:cNvPr id="3" name="Содержимое 2"/>
          <p:cNvSpPr>
            <a:spLocks noGrp="1"/>
          </p:cNvSpPr>
          <p:nvPr>
            <p:ph sz="quarter" idx="1"/>
          </p:nvPr>
        </p:nvSpPr>
        <p:spPr>
          <a:xfrm>
            <a:off x="323215" y="1700530"/>
            <a:ext cx="4000500" cy="4706620"/>
          </a:xfrm>
        </p:spPr>
        <p:txBody>
          <a:bodyPr>
            <a:normAutofit/>
          </a:bodyPr>
          <a:lstStyle/>
          <a:p>
            <a:pPr>
              <a:lnSpc>
                <a:spcPct val="90000"/>
              </a:lnSpc>
            </a:pPr>
            <a:r>
              <a:rPr lang="ru-RU" sz="1900" dirty="0" smtClean="0"/>
              <a:t>Удобное расположение оргтехники - высвобождение пространства на рабочем столе, аккуратное расположение розеток, проводов</a:t>
            </a:r>
            <a:endParaRPr lang="ru-RU" sz="1900" dirty="0" smtClean="0"/>
          </a:p>
          <a:p>
            <a:pPr>
              <a:lnSpc>
                <a:spcPct val="90000"/>
              </a:lnSpc>
            </a:pPr>
            <a:r>
              <a:rPr lang="ru-RU" sz="1900" dirty="0" smtClean="0"/>
              <a:t>Множество полок для документации, предусмотренных как для медсестры, так и для врача </a:t>
            </a:r>
            <a:endParaRPr lang="ru-RU" sz="1900" dirty="0" smtClean="0"/>
          </a:p>
          <a:p>
            <a:pPr>
              <a:lnSpc>
                <a:spcPct val="90000"/>
              </a:lnSpc>
            </a:pPr>
            <a:r>
              <a:rPr lang="ru-RU" sz="1900" dirty="0" smtClean="0"/>
              <a:t>Определены места для каждой вещи в соответствии с рабочим процессом </a:t>
            </a:r>
            <a:endParaRPr lang="ru-RU" sz="1900" dirty="0" smtClean="0"/>
          </a:p>
          <a:p>
            <a:pPr>
              <a:lnSpc>
                <a:spcPct val="90000"/>
              </a:lnSpc>
            </a:pPr>
            <a:r>
              <a:rPr lang="ru-RU" sz="1900" dirty="0" smtClean="0"/>
              <a:t>Размещение мебели – </a:t>
            </a:r>
            <a:r>
              <a:rPr lang="ru-RU" sz="1900" dirty="0" err="1" smtClean="0"/>
              <a:t>пеленальный</a:t>
            </a:r>
            <a:r>
              <a:rPr lang="ru-RU" sz="1900" dirty="0" smtClean="0"/>
              <a:t> стол и кушетка расположены ближе к врачу </a:t>
            </a:r>
            <a:endParaRPr lang="ru-RU" sz="1900" dirty="0" smtClean="0"/>
          </a:p>
          <a:p>
            <a:pPr>
              <a:lnSpc>
                <a:spcPct val="90000"/>
              </a:lnSpc>
            </a:pPr>
            <a:endParaRPr lang="ru-RU" sz="1900" dirty="0" smtClean="0"/>
          </a:p>
          <a:p>
            <a:pPr>
              <a:lnSpc>
                <a:spcPct val="90000"/>
              </a:lnSpc>
            </a:pPr>
            <a:endParaRPr lang="ru-RU" sz="1900" dirty="0" smtClean="0"/>
          </a:p>
          <a:p>
            <a:pPr>
              <a:lnSpc>
                <a:spcPct val="90000"/>
              </a:lnSpc>
            </a:pPr>
            <a:endParaRPr lang="ru-RU" sz="1900" dirty="0" smtClean="0"/>
          </a:p>
        </p:txBody>
      </p:sp>
      <p:pic>
        <p:nvPicPr>
          <p:cNvPr id="31754" name="Picture 10" descr="фото"/>
          <p:cNvPicPr>
            <a:picLocks noChangeAspect="1" noChangeArrowheads="1"/>
          </p:cNvPicPr>
          <p:nvPr/>
        </p:nvPicPr>
        <p:blipFill>
          <a:blip r:embed="rId1"/>
          <a:srcRect r="18063"/>
          <a:stretch>
            <a:fillRect/>
          </a:stretch>
        </p:blipFill>
        <p:spPr bwMode="auto">
          <a:xfrm>
            <a:off x="4499610" y="1700530"/>
            <a:ext cx="4057650" cy="467169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br>
              <a:rPr lang="en-US" dirty="0" err="1" smtClean="0">
                <a:sym typeface="+mn-ea"/>
              </a:rPr>
            </a:br>
            <a:r>
              <a:rPr lang="ru-RU" sz="3200" dirty="0" smtClean="0">
                <a:sym typeface="+mn-ea"/>
              </a:rPr>
              <a:t>Рациональное расположение оргтехники во вновь отремонтированных  кабинетах</a:t>
            </a:r>
            <a:endParaRPr lang="ru-RU" sz="3200" dirty="0" smtClean="0">
              <a:sym typeface="+mn-ea"/>
            </a:endParaRPr>
          </a:p>
          <a:p>
            <a:pPr algn="ctr"/>
            <a:endParaRPr lang="ru-RU" altLang="en-US" sz="4000"/>
          </a:p>
        </p:txBody>
      </p:sp>
      <p:pic>
        <p:nvPicPr>
          <p:cNvPr id="4" name="Замещающее содержимое 3" descr="IMG-20170718-WA0016"/>
          <p:cNvPicPr>
            <a:picLocks noGrp="1" noChangeAspect="1"/>
          </p:cNvPicPr>
          <p:nvPr>
            <p:ph sz="quarter" idx="1"/>
          </p:nvPr>
        </p:nvPicPr>
        <p:blipFill>
          <a:blip r:embed="rId1"/>
          <a:stretch>
            <a:fillRect/>
          </a:stretch>
        </p:blipFill>
        <p:spPr>
          <a:xfrm>
            <a:off x="5292090" y="1628775"/>
            <a:ext cx="3429000" cy="4572000"/>
          </a:xfrm>
          <a:prstGeom prst="rect">
            <a:avLst/>
          </a:prstGeom>
        </p:spPr>
      </p:pic>
      <p:sp>
        <p:nvSpPr>
          <p:cNvPr id="3" name="Замещающее содержимое 2"/>
          <p:cNvSpPr>
            <a:spLocks noGrp="1"/>
          </p:cNvSpPr>
          <p:nvPr>
            <p:ph sz="quarter" idx="2"/>
          </p:nvPr>
        </p:nvSpPr>
        <p:spPr>
          <a:xfrm>
            <a:off x="107315" y="1556384"/>
            <a:ext cx="5332095" cy="4944449"/>
          </a:xfrm>
        </p:spPr>
        <p:txBody>
          <a:bodyPr/>
          <a:lstStyle/>
          <a:p>
            <a:pPr marL="0" indent="0" algn="l">
              <a:buNone/>
            </a:pPr>
            <a:r>
              <a:rPr lang="ru-RU" altLang="en-US" sz="2600" dirty="0" smtClean="0">
                <a:solidFill>
                  <a:schemeClr val="tx2"/>
                </a:solidFill>
              </a:rPr>
              <a:t>Таким </a:t>
            </a:r>
            <a:r>
              <a:rPr lang="ru-RU" altLang="en-US" sz="2600" dirty="0">
                <a:solidFill>
                  <a:schemeClr val="tx2"/>
                </a:solidFill>
              </a:rPr>
              <a:t>образом, высвободили дополнительное пространство на рабочем месте</a:t>
            </a:r>
            <a:endParaRPr lang="ru-RU" altLang="en-US" sz="2600" dirty="0">
              <a:solidFill>
                <a:schemeClr val="tx2"/>
              </a:solidFill>
            </a:endParaRPr>
          </a:p>
        </p:txBody>
      </p:sp>
      <p:pic>
        <p:nvPicPr>
          <p:cNvPr id="5" name="Picture 2" descr="L:\01_Администрация\БЕРЕЖЛИВАЯ ПОЛИКЛИНИКА\Сбербанк фото 19 июня каб 307\IMG_7918.JPG"/>
          <p:cNvPicPr>
            <a:picLocks noChangeAspect="1" noChangeArrowheads="1"/>
          </p:cNvPicPr>
          <p:nvPr/>
        </p:nvPicPr>
        <p:blipFill>
          <a:blip r:embed="rId2" cstate="print"/>
          <a:srcRect/>
          <a:stretch>
            <a:fillRect/>
          </a:stretch>
        </p:blipFill>
        <p:spPr bwMode="auto">
          <a:xfrm>
            <a:off x="571472" y="2857496"/>
            <a:ext cx="4006913" cy="3649861"/>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ru-RU" sz="3200"/>
              <a:t>Нерациональное расположение оргтехники, проводов</a:t>
            </a:r>
            <a:endParaRPr lang="ru-RU" sz="3200"/>
          </a:p>
        </p:txBody>
      </p:sp>
      <p:pic>
        <p:nvPicPr>
          <p:cNvPr id="4098" name="Picture 2" descr="L:\01_Администрация\БЕРЕЖЛИВАЯ ПОЛИКЛИНИКА\Подготовительный этап\307\IMG_20170628_163417.jpg"/>
          <p:cNvPicPr>
            <a:picLocks noGrp="1" noChangeAspect="1" noChangeArrowheads="1"/>
          </p:cNvPicPr>
          <p:nvPr>
            <p:ph sz="quarter" idx="1"/>
          </p:nvPr>
        </p:nvPicPr>
        <p:blipFill>
          <a:blip r:embed="rId1" cstate="print"/>
          <a:srcRect/>
          <a:stretch>
            <a:fillRect/>
          </a:stretch>
        </p:blipFill>
        <p:spPr bwMode="auto">
          <a:xfrm>
            <a:off x="857224" y="1643050"/>
            <a:ext cx="2786082" cy="4801157"/>
          </a:xfrm>
          <a:prstGeom prst="rect">
            <a:avLst/>
          </a:prstGeom>
          <a:noFill/>
        </p:spPr>
      </p:pic>
      <p:pic>
        <p:nvPicPr>
          <p:cNvPr id="4099" name="Picture 3" descr="L:\01_Администрация\БЕРЕЖЛИВАЯ ПОЛИКЛИНИКА\Подготовительный этап\307\IMG_20170628_163426.jpg"/>
          <p:cNvPicPr>
            <a:picLocks noGrp="1" noChangeAspect="1" noChangeArrowheads="1"/>
          </p:cNvPicPr>
          <p:nvPr>
            <p:ph sz="quarter" idx="2"/>
          </p:nvPr>
        </p:nvPicPr>
        <p:blipFill>
          <a:blip r:embed="rId2" cstate="print"/>
          <a:srcRect/>
          <a:stretch>
            <a:fillRect/>
          </a:stretch>
        </p:blipFill>
        <p:spPr bwMode="auto">
          <a:xfrm rot="21575255">
            <a:off x="4984245" y="1654881"/>
            <a:ext cx="3304973" cy="484235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ДО и ПОСЛЕ</a:t>
            </a:r>
            <a:endParaRPr lang="ru-RU" dirty="0"/>
          </a:p>
        </p:txBody>
      </p:sp>
      <p:pic>
        <p:nvPicPr>
          <p:cNvPr id="4099" name="Picture 3" descr="L:\01_Администрация\БЕРЕЖЛИВАЯ ПОЛИКЛИНИКА\все фото с телефона Белугиной\20170715_094716.jpg"/>
          <p:cNvPicPr>
            <a:picLocks noGrp="1" noChangeAspect="1" noChangeArrowheads="1"/>
          </p:cNvPicPr>
          <p:nvPr>
            <p:ph sz="quarter" idx="1"/>
          </p:nvPr>
        </p:nvPicPr>
        <p:blipFill>
          <a:blip r:embed="rId1" cstate="print"/>
          <a:srcRect t="26377" r="18079" b="529"/>
          <a:stretch>
            <a:fillRect/>
          </a:stretch>
        </p:blipFill>
        <p:spPr bwMode="auto">
          <a:xfrm>
            <a:off x="5715008" y="1643050"/>
            <a:ext cx="3071834" cy="4872564"/>
          </a:xfrm>
          <a:prstGeom prst="rect">
            <a:avLst/>
          </a:prstGeom>
          <a:noFill/>
        </p:spPr>
      </p:pic>
      <p:pic>
        <p:nvPicPr>
          <p:cNvPr id="7" name="Picture 4" descr="L:\01_Администрация\БЕРЕЖЛИВАЯ ПОЛИКЛИНИКА\Подготовительный этап\307\IMG_20170628_163438.jpg"/>
          <p:cNvPicPr>
            <a:picLocks noChangeAspect="1" noChangeArrowheads="1"/>
          </p:cNvPicPr>
          <p:nvPr/>
        </p:nvPicPr>
        <p:blipFill>
          <a:blip r:embed="rId2" cstate="print"/>
          <a:srcRect/>
          <a:stretch>
            <a:fillRect/>
          </a:stretch>
        </p:blipFill>
        <p:spPr bwMode="auto">
          <a:xfrm>
            <a:off x="642910" y="1714488"/>
            <a:ext cx="5080036" cy="285752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pPr algn="ctr"/>
            <a:r>
              <a:rPr lang="ru-RU" altLang="en-US" sz="3200"/>
              <a:t>Рациональное расположение оргтехники, проводов</a:t>
            </a:r>
            <a:endParaRPr lang="ru-RU" altLang="en-US" sz="3200"/>
          </a:p>
        </p:txBody>
      </p:sp>
      <p:pic>
        <p:nvPicPr>
          <p:cNvPr id="5" name="Замещающее содержимое 4" descr="IMG-20170718-WA0013"/>
          <p:cNvPicPr>
            <a:picLocks noGrp="1" noChangeAspect="1"/>
          </p:cNvPicPr>
          <p:nvPr>
            <p:ph sz="quarter" idx="1"/>
          </p:nvPr>
        </p:nvPicPr>
        <p:blipFill>
          <a:blip r:embed="rId1"/>
          <a:stretch>
            <a:fillRect/>
          </a:stretch>
        </p:blipFill>
        <p:spPr>
          <a:xfrm>
            <a:off x="4716145" y="1902460"/>
            <a:ext cx="3946525" cy="4439285"/>
          </a:xfrm>
          <a:prstGeom prst="rect">
            <a:avLst/>
          </a:prstGeom>
        </p:spPr>
      </p:pic>
      <p:pic>
        <p:nvPicPr>
          <p:cNvPr id="8" name="Изображение 7" descr="20170715_094658"/>
          <p:cNvPicPr>
            <a:picLocks noChangeAspect="1"/>
          </p:cNvPicPr>
          <p:nvPr/>
        </p:nvPicPr>
        <p:blipFill>
          <a:blip r:embed="rId2" cstate="print"/>
          <a:stretch>
            <a:fillRect/>
          </a:stretch>
        </p:blipFill>
        <p:spPr>
          <a:xfrm>
            <a:off x="611505" y="1916430"/>
            <a:ext cx="3643630" cy="443039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200" dirty="0" smtClean="0">
                <a:sym typeface="+mn-ea"/>
              </a:rPr>
              <a:t>Определили место для каждой вещи в соответствии с рабочим процессом </a:t>
            </a:r>
            <a:endParaRPr lang="ru-RU" altLang="en-US" sz="3200"/>
          </a:p>
        </p:txBody>
      </p:sp>
      <p:pic>
        <p:nvPicPr>
          <p:cNvPr id="5" name="Замещающее содержимое 4" descr="20170715_135127"/>
          <p:cNvPicPr>
            <a:picLocks noGrp="1" noChangeAspect="1"/>
          </p:cNvPicPr>
          <p:nvPr>
            <p:ph sz="quarter" idx="1"/>
          </p:nvPr>
        </p:nvPicPr>
        <p:blipFill>
          <a:blip r:embed="rId1" cstate="print"/>
          <a:srcRect l="19301" t="17000" b="54357"/>
          <a:stretch>
            <a:fillRect/>
          </a:stretch>
        </p:blipFill>
        <p:spPr>
          <a:xfrm>
            <a:off x="642910" y="2143116"/>
            <a:ext cx="4188438" cy="3857652"/>
          </a:xfrm>
          <a:prstGeom prst="rect">
            <a:avLst/>
          </a:prstGeom>
        </p:spPr>
      </p:pic>
      <p:pic>
        <p:nvPicPr>
          <p:cNvPr id="3" name="Замещающее содержимое 2" descr="20170715_130444"/>
          <p:cNvPicPr>
            <a:picLocks noGrp="1" noChangeAspect="1"/>
          </p:cNvPicPr>
          <p:nvPr>
            <p:ph sz="quarter" idx="2"/>
          </p:nvPr>
        </p:nvPicPr>
        <p:blipFill>
          <a:blip r:embed="rId2" cstate="print"/>
          <a:srcRect l="15647" r="-15035"/>
          <a:stretch>
            <a:fillRect/>
          </a:stretch>
        </p:blipFill>
        <p:spPr>
          <a:xfrm>
            <a:off x="5019675" y="1590040"/>
            <a:ext cx="4095750" cy="49764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19405" indent="-319405">
              <a:lnSpc>
                <a:spcPct val="90000"/>
              </a:lnSpc>
              <a:spcBef>
                <a:spcPts val="700"/>
              </a:spcBef>
            </a:pPr>
            <a:br>
              <a:rPr lang="ru-RU" sz="1900" dirty="0" smtClean="0">
                <a:solidFill>
                  <a:prstClr val="black"/>
                </a:solidFill>
                <a:ea typeface="+mn-ea"/>
                <a:cs typeface="+mn-cs"/>
              </a:rPr>
            </a:br>
            <a:br>
              <a:rPr lang="ru-RU" sz="1900" dirty="0" smtClean="0">
                <a:solidFill>
                  <a:prstClr val="black"/>
                </a:solidFill>
                <a:ea typeface="+mn-ea"/>
                <a:cs typeface="+mn-cs"/>
              </a:rPr>
            </a:br>
            <a:r>
              <a:rPr lang="ru-RU" sz="1900" dirty="0" smtClean="0">
                <a:ea typeface="+mn-ea"/>
                <a:cs typeface="+mn-cs"/>
              </a:rPr>
              <a:t>Размещение мебели – </a:t>
            </a:r>
            <a:r>
              <a:rPr lang="ru-RU" sz="1900" dirty="0" err="1" smtClean="0">
                <a:ea typeface="+mn-ea"/>
                <a:cs typeface="+mn-cs"/>
              </a:rPr>
              <a:t>пеленальный</a:t>
            </a:r>
            <a:r>
              <a:rPr lang="ru-RU" sz="1900" dirty="0" smtClean="0">
                <a:ea typeface="+mn-ea"/>
                <a:cs typeface="+mn-cs"/>
              </a:rPr>
              <a:t> стол и кушетка расположены ближе к врачу, весы в специально отведенном месте.</a:t>
            </a:r>
            <a:br>
              <a:rPr lang="ru-RU" sz="1900" dirty="0" smtClean="0">
                <a:ea typeface="+mn-ea"/>
                <a:cs typeface="+mn-cs"/>
              </a:rPr>
            </a:br>
            <a:r>
              <a:rPr lang="ru-RU" sz="1900" dirty="0" smtClean="0">
                <a:ea typeface="+mn-ea"/>
                <a:cs typeface="+mn-cs"/>
              </a:rPr>
              <a:t>Шкаф для раздельного хранения санитарной и личной одежды </a:t>
            </a:r>
            <a:br>
              <a:rPr lang="ru-RU" sz="1900" dirty="0" smtClean="0">
                <a:solidFill>
                  <a:prstClr val="black"/>
                </a:solidFill>
                <a:ea typeface="+mn-ea"/>
                <a:cs typeface="+mn-cs"/>
              </a:rPr>
            </a:br>
            <a:endParaRPr lang="ru-RU" dirty="0"/>
          </a:p>
        </p:txBody>
      </p:sp>
      <p:pic>
        <p:nvPicPr>
          <p:cNvPr id="2050" name="Picture 2" descr="L:\01_Администрация\БЕРЕЖЛИВАЯ ПОЛИКЛИНИКА\все фото с телефона Белугиной\IMG-20170714-WA0033.jpg"/>
          <p:cNvPicPr>
            <a:picLocks noGrp="1" noChangeAspect="1" noChangeArrowheads="1"/>
          </p:cNvPicPr>
          <p:nvPr>
            <p:ph sz="quarter" idx="1"/>
          </p:nvPr>
        </p:nvPicPr>
        <p:blipFill>
          <a:blip r:embed="rId1" cstate="print"/>
          <a:srcRect/>
          <a:stretch>
            <a:fillRect/>
          </a:stretch>
        </p:blipFill>
        <p:spPr bwMode="auto">
          <a:xfrm>
            <a:off x="714348" y="1643050"/>
            <a:ext cx="2571768" cy="4572032"/>
          </a:xfrm>
          <a:prstGeom prst="rect">
            <a:avLst/>
          </a:prstGeom>
          <a:noFill/>
        </p:spPr>
      </p:pic>
      <p:pic>
        <p:nvPicPr>
          <p:cNvPr id="2051" name="Picture 3" descr="L:\01_Администрация\БЕРЕЖЛИВАЯ ПОЛИКЛИНИКА\все фото с телефона Белугиной\IMG-20170830-WA0004.jpg"/>
          <p:cNvPicPr>
            <a:picLocks noGrp="1" noChangeAspect="1" noChangeArrowheads="1"/>
          </p:cNvPicPr>
          <p:nvPr>
            <p:ph sz="quarter" idx="2"/>
          </p:nvPr>
        </p:nvPicPr>
        <p:blipFill>
          <a:blip r:embed="rId2"/>
          <a:srcRect/>
          <a:stretch>
            <a:fillRect/>
          </a:stretch>
        </p:blipFill>
        <p:spPr bwMode="auto">
          <a:xfrm>
            <a:off x="3643306" y="2143116"/>
            <a:ext cx="5048285" cy="378621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a:spLocks noGrp="1"/>
          </p:cNvSpPr>
          <p:nvPr>
            <p:ph type="title"/>
          </p:nvPr>
        </p:nvSpPr>
        <p:spPr>
          <a:xfrm>
            <a:off x="609600" y="228600"/>
            <a:ext cx="8153400" cy="990600"/>
          </a:xfrm>
        </p:spPr>
        <p:txBody>
          <a:bodyPr/>
          <a:lstStyle/>
          <a:p>
            <a:pPr algn="ctr"/>
            <a:r>
              <a:rPr lang="en-US" smtClean="0"/>
              <a:t>Seiso. </a:t>
            </a:r>
            <a:r>
              <a:rPr lang="ru-RU" smtClean="0"/>
              <a:t>Уборка </a:t>
            </a:r>
            <a:endParaRPr lang="ru-RU" smtClean="0"/>
          </a:p>
        </p:txBody>
      </p:sp>
      <p:sp>
        <p:nvSpPr>
          <p:cNvPr id="32770" name="Содержимое 2"/>
          <p:cNvSpPr>
            <a:spLocks noGrp="1"/>
          </p:cNvSpPr>
          <p:nvPr>
            <p:ph type="body" sz="half" idx="1"/>
          </p:nvPr>
        </p:nvSpPr>
        <p:spPr>
          <a:xfrm>
            <a:off x="467360" y="1988820"/>
            <a:ext cx="8020050" cy="4526280"/>
          </a:xfrm>
        </p:spPr>
        <p:txBody>
          <a:bodyPr/>
          <a:lstStyle/>
          <a:p>
            <a:r>
              <a:rPr lang="ru-RU" sz="2800" smtClean="0"/>
              <a:t>Главный источник загрязнений – неудобно расположенная старая мебель, провода на полу </a:t>
            </a:r>
            <a:endParaRPr lang="ru-RU" sz="2800" smtClean="0"/>
          </a:p>
          <a:p>
            <a:r>
              <a:rPr lang="ru-RU" sz="2800" smtClean="0"/>
              <a:t>Провели уборку кабинетов, компьютерной техники</a:t>
            </a:r>
            <a:endParaRPr lang="ru-RU" sz="2800" smtClean="0"/>
          </a:p>
          <a:p>
            <a:r>
              <a:rPr lang="ru-RU" sz="2800" smtClean="0">
                <a:sym typeface="+mn-ea"/>
              </a:rPr>
              <a:t>Стены, плинтуса, пол с</a:t>
            </a:r>
            <a:r>
              <a:rPr lang="ru-RU" sz="2800" smtClean="0"/>
              <a:t>тали доступны для более качественной обработки </a:t>
            </a:r>
            <a:endParaRPr lang="ru-RU" sz="2800" smtClean="0"/>
          </a:p>
          <a:p>
            <a:r>
              <a:rPr lang="ru-RU" sz="2800" smtClean="0"/>
              <a:t>Сократилось время уборки кабинетов</a:t>
            </a:r>
            <a:endParaRPr lang="ru-RU" sz="28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612775" y="228600"/>
            <a:ext cx="8153400" cy="990600"/>
          </a:xfrm>
        </p:spPr>
        <p:txBody>
          <a:bodyPr/>
          <a:lstStyle/>
          <a:p>
            <a:pPr algn="ctr"/>
            <a:r>
              <a:rPr lang="ru-RU" smtClean="0"/>
              <a:t>Подготовительный этап</a:t>
            </a:r>
            <a:endParaRPr lang="ru-RU" smtClean="0"/>
          </a:p>
        </p:txBody>
      </p:sp>
      <p:sp>
        <p:nvSpPr>
          <p:cNvPr id="16386" name="Содержимое 2"/>
          <p:cNvSpPr>
            <a:spLocks noGrp="1"/>
          </p:cNvSpPr>
          <p:nvPr>
            <p:ph sz="quarter" idx="1"/>
          </p:nvPr>
        </p:nvSpPr>
        <p:spPr>
          <a:xfrm>
            <a:off x="553720" y="1600200"/>
            <a:ext cx="8212455" cy="4640580"/>
          </a:xfrm>
        </p:spPr>
        <p:txBody>
          <a:bodyPr/>
          <a:lstStyle/>
          <a:p>
            <a:pPr algn="just"/>
            <a:r>
              <a:rPr lang="ru-RU" smtClean="0"/>
              <a:t>Была создана рабочая группа (руководство, заведующая педиатрическим отделением, старшие медсестры, участковые врачи, участковые медсестры, системный администратор)  </a:t>
            </a:r>
            <a:endParaRPr lang="ru-RU" smtClean="0"/>
          </a:p>
          <a:p>
            <a:r>
              <a:rPr lang="ru-RU" smtClean="0"/>
              <a:t>Обучение (1 день - 10 часов) </a:t>
            </a:r>
            <a:endParaRPr lang="ru-RU" smtClean="0"/>
          </a:p>
          <a:p>
            <a:pPr algn="just"/>
            <a:r>
              <a:rPr lang="ru-RU" smtClean="0"/>
              <a:t>Отбор рабочих мест.Принцип отбора-наличие отдельного кабинета,  работники-молодые перспективные, восприимчивые к изменениям)</a:t>
            </a:r>
            <a:endParaRPr lang="ru-RU"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en-US" dirty="0" smtClean="0"/>
              <a:t>Уборка</a:t>
            </a:r>
            <a:endParaRPr lang="ru-RU" dirty="0"/>
          </a:p>
        </p:txBody>
      </p:sp>
      <p:pic>
        <p:nvPicPr>
          <p:cNvPr id="11266" name="Picture 2" descr="L:\01_Администрация\БЕРЕЖЛИВАЯ ПОЛИКЛИНИКА\Подготовительный этап\307 фото\IMG_20170629_113611.jpg"/>
          <p:cNvPicPr>
            <a:picLocks noGrp="1" noChangeAspect="1" noChangeArrowheads="1"/>
          </p:cNvPicPr>
          <p:nvPr>
            <p:ph sz="quarter" idx="1"/>
          </p:nvPr>
        </p:nvPicPr>
        <p:blipFill>
          <a:blip r:embed="rId1" cstate="print"/>
          <a:srcRect/>
          <a:stretch>
            <a:fillRect/>
          </a:stretch>
        </p:blipFill>
        <p:spPr bwMode="auto">
          <a:xfrm>
            <a:off x="642911" y="1714488"/>
            <a:ext cx="5080034" cy="2857520"/>
          </a:xfrm>
          <a:prstGeom prst="rect">
            <a:avLst/>
          </a:prstGeom>
          <a:noFill/>
        </p:spPr>
      </p:pic>
      <p:pic>
        <p:nvPicPr>
          <p:cNvPr id="5122" name="Picture 2" descr="L:\01_Администрация\БЕРЕЖЛИВАЯ ПОЛИКЛИНИКА\все фото с телефона Белугиной\20170712_151127.jpg"/>
          <p:cNvPicPr>
            <a:picLocks noChangeAspect="1" noChangeArrowheads="1"/>
          </p:cNvPicPr>
          <p:nvPr/>
        </p:nvPicPr>
        <p:blipFill>
          <a:blip r:embed="rId2" cstate="print"/>
          <a:srcRect/>
          <a:stretch>
            <a:fillRect/>
          </a:stretch>
        </p:blipFill>
        <p:spPr bwMode="auto">
          <a:xfrm>
            <a:off x="5929322" y="1643050"/>
            <a:ext cx="2786069" cy="495301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pPr algn="ctr"/>
            <a:r>
              <a:rPr lang="ru-RU" altLang="en-US" dirty="0"/>
              <a:t>Уборка</a:t>
            </a:r>
            <a:endParaRPr lang="ru-RU" altLang="en-US" dirty="0"/>
          </a:p>
        </p:txBody>
      </p:sp>
      <p:pic>
        <p:nvPicPr>
          <p:cNvPr id="4" name="Замещающее содержимое 3" descr="20170715_130529"/>
          <p:cNvPicPr>
            <a:picLocks noGrp="1" noChangeAspect="1"/>
          </p:cNvPicPr>
          <p:nvPr>
            <p:ph sz="quarter" idx="1"/>
          </p:nvPr>
        </p:nvPicPr>
        <p:blipFill>
          <a:blip r:embed="rId1" cstate="print"/>
          <a:stretch>
            <a:fillRect/>
          </a:stretch>
        </p:blipFill>
        <p:spPr>
          <a:xfrm>
            <a:off x="755650" y="1557020"/>
            <a:ext cx="3346450" cy="5019675"/>
          </a:xfrm>
          <a:prstGeom prst="rect">
            <a:avLst/>
          </a:prstGeom>
        </p:spPr>
      </p:pic>
      <p:pic>
        <p:nvPicPr>
          <p:cNvPr id="6147" name="Picture 3" descr="L:\01_Администрация\БЕРЕЖЛИВАЯ ПОЛИКЛИНИКА\все фото с телефона Белугиной\20170715_110523.jpg"/>
          <p:cNvPicPr>
            <a:picLocks noGrp="1" noChangeAspect="1" noChangeArrowheads="1"/>
          </p:cNvPicPr>
          <p:nvPr>
            <p:ph sz="quarter" idx="2"/>
          </p:nvPr>
        </p:nvPicPr>
        <p:blipFill>
          <a:blip r:embed="rId2" cstate="print"/>
          <a:srcRect/>
          <a:stretch>
            <a:fillRect/>
          </a:stretch>
        </p:blipFill>
        <p:spPr bwMode="auto">
          <a:xfrm>
            <a:off x="5572132" y="1714488"/>
            <a:ext cx="2571750" cy="4572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en-US"/>
              <a:t>Уборка</a:t>
            </a:r>
            <a:endParaRPr lang="ru-RU" altLang="en-US"/>
          </a:p>
        </p:txBody>
      </p:sp>
      <p:pic>
        <p:nvPicPr>
          <p:cNvPr id="7170" name="Picture 2" descr="L:\01_Администрация\БЕРЕЖЛИВАЯ ПОЛИКЛИНИКА\все фото с телефона Белугиной\20170717_112302.jpg"/>
          <p:cNvPicPr>
            <a:picLocks noGrp="1" noChangeAspect="1" noChangeArrowheads="1"/>
          </p:cNvPicPr>
          <p:nvPr>
            <p:ph sz="quarter" idx="2"/>
          </p:nvPr>
        </p:nvPicPr>
        <p:blipFill>
          <a:blip r:embed="rId1" cstate="print"/>
          <a:srcRect/>
          <a:stretch>
            <a:fillRect/>
          </a:stretch>
        </p:blipFill>
        <p:spPr bwMode="auto">
          <a:xfrm>
            <a:off x="5502274" y="1589088"/>
            <a:ext cx="2784501" cy="4950224"/>
          </a:xfrm>
          <a:prstGeom prst="rect">
            <a:avLst/>
          </a:prstGeom>
          <a:noFill/>
        </p:spPr>
      </p:pic>
      <p:pic>
        <p:nvPicPr>
          <p:cNvPr id="7172" name="Picture 4" descr="L:\01_Администрация\БЕРЕЖЛИВАЯ ПОЛИКЛИНИКА\все фото с телефона Белугиной\20170715_131004.jpg"/>
          <p:cNvPicPr>
            <a:picLocks noGrp="1" noChangeAspect="1" noChangeArrowheads="1"/>
          </p:cNvPicPr>
          <p:nvPr>
            <p:ph sz="quarter" idx="1"/>
          </p:nvPr>
        </p:nvPicPr>
        <p:blipFill>
          <a:blip r:embed="rId2" cstate="print"/>
          <a:srcRect/>
          <a:stretch>
            <a:fillRect/>
          </a:stretch>
        </p:blipFill>
        <p:spPr bwMode="auto">
          <a:xfrm>
            <a:off x="1266824" y="1589088"/>
            <a:ext cx="2805109" cy="498686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p:nvPr>
        </p:nvSpPr>
        <p:spPr>
          <a:xfrm>
            <a:off x="612775" y="228600"/>
            <a:ext cx="8153400" cy="990600"/>
          </a:xfrm>
        </p:spPr>
        <p:txBody>
          <a:bodyPr/>
          <a:lstStyle/>
          <a:p>
            <a:r>
              <a:rPr lang="en-US" smtClean="0"/>
              <a:t>Seiketsu. </a:t>
            </a:r>
            <a:r>
              <a:rPr lang="ru-RU" smtClean="0"/>
              <a:t>Стандартизация</a:t>
            </a:r>
            <a:endParaRPr lang="ru-RU" smtClean="0"/>
          </a:p>
        </p:txBody>
      </p:sp>
      <p:sp>
        <p:nvSpPr>
          <p:cNvPr id="33794" name="Содержимое 2"/>
          <p:cNvSpPr>
            <a:spLocks noGrp="1"/>
          </p:cNvSpPr>
          <p:nvPr>
            <p:ph sz="quarter" idx="1"/>
          </p:nvPr>
        </p:nvSpPr>
        <p:spPr>
          <a:xfrm>
            <a:off x="611505" y="2276475"/>
            <a:ext cx="8153400" cy="2886710"/>
          </a:xfrm>
        </p:spPr>
        <p:txBody>
          <a:bodyPr/>
          <a:lstStyle/>
          <a:p>
            <a:r>
              <a:rPr lang="ru-RU" smtClean="0"/>
              <a:t>Определили стандарты, порядок и места </a:t>
            </a:r>
            <a:endParaRPr lang="ru-RU" smtClean="0"/>
          </a:p>
          <a:p>
            <a:r>
              <a:rPr lang="ru-RU" smtClean="0"/>
              <a:t>Закрепили визуально, подписали, промаркировали места для предметов</a:t>
            </a:r>
            <a:endParaRPr lang="ru-RU" smtClean="0"/>
          </a:p>
          <a:p>
            <a:pPr marL="0" indent="0">
              <a:buNone/>
            </a:pPr>
            <a:r>
              <a:rPr lang="ru-RU" smtClean="0"/>
              <a:t> (у всех предметов должно быть свое место,    все предметы должны быть на местах) </a:t>
            </a:r>
            <a:endParaRPr lang="ru-RU" smtClean="0"/>
          </a:p>
          <a:p>
            <a:r>
              <a:rPr lang="ru-RU" smtClean="0"/>
              <a:t>Разработали алгоритм действий медицинской сестры, для улучшения качества работы - разработали чек-листы</a:t>
            </a:r>
            <a:endParaRPr lang="ru-RU" smtClean="0"/>
          </a:p>
          <a:p>
            <a:endParaRPr lang="ru-RU" smtClean="0"/>
          </a:p>
          <a:p>
            <a:endParaRPr lang="ru-RU" smtClean="0"/>
          </a:p>
          <a:p>
            <a:endParaRPr lang="ru-RU"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Маркировка полок/папок</a:t>
            </a:r>
            <a:endParaRPr lang="ru-RU" dirty="0"/>
          </a:p>
        </p:txBody>
      </p:sp>
      <p:pic>
        <p:nvPicPr>
          <p:cNvPr id="8194" name="Picture 2" descr="L:\01_Администрация\БЕРЕЖЛИВАЯ ПОЛИКЛИНИКА\все фото с телефона Белугиной\20170715_130542.jpg"/>
          <p:cNvPicPr>
            <a:picLocks noGrp="1" noChangeAspect="1" noChangeArrowheads="1"/>
          </p:cNvPicPr>
          <p:nvPr>
            <p:ph sz="quarter" idx="1"/>
          </p:nvPr>
        </p:nvPicPr>
        <p:blipFill>
          <a:blip r:embed="rId1" cstate="print"/>
          <a:srcRect/>
          <a:stretch>
            <a:fillRect/>
          </a:stretch>
        </p:blipFill>
        <p:spPr bwMode="auto">
          <a:xfrm>
            <a:off x="785786" y="1643050"/>
            <a:ext cx="2786082" cy="4953034"/>
          </a:xfrm>
          <a:prstGeom prst="rect">
            <a:avLst/>
          </a:prstGeom>
          <a:noFill/>
        </p:spPr>
      </p:pic>
      <p:pic>
        <p:nvPicPr>
          <p:cNvPr id="8195" name="Picture 3" descr="L:\01_Администрация\БЕРЕЖЛИВАЯ ПОЛИКЛИНИКА\все фото с телефона Белугиной\20170715_130532.jpg"/>
          <p:cNvPicPr>
            <a:picLocks noChangeAspect="1" noChangeArrowheads="1"/>
          </p:cNvPicPr>
          <p:nvPr/>
        </p:nvPicPr>
        <p:blipFill>
          <a:blip r:embed="rId2" cstate="print"/>
          <a:srcRect l="35185" t="16666" b="33334"/>
          <a:stretch>
            <a:fillRect/>
          </a:stretch>
        </p:blipFill>
        <p:spPr bwMode="auto">
          <a:xfrm>
            <a:off x="4357686" y="1643049"/>
            <a:ext cx="3571900" cy="4898633"/>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t>Ящик для личных вещей</a:t>
            </a:r>
            <a:br>
              <a:rPr lang="ru-RU" sz="3600" dirty="0" smtClean="0"/>
            </a:br>
            <a:r>
              <a:rPr lang="ru-RU" sz="3600" dirty="0" smtClean="0"/>
              <a:t>               Место для масок и перчаток</a:t>
            </a:r>
            <a:endParaRPr lang="ru-RU" sz="3600" dirty="0"/>
          </a:p>
        </p:txBody>
      </p:sp>
      <p:pic>
        <p:nvPicPr>
          <p:cNvPr id="8194" name="Picture 2" descr="L:\01_Администрация\БЕРЕЖЛИВАЯ ПОЛИКЛИНИКА\все фото с телефона Белугиной\20170715_130538.jpg"/>
          <p:cNvPicPr>
            <a:picLocks noGrp="1" noChangeAspect="1" noChangeArrowheads="1"/>
          </p:cNvPicPr>
          <p:nvPr>
            <p:ph sz="quarter" idx="1"/>
          </p:nvPr>
        </p:nvPicPr>
        <p:blipFill>
          <a:blip r:embed="rId1" cstate="print"/>
          <a:srcRect/>
          <a:stretch>
            <a:fillRect/>
          </a:stretch>
        </p:blipFill>
        <p:spPr bwMode="auto">
          <a:xfrm>
            <a:off x="714348" y="1785926"/>
            <a:ext cx="2528888" cy="4495800"/>
          </a:xfrm>
          <a:prstGeom prst="rect">
            <a:avLst/>
          </a:prstGeom>
          <a:noFill/>
        </p:spPr>
      </p:pic>
      <p:pic>
        <p:nvPicPr>
          <p:cNvPr id="9218" name="Picture 2" descr="L:\01_Администрация\БЕРЕЖЛИВАЯ ПОЛИКЛИНИКА\все фото с телефона Белугиной\IMG-20170718-WA0015.jpg"/>
          <p:cNvPicPr>
            <a:picLocks noChangeAspect="1" noChangeArrowheads="1"/>
          </p:cNvPicPr>
          <p:nvPr/>
        </p:nvPicPr>
        <p:blipFill>
          <a:blip r:embed="rId2"/>
          <a:srcRect l="5555" t="6250" b="25000"/>
          <a:stretch>
            <a:fillRect/>
          </a:stretch>
        </p:blipFill>
        <p:spPr bwMode="auto">
          <a:xfrm>
            <a:off x="3866278" y="1857364"/>
            <a:ext cx="4563356" cy="442915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28600"/>
            <a:ext cx="8337452" cy="990600"/>
          </a:xfrm>
        </p:spPr>
        <p:txBody>
          <a:bodyPr/>
          <a:lstStyle/>
          <a:p>
            <a:r>
              <a:rPr lang="ru-RU" sz="4000" dirty="0" smtClean="0"/>
              <a:t>Для каждого предмета свое место</a:t>
            </a:r>
            <a:endParaRPr lang="ru-RU" sz="4000" dirty="0"/>
          </a:p>
        </p:txBody>
      </p:sp>
      <p:pic>
        <p:nvPicPr>
          <p:cNvPr id="7170" name="Picture 2" descr="L:\01_Администрация\БЕРЕЖЛИВАЯ ПОЛИКЛИНИКА\все фото с телефона Белугиной\20170715_135142.jpg"/>
          <p:cNvPicPr>
            <a:picLocks noGrp="1" noChangeAspect="1" noChangeArrowheads="1"/>
          </p:cNvPicPr>
          <p:nvPr>
            <p:ph sz="quarter" idx="1"/>
          </p:nvPr>
        </p:nvPicPr>
        <p:blipFill>
          <a:blip r:embed="rId1" cstate="print"/>
          <a:srcRect t="15254"/>
          <a:stretch>
            <a:fillRect/>
          </a:stretch>
        </p:blipFill>
        <p:spPr bwMode="auto">
          <a:xfrm>
            <a:off x="714348" y="1857363"/>
            <a:ext cx="3214710" cy="4843263"/>
          </a:xfrm>
          <a:prstGeom prst="rect">
            <a:avLst/>
          </a:prstGeom>
          <a:noFill/>
        </p:spPr>
      </p:pic>
      <p:pic>
        <p:nvPicPr>
          <p:cNvPr id="7171" name="Picture 3" descr="L:\01_Администрация\БЕРЕЖЛИВАЯ ПОЛИКЛИНИКА\все фото с телефона Белугиной\20170715_135146.jpg"/>
          <p:cNvPicPr>
            <a:picLocks noChangeAspect="1" noChangeArrowheads="1"/>
          </p:cNvPicPr>
          <p:nvPr/>
        </p:nvPicPr>
        <p:blipFill>
          <a:blip r:embed="rId2" cstate="print"/>
          <a:srcRect l="20371" t="24000"/>
          <a:stretch>
            <a:fillRect/>
          </a:stretch>
        </p:blipFill>
        <p:spPr bwMode="auto">
          <a:xfrm>
            <a:off x="5143504" y="1857364"/>
            <a:ext cx="3610742" cy="478634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p:nvPr>
        </p:nvSpPr>
        <p:spPr>
          <a:xfrm>
            <a:off x="612775" y="228600"/>
            <a:ext cx="8153400" cy="990600"/>
          </a:xfrm>
        </p:spPr>
        <p:txBody>
          <a:bodyPr/>
          <a:lstStyle/>
          <a:p>
            <a:r>
              <a:rPr lang="en-US" smtClean="0"/>
              <a:t>Seiketsu. </a:t>
            </a:r>
            <a:r>
              <a:rPr lang="ru-RU" smtClean="0"/>
              <a:t>Стандартизация</a:t>
            </a:r>
            <a:endParaRPr lang="ru-RU" smtClean="0"/>
          </a:p>
        </p:txBody>
      </p:sp>
      <p:pic>
        <p:nvPicPr>
          <p:cNvPr id="4" name="Рисунок 3" descr="чек лист аудита 5S.PNG"/>
          <p:cNvPicPr>
            <a:picLocks noChangeAspect="1"/>
          </p:cNvPicPr>
          <p:nvPr/>
        </p:nvPicPr>
        <p:blipFill>
          <a:blip r:embed="rId1"/>
          <a:stretch>
            <a:fillRect/>
          </a:stretch>
        </p:blipFill>
        <p:spPr>
          <a:xfrm>
            <a:off x="5043805" y="1705610"/>
            <a:ext cx="3859530" cy="5022215"/>
          </a:xfrm>
          <a:prstGeom prst="rect">
            <a:avLst/>
          </a:prstGeom>
          <a:ln>
            <a:noFill/>
          </a:ln>
          <a:effectLst>
            <a:outerShdw blurRad="292100" dist="139700" dir="2700000" algn="tl" rotWithShape="0">
              <a:srgbClr val="333333">
                <a:alpha val="65000"/>
              </a:srgbClr>
            </a:outerShdw>
          </a:effectLst>
        </p:spPr>
      </p:pic>
      <p:pic>
        <p:nvPicPr>
          <p:cNvPr id="5" name="Рисунок 4" descr="чек лист кабинет до приема.PNG"/>
          <p:cNvPicPr>
            <a:picLocks noChangeAspect="1"/>
          </p:cNvPicPr>
          <p:nvPr/>
        </p:nvPicPr>
        <p:blipFill>
          <a:blip r:embed="rId2"/>
          <a:stretch>
            <a:fillRect/>
          </a:stretch>
        </p:blipFill>
        <p:spPr>
          <a:xfrm>
            <a:off x="253365" y="1677670"/>
            <a:ext cx="4554220" cy="499999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altLang="en-US"/>
              <a:t>Стандартизация</a:t>
            </a:r>
            <a:endParaRPr lang="ru-RU" altLang="en-US"/>
          </a:p>
        </p:txBody>
      </p:sp>
      <p:pic>
        <p:nvPicPr>
          <p:cNvPr id="4" name="Замещающее содержимое 3" descr="IMG-20170830-WA0019"/>
          <p:cNvPicPr>
            <a:picLocks noGrp="1" noChangeAspect="1"/>
          </p:cNvPicPr>
          <p:nvPr>
            <p:ph sz="quarter" idx="1"/>
          </p:nvPr>
        </p:nvPicPr>
        <p:blipFill>
          <a:blip r:embed="rId1"/>
          <a:srcRect l="-13819" r="13819"/>
          <a:stretch>
            <a:fillRect/>
          </a:stretch>
        </p:blipFill>
        <p:spPr>
          <a:xfrm>
            <a:off x="2843301" y="1772285"/>
            <a:ext cx="5993765" cy="4495800"/>
          </a:xfrm>
          <a:prstGeom prst="rect">
            <a:avLst/>
          </a:prstGeom>
        </p:spPr>
      </p:pic>
      <p:sp>
        <p:nvSpPr>
          <p:cNvPr id="6" name="Замещающее содержимое 5"/>
          <p:cNvSpPr>
            <a:spLocks noGrp="1"/>
          </p:cNvSpPr>
          <p:nvPr>
            <p:ph sz="half" idx="2"/>
          </p:nvPr>
        </p:nvSpPr>
        <p:spPr>
          <a:xfrm>
            <a:off x="324485" y="2349500"/>
            <a:ext cx="3179445" cy="3267710"/>
          </a:xfrm>
        </p:spPr>
        <p:txBody>
          <a:bodyPr/>
          <a:lstStyle/>
          <a:p>
            <a:pPr marL="0" indent="0" algn="just">
              <a:buNone/>
            </a:pPr>
            <a:r>
              <a:rPr lang="ru-RU" altLang="en-US" sz="2400"/>
              <a:t>Созданы новые принципы, правила, которые позволили содержать рабочее место в порядке и чистоте, снизили временные потери врача, медсестры, санитарки</a:t>
            </a:r>
            <a:endParaRPr lang="ru-RU" altLang="en-US" sz="2400"/>
          </a:p>
          <a:p>
            <a:pPr marL="0" indent="0" algn="just">
              <a:buNone/>
            </a:pPr>
            <a:endParaRPr lang="ru-RU" altLang="en-US"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a:spLocks noGrp="1"/>
          </p:cNvSpPr>
          <p:nvPr>
            <p:ph type="title"/>
          </p:nvPr>
        </p:nvSpPr>
        <p:spPr>
          <a:xfrm>
            <a:off x="612775" y="228600"/>
            <a:ext cx="8153400" cy="990600"/>
          </a:xfrm>
        </p:spPr>
        <p:txBody>
          <a:bodyPr/>
          <a:lstStyle/>
          <a:p>
            <a:r>
              <a:rPr lang="en-US" smtClean="0"/>
              <a:t>Shitsuke. </a:t>
            </a:r>
            <a:r>
              <a:rPr lang="ru-RU" smtClean="0"/>
              <a:t>Совершенствование</a:t>
            </a:r>
            <a:endParaRPr lang="ru-RU" smtClean="0"/>
          </a:p>
        </p:txBody>
      </p:sp>
      <p:sp>
        <p:nvSpPr>
          <p:cNvPr id="3" name="Содержимое 2"/>
          <p:cNvSpPr>
            <a:spLocks noGrp="1"/>
          </p:cNvSpPr>
          <p:nvPr>
            <p:ph sz="quarter" idx="1"/>
          </p:nvPr>
        </p:nvSpPr>
        <p:spPr>
          <a:xfrm>
            <a:off x="611505" y="1772920"/>
            <a:ext cx="8153400" cy="4495800"/>
          </a:xfrm>
        </p:spPr>
        <p:txBody>
          <a:bodyPr>
            <a:noAutofit/>
          </a:bodyPr>
          <a:lstStyle/>
          <a:p>
            <a:pPr marL="320040" indent="-320040" algn="just" fontAlgn="auto">
              <a:spcAft>
                <a:spcPts val="0"/>
              </a:spcAft>
              <a:buFont typeface="Wingdings" panose="05000000000000000000"/>
              <a:buChar char=""/>
              <a:defRPr/>
            </a:pPr>
            <a:r>
              <a:rPr lang="ru-RU" sz="2200" dirty="0" smtClean="0"/>
              <a:t>При заказе новой мебели не было предусмотрено отдельное место для документации по участку. В процессе работы были дооборудованы стеллажи, выделено достаточно места </a:t>
            </a:r>
            <a:endParaRPr lang="ru-RU" sz="2200" dirty="0" smtClean="0"/>
          </a:p>
          <a:p>
            <a:pPr marL="320040" indent="-320040" algn="just" fontAlgn="auto">
              <a:spcAft>
                <a:spcPts val="0"/>
              </a:spcAft>
              <a:buFont typeface="Wingdings" panose="05000000000000000000"/>
              <a:buChar char=""/>
              <a:defRPr/>
            </a:pPr>
            <a:r>
              <a:rPr lang="ru-RU" sz="2200" dirty="0" smtClean="0"/>
              <a:t>При заказе новой мебели </a:t>
            </a:r>
            <a:r>
              <a:rPr lang="ru-RU" sz="2200" dirty="0" err="1" smtClean="0"/>
              <a:t>пеленальные</a:t>
            </a:r>
            <a:r>
              <a:rPr lang="ru-RU" sz="2200" dirty="0" smtClean="0"/>
              <a:t> столы не имели мягкой подложки, в процессе возникла необходимость и столы дооборудованы мягкими матрасами </a:t>
            </a:r>
            <a:endParaRPr lang="ru-RU" sz="2200" dirty="0" smtClean="0"/>
          </a:p>
          <a:p>
            <a:pPr marL="320040" indent="-320040" algn="just" fontAlgn="auto">
              <a:spcAft>
                <a:spcPts val="0"/>
              </a:spcAft>
              <a:buFont typeface="Wingdings" panose="05000000000000000000"/>
              <a:buChar char=""/>
              <a:defRPr/>
            </a:pPr>
            <a:r>
              <a:rPr lang="ru-RU" sz="2200" dirty="0" smtClean="0"/>
              <a:t>При заказе мебели в один из кабинетов предусмотрено встроенное место для хранения весов, которые в определенный день должны выставляться на кушетку, что в процессе эксплуатации оказалось не очень удобным. Работаем над решением данной проблемы.</a:t>
            </a:r>
            <a:endParaRPr lang="ru-RU" sz="22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775" y="228600"/>
            <a:ext cx="8153400" cy="990600"/>
          </a:xfrm>
        </p:spPr>
        <p:txBody>
          <a:bodyPr>
            <a:normAutofit fontScale="90000"/>
          </a:bodyPr>
          <a:lstStyle/>
          <a:p>
            <a:pPr algn="ctr" fontAlgn="auto">
              <a:spcAft>
                <a:spcPts val="0"/>
              </a:spcAft>
              <a:defRPr/>
            </a:pPr>
            <a:r>
              <a:rPr lang="ru-RU" dirty="0" smtClean="0"/>
              <a:t>Семинар по «Бережливому производству» 30.06.2017</a:t>
            </a:r>
            <a:endParaRPr lang="ru-RU" dirty="0"/>
          </a:p>
        </p:txBody>
      </p:sp>
      <p:pic>
        <p:nvPicPr>
          <p:cNvPr id="17410" name="Picture 2" descr="L:\01_Администрация\БЕРЕЖЛИВАЯ ПОЛИКЛИНИКА\Обучение\семинар 30.06.17.jpg"/>
          <p:cNvPicPr>
            <a:picLocks noGrp="1" noChangeAspect="1" noChangeArrowheads="1"/>
          </p:cNvPicPr>
          <p:nvPr>
            <p:ph sz="quarter" idx="1"/>
          </p:nvPr>
        </p:nvPicPr>
        <p:blipFill>
          <a:blip r:embed="rId1"/>
          <a:srcRect/>
          <a:stretch>
            <a:fillRect/>
          </a:stretch>
        </p:blipFill>
        <p:spPr>
          <a:xfrm>
            <a:off x="1693863" y="1600200"/>
            <a:ext cx="5991225" cy="44958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title"/>
          </p:nvPr>
        </p:nvSpPr>
        <p:spPr>
          <a:xfrm>
            <a:off x="612775" y="228600"/>
            <a:ext cx="8153400" cy="990600"/>
          </a:xfrm>
        </p:spPr>
        <p:txBody>
          <a:bodyPr/>
          <a:lstStyle/>
          <a:p>
            <a:pPr algn="ctr"/>
            <a:r>
              <a:rPr lang="ru-RU" smtClean="0"/>
              <a:t>ВЫВОДЫ:</a:t>
            </a:r>
            <a:endParaRPr lang="ru-RU" smtClean="0"/>
          </a:p>
        </p:txBody>
      </p:sp>
      <p:sp>
        <p:nvSpPr>
          <p:cNvPr id="36866" name="Содержимое 2"/>
          <p:cNvSpPr>
            <a:spLocks noGrp="1"/>
          </p:cNvSpPr>
          <p:nvPr>
            <p:ph sz="quarter" idx="1"/>
          </p:nvPr>
        </p:nvSpPr>
        <p:spPr>
          <a:xfrm>
            <a:off x="426085" y="1600200"/>
            <a:ext cx="8340090" cy="5065395"/>
          </a:xfrm>
        </p:spPr>
        <p:txBody>
          <a:bodyPr/>
          <a:lstStyle/>
          <a:p>
            <a:pPr algn="just"/>
            <a:r>
              <a:rPr lang="ru-RU" sz="2800" smtClean="0"/>
              <a:t>Система 5</a:t>
            </a:r>
            <a:r>
              <a:rPr lang="en-US" sz="2800" smtClean="0"/>
              <a:t>S</a:t>
            </a:r>
            <a:r>
              <a:rPr lang="ru-RU" sz="2800" smtClean="0"/>
              <a:t> сделала работу  безопаснее, эффективнее </a:t>
            </a:r>
            <a:endParaRPr lang="ru-RU" sz="2800" smtClean="0"/>
          </a:p>
          <a:p>
            <a:pPr algn="just"/>
            <a:r>
              <a:rPr lang="ru-RU" sz="2800" smtClean="0"/>
              <a:t>Стандартизация рабочего места, действий на рабочем месте, позволила существенно сократить временные потери сотрудников</a:t>
            </a:r>
            <a:endParaRPr lang="ru-RU" sz="2800" smtClean="0"/>
          </a:p>
          <a:p>
            <a:pPr algn="just"/>
            <a:r>
              <a:rPr lang="ru-RU" sz="2800" smtClean="0"/>
              <a:t>Достигнута эффективность работы сотрудников,подтвержденная хронометражем</a:t>
            </a:r>
            <a:endParaRPr lang="ru-RU" sz="2800" smtClean="0"/>
          </a:p>
          <a:p>
            <a:pPr algn="just"/>
            <a:r>
              <a:rPr lang="ru-RU" sz="2800" smtClean="0"/>
              <a:t> Благодаря проекту научились работать в команде,где у каждого свои задачи,свои роли</a:t>
            </a:r>
            <a:endParaRPr lang="ru-RU" sz="2800" smtClean="0"/>
          </a:p>
          <a:p>
            <a:pPr algn="just"/>
            <a:r>
              <a:rPr lang="ru-RU" sz="2800" smtClean="0"/>
              <a:t>В кабинетах стало чисто, уютно, комфортно не только сотрудникам, но и пациентам</a:t>
            </a:r>
            <a:endParaRPr lang="ru-RU" sz="2800" smtClean="0"/>
          </a:p>
          <a:p>
            <a:pPr marL="0" indent="0" algn="just">
              <a:buNone/>
            </a:pPr>
            <a:r>
              <a:rPr lang="ru-RU" sz="2800" smtClean="0"/>
              <a:t> </a:t>
            </a:r>
            <a:endParaRPr lang="ru-RU" sz="280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мещающее содержимое 2"/>
          <p:cNvSpPr>
            <a:spLocks noGrp="1"/>
          </p:cNvSpPr>
          <p:nvPr>
            <p:ph sz="quarter" idx="1"/>
          </p:nvPr>
        </p:nvSpPr>
        <p:spPr>
          <a:xfrm>
            <a:off x="612775" y="1600835"/>
            <a:ext cx="8153400" cy="2987675"/>
          </a:xfrm>
        </p:spPr>
        <p:txBody>
          <a:bodyPr/>
          <a:lstStyle/>
          <a:p>
            <a:pPr marL="0" indent="0" algn="ctr">
              <a:buNone/>
            </a:pPr>
            <a:endParaRPr lang="ru-RU" altLang="en-US"/>
          </a:p>
          <a:p>
            <a:pPr marL="342900" indent="-341630" algn="ctr" defTabSz="-635">
              <a:spcBef>
                <a:spcPts val="2650"/>
              </a:spcBef>
              <a:buClrTx/>
              <a:buFontTx/>
              <a:buNone/>
              <a:tabLst>
                <a:tab pos="912495" algn="l"/>
                <a:tab pos="1826895" algn="l"/>
                <a:tab pos="2741295" algn="l"/>
                <a:tab pos="3655695" algn="l"/>
                <a:tab pos="4570095" algn="l"/>
                <a:tab pos="5484495" algn="l"/>
                <a:tab pos="6398895" algn="l"/>
                <a:tab pos="7313295" algn="l"/>
                <a:tab pos="8227695" algn="l"/>
                <a:tab pos="9142095" algn="l"/>
                <a:tab pos="10056495" algn="l"/>
              </a:tabLst>
            </a:pPr>
            <a:r>
              <a:rPr lang="ru-RU" sz="8000" b="1" i="1">
                <a:solidFill>
                  <a:schemeClr val="accent2"/>
                </a:solidFill>
                <a:effectLst>
                  <a:outerShdw blurRad="60007" dist="200025" dir="15000000" sy="30000" kx="-1800000" algn="bl" rotWithShape="0">
                    <a:schemeClr val="accent1">
                      <a:lumMod val="75000"/>
                      <a:alpha val="32000"/>
                    </a:schemeClr>
                  </a:outerShdw>
                </a:effectLst>
                <a:latin typeface="Times New Roman" panose="02020603050405020304" pitchFamily="16" charset="0"/>
                <a:sym typeface="+mn-ea"/>
              </a:rPr>
              <a:t>Благодарю </a:t>
            </a:r>
            <a:endParaRPr lang="ru-RU" sz="8000" b="1" i="1">
              <a:solidFill>
                <a:schemeClr val="accent2"/>
              </a:solidFill>
              <a:effectLst>
                <a:outerShdw blurRad="60007" dist="200025" dir="15000000" sy="30000" kx="-1800000" algn="bl" rotWithShape="0">
                  <a:schemeClr val="accent1">
                    <a:lumMod val="75000"/>
                    <a:alpha val="32000"/>
                  </a:schemeClr>
                </a:outerShdw>
              </a:effectLst>
              <a:latin typeface="Times New Roman" panose="02020603050405020304" pitchFamily="16" charset="0"/>
              <a:sym typeface="+mn-ea"/>
            </a:endParaRPr>
          </a:p>
          <a:p>
            <a:pPr marL="342900" indent="-341630" algn="ctr" defTabSz="-635">
              <a:spcBef>
                <a:spcPts val="2650"/>
              </a:spcBef>
              <a:buClrTx/>
              <a:buFontTx/>
              <a:buNone/>
              <a:tabLst>
                <a:tab pos="912495" algn="l"/>
                <a:tab pos="1826895" algn="l"/>
                <a:tab pos="2741295" algn="l"/>
                <a:tab pos="3655695" algn="l"/>
                <a:tab pos="4570095" algn="l"/>
                <a:tab pos="5484495" algn="l"/>
                <a:tab pos="6398895" algn="l"/>
                <a:tab pos="7313295" algn="l"/>
                <a:tab pos="8227695" algn="l"/>
                <a:tab pos="9142095" algn="l"/>
                <a:tab pos="10056495" algn="l"/>
              </a:tabLst>
            </a:pPr>
            <a:r>
              <a:rPr lang="ru-RU" sz="8000" b="1" i="1">
                <a:solidFill>
                  <a:schemeClr val="accent2"/>
                </a:solidFill>
                <a:effectLst>
                  <a:outerShdw blurRad="60007" dist="200025" dir="15000000" sy="30000" kx="-1800000" algn="bl" rotWithShape="0">
                    <a:schemeClr val="accent1">
                      <a:lumMod val="75000"/>
                      <a:alpha val="32000"/>
                    </a:schemeClr>
                  </a:outerShdw>
                </a:effectLst>
                <a:latin typeface="Times New Roman" panose="02020603050405020304" pitchFamily="16" charset="0"/>
                <a:sym typeface="+mn-ea"/>
              </a:rPr>
              <a:t>за внимание!</a:t>
            </a:r>
            <a:endParaRPr lang="ru-RU" altLang="en-US" sz="8000" b="1" i="1">
              <a:solidFill>
                <a:schemeClr val="accent2"/>
              </a:solidFill>
              <a:effectLst>
                <a:outerShdw blurRad="60007" dist="200025" dir="15000000" sy="30000" kx="-1800000" algn="bl" rotWithShape="0">
                  <a:schemeClr val="accent1">
                    <a:lumMod val="75000"/>
                    <a:alpha val="32000"/>
                  </a:schemeClr>
                </a:outerShdw>
              </a:effectLst>
              <a:latin typeface="Times New Roman" panose="02020603050405020304" pitchFamily="16"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612775" y="228600"/>
            <a:ext cx="8153400" cy="990600"/>
          </a:xfrm>
        </p:spPr>
        <p:txBody>
          <a:bodyPr/>
          <a:lstStyle/>
          <a:p>
            <a:pPr algn="ctr"/>
            <a:r>
              <a:rPr lang="ru-RU" smtClean="0"/>
              <a:t>Об инструменте 5</a:t>
            </a:r>
            <a:r>
              <a:rPr lang="en-US" smtClean="0"/>
              <a:t>S</a:t>
            </a:r>
            <a:endParaRPr lang="ru-RU" smtClean="0"/>
          </a:p>
        </p:txBody>
      </p:sp>
      <p:sp>
        <p:nvSpPr>
          <p:cNvPr id="15362" name="Содержимое 2"/>
          <p:cNvSpPr>
            <a:spLocks noGrp="1"/>
          </p:cNvSpPr>
          <p:nvPr>
            <p:ph sz="quarter" idx="1"/>
          </p:nvPr>
        </p:nvSpPr>
        <p:spPr>
          <a:xfrm>
            <a:off x="612775" y="1600200"/>
            <a:ext cx="8153400" cy="4495800"/>
          </a:xfrm>
        </p:spPr>
        <p:txBody>
          <a:bodyPr/>
          <a:lstStyle/>
          <a:p>
            <a:pPr algn="ctr">
              <a:buFont typeface="Wingdings" panose="05000000000000000000" pitchFamily="2" charset="2"/>
              <a:buNone/>
            </a:pPr>
            <a:r>
              <a:rPr lang="ru-RU" dirty="0" smtClean="0"/>
              <a:t>Цель </a:t>
            </a:r>
            <a:endParaRPr lang="ru-RU" dirty="0" smtClean="0"/>
          </a:p>
          <a:p>
            <a:pPr algn="just"/>
            <a:r>
              <a:rPr lang="ru-RU" dirty="0" smtClean="0"/>
              <a:t>Минимизировать несистемный характер работы</a:t>
            </a:r>
            <a:endParaRPr lang="ru-RU" dirty="0" smtClean="0"/>
          </a:p>
          <a:p>
            <a:pPr algn="just"/>
            <a:r>
              <a:rPr lang="ru-RU" dirty="0" smtClean="0"/>
              <a:t>Универсализация и стандартизация рабочего места</a:t>
            </a:r>
            <a:endParaRPr lang="ru-RU" dirty="0" smtClean="0"/>
          </a:p>
          <a:p>
            <a:pPr algn="just"/>
            <a:r>
              <a:rPr lang="ru-RU" dirty="0" smtClean="0"/>
              <a:t>Не сотрудники работают медленно, а процесс устроен несовершенно</a:t>
            </a:r>
            <a:endParaRPr lang="ru-RU" dirty="0" smtClean="0"/>
          </a:p>
          <a:p>
            <a:pPr algn="just"/>
            <a:r>
              <a:rPr lang="ru-RU" dirty="0" smtClean="0"/>
              <a:t>Любой сотрудник отделения должен найти любой предмет за 2 мин</a:t>
            </a:r>
            <a:endParaRPr lang="ru-RU"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612775" y="228600"/>
            <a:ext cx="8153400" cy="990600"/>
          </a:xfrm>
        </p:spPr>
        <p:txBody>
          <a:bodyPr/>
          <a:lstStyle/>
          <a:p>
            <a:pPr algn="ctr"/>
            <a:r>
              <a:rPr lang="ru-RU" smtClean="0"/>
              <a:t>  </a:t>
            </a:r>
            <a:r>
              <a:rPr lang="en-US" altLang="ru-RU" smtClean="0"/>
              <a:t>C</a:t>
            </a:r>
            <a:r>
              <a:rPr lang="ru-RU" smtClean="0"/>
              <a:t>истема 5</a:t>
            </a:r>
            <a:r>
              <a:rPr lang="en-US" smtClean="0"/>
              <a:t>S </a:t>
            </a:r>
            <a:r>
              <a:rPr lang="ru-RU" altLang="en-US" smtClean="0"/>
              <a:t>- это</a:t>
            </a:r>
            <a:endParaRPr lang="ru-RU" altLang="en-US" smtClean="0"/>
          </a:p>
        </p:txBody>
      </p:sp>
      <p:sp>
        <p:nvSpPr>
          <p:cNvPr id="23554" name="Содержимое 2"/>
          <p:cNvSpPr>
            <a:spLocks noGrp="1"/>
          </p:cNvSpPr>
          <p:nvPr>
            <p:ph sz="quarter" idx="1"/>
          </p:nvPr>
        </p:nvSpPr>
        <p:spPr>
          <a:xfrm>
            <a:off x="467360" y="2348865"/>
            <a:ext cx="8153400" cy="2924810"/>
          </a:xfrm>
        </p:spPr>
        <p:txBody>
          <a:bodyPr/>
          <a:lstStyle/>
          <a:p>
            <a:pPr algn="just"/>
            <a:r>
              <a:rPr lang="ru-RU" sz="3200" smtClean="0"/>
              <a:t>5 простых принципов рациональной организации рабочего пространства,соблюдая которые можно извлечь максимальную выгоду из имеющихся ресурсов</a:t>
            </a:r>
            <a:endParaRPr lang="ru-RU" sz="32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000" dirty="0" smtClean="0"/>
              <a:t>Этот кабинет - участник проекта</a:t>
            </a:r>
            <a:endParaRPr lang="ru-RU" sz="4000" dirty="0"/>
          </a:p>
        </p:txBody>
      </p:sp>
      <p:pic>
        <p:nvPicPr>
          <p:cNvPr id="4098" name="Picture 2" descr="L:\01_Администрация\БЕРЕЖЛИВАЯ ПОЛИКЛИНИКА\все фото с телефона Белугиной\IMG-20170726-WA0026.jpg"/>
          <p:cNvPicPr>
            <a:picLocks noGrp="1" noChangeAspect="1" noChangeArrowheads="1"/>
          </p:cNvPicPr>
          <p:nvPr>
            <p:ph sz="quarter" idx="1"/>
          </p:nvPr>
        </p:nvPicPr>
        <p:blipFill>
          <a:blip r:embed="rId1" cstate="print"/>
          <a:srcRect/>
          <a:stretch>
            <a:fillRect/>
          </a:stretch>
        </p:blipFill>
        <p:spPr bwMode="auto">
          <a:xfrm>
            <a:off x="3307071" y="1617015"/>
            <a:ext cx="2528888" cy="44958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4000" smtClean="0"/>
              <a:t> </a:t>
            </a:r>
            <a:r>
              <a:rPr lang="ru-RU" sz="4000" dirty="0" smtClean="0">
                <a:sym typeface="+mn-ea"/>
              </a:rPr>
              <a:t>Участковый педиатр и участковая медсестра</a:t>
            </a:r>
            <a:r>
              <a:rPr lang="ru-RU" sz="4000" smtClean="0"/>
              <a:t> </a:t>
            </a:r>
            <a:endParaRPr lang="ru-RU" sz="4000" smtClean="0"/>
          </a:p>
        </p:txBody>
      </p:sp>
      <p:sp>
        <p:nvSpPr>
          <p:cNvPr id="4" name="Заголовок 1"/>
          <p:cNvSpPr>
            <a:spLocks noGrp="1"/>
          </p:cNvSpPr>
          <p:nvPr/>
        </p:nvSpPr>
        <p:spPr>
          <a:xfrm>
            <a:off x="323215" y="5876925"/>
            <a:ext cx="8153400" cy="990600"/>
          </a:xfrm>
          <a:prstGeom prst="rect">
            <a:avLst/>
          </a:prstGeom>
          <a:noFill/>
          <a:ln w="9525">
            <a:noFill/>
            <a:miter lim="800000"/>
          </a:ln>
        </p:spPr>
        <p:txBody>
          <a:bodyPr vert="horz" wrap="square" lIns="91440" tIns="45720" rIns="91440" bIns="45720" numCol="1" anchor="ctr" anchorCtr="0" compatLnSpc="1">
            <a:normAutofit/>
          </a:bodyPr>
          <a:lst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panose="020B0604020202020204" pitchFamily="34" charset="0"/>
              </a:defRPr>
            </a:lvl2pPr>
            <a:lvl3pPr algn="l" rtl="0" fontAlgn="base">
              <a:spcBef>
                <a:spcPct val="0"/>
              </a:spcBef>
              <a:spcAft>
                <a:spcPct val="0"/>
              </a:spcAft>
              <a:defRPr sz="4400">
                <a:solidFill>
                  <a:schemeClr val="tx2"/>
                </a:solidFill>
                <a:latin typeface="Arial" panose="020B0604020202020204" pitchFamily="34" charset="0"/>
              </a:defRPr>
            </a:lvl3pPr>
            <a:lvl4pPr algn="l" rtl="0" fontAlgn="base">
              <a:spcBef>
                <a:spcPct val="0"/>
              </a:spcBef>
              <a:spcAft>
                <a:spcPct val="0"/>
              </a:spcAft>
              <a:defRPr sz="4400">
                <a:solidFill>
                  <a:schemeClr val="tx2"/>
                </a:solidFill>
                <a:latin typeface="Arial" panose="020B0604020202020204" pitchFamily="34" charset="0"/>
              </a:defRPr>
            </a:lvl4pPr>
            <a:lvl5pPr algn="l" rtl="0" fontAlgn="base">
              <a:spcBef>
                <a:spcPct val="0"/>
              </a:spcBef>
              <a:spcAft>
                <a:spcPct val="0"/>
              </a:spcAft>
              <a:defRPr sz="4400">
                <a:solidFill>
                  <a:schemeClr val="tx2"/>
                </a:solidFill>
                <a:latin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defRPr>
            </a:lvl9pPr>
          </a:lstStyle>
          <a:p>
            <a:pPr algn="ctr"/>
            <a:r>
              <a:rPr lang="ru-RU" sz="4000" smtClean="0"/>
              <a:t>   «До»</a:t>
            </a:r>
            <a:endParaRPr lang="ru-RU" sz="4000" smtClean="0"/>
          </a:p>
        </p:txBody>
      </p:sp>
      <p:pic>
        <p:nvPicPr>
          <p:cNvPr id="22531" name="Picture 3" descr="L:\01_Администрация\БЕРЕЖЛИВАЯ ПОЛИКЛИНИКА\Сбербанк фото 19 июня\IMG_7919.JPG"/>
          <p:cNvPicPr>
            <a:picLocks noGrp="1" noChangeAspect="1" noChangeArrowheads="1"/>
          </p:cNvPicPr>
          <p:nvPr>
            <p:ph sz="quarter" idx="1"/>
          </p:nvPr>
        </p:nvPicPr>
        <p:blipFill>
          <a:blip r:embed="rId1"/>
          <a:srcRect/>
          <a:stretch>
            <a:fillRect/>
          </a:stretch>
        </p:blipFill>
        <p:spPr>
          <a:xfrm>
            <a:off x="838200" y="1589088"/>
            <a:ext cx="3429000" cy="4572000"/>
          </a:xfrm>
        </p:spPr>
      </p:pic>
      <p:pic>
        <p:nvPicPr>
          <p:cNvPr id="22530" name="Picture 2" descr="L:\01_Администрация\БЕРЕЖЛИВАЯ ПОЛИКЛИНИКА\Сбербанк фото 19 июня\IMG_7918.JPG"/>
          <p:cNvPicPr>
            <a:picLocks noGrp="1" noChangeAspect="1" noChangeArrowheads="1"/>
          </p:cNvPicPr>
          <p:nvPr>
            <p:ph sz="quarter" idx="2"/>
          </p:nvPr>
        </p:nvPicPr>
        <p:blipFill>
          <a:blip r:embed="rId2"/>
          <a:srcRect/>
          <a:stretch>
            <a:fillRect/>
          </a:stretch>
        </p:blipFill>
        <p:spPr>
          <a:xfrm>
            <a:off x="5073650" y="1589088"/>
            <a:ext cx="3429000" cy="4572000"/>
          </a:xfrm>
        </p:spPr>
      </p:pic>
      <p:pic>
        <p:nvPicPr>
          <p:cNvPr id="1026" name="Picture 2" descr="L:\01_Администрация\БЕРЕЖЛИВАЯ ПОЛИКЛИНИКА\Сбербанк фото 19 июня\IMG_7918.JPG"/>
          <p:cNvPicPr>
            <a:picLocks noChangeAspect="1" noChangeArrowheads="1"/>
          </p:cNvPicPr>
          <p:nvPr/>
        </p:nvPicPr>
        <p:blipFill>
          <a:blip r:embed="rId3" cstate="print"/>
          <a:srcRect/>
          <a:stretch>
            <a:fillRect/>
          </a:stretch>
        </p:blipFill>
        <p:spPr bwMode="auto">
          <a:xfrm>
            <a:off x="5072066" y="1643050"/>
            <a:ext cx="3375446" cy="450059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000" dirty="0" smtClean="0"/>
              <a:t>Кабинеты участковых педиатров, вошедшие в проект</a:t>
            </a:r>
            <a:endParaRPr lang="ru-RU" sz="4000" dirty="0"/>
          </a:p>
        </p:txBody>
      </p:sp>
      <p:pic>
        <p:nvPicPr>
          <p:cNvPr id="2050" name="Picture 2" descr="L:\01_Администрация\БЕРЕЖЛИВАЯ ПОЛИКЛИНИКА\Подготовительный этап\307 фото\IMG_20170628_150256.jpg"/>
          <p:cNvPicPr>
            <a:picLocks noGrp="1" noChangeAspect="1" noChangeArrowheads="1"/>
          </p:cNvPicPr>
          <p:nvPr>
            <p:ph sz="quarter" idx="1"/>
          </p:nvPr>
        </p:nvPicPr>
        <p:blipFill>
          <a:blip r:embed="rId1" cstate="print"/>
          <a:srcRect/>
          <a:stretch>
            <a:fillRect/>
          </a:stretch>
        </p:blipFill>
        <p:spPr bwMode="auto">
          <a:xfrm>
            <a:off x="693208" y="1600200"/>
            <a:ext cx="7992533" cy="44958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бычная">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Median</Template>
  <TotalTime>0</TotalTime>
  <Words>5748</Words>
  <Application>WPS Presentation</Application>
  <PresentationFormat>Экран (4:3)</PresentationFormat>
  <Paragraphs>188</Paragraphs>
  <Slides>41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41</vt:i4>
      </vt:variant>
    </vt:vector>
  </HeadingPairs>
  <TitlesOfParts>
    <vt:vector size="52" baseType="lpstr">
      <vt:lpstr>Arial</vt:lpstr>
      <vt:lpstr>SimSun</vt:lpstr>
      <vt:lpstr>Wingdings</vt:lpstr>
      <vt:lpstr>Wingdings 2</vt:lpstr>
      <vt:lpstr>Wingdings</vt:lpstr>
      <vt:lpstr>Arial Narrow</vt:lpstr>
      <vt:lpstr>Arial</vt:lpstr>
      <vt:lpstr>Times New Roman</vt:lpstr>
      <vt:lpstr>微软雅黑</vt:lpstr>
      <vt:lpstr>Calibri</vt:lpstr>
      <vt:lpstr>Обычная</vt:lpstr>
      <vt:lpstr>Использование инструментов бережливого производства в работе среднего медицинского персонала</vt:lpstr>
      <vt:lpstr>О поликлинике и проекте </vt:lpstr>
      <vt:lpstr>Подготовительный этап</vt:lpstr>
      <vt:lpstr>Семинар по «Бережливому производству» 30.06.2017</vt:lpstr>
      <vt:lpstr>Об инструменте 5S</vt:lpstr>
      <vt:lpstr>  Cистема 5S включает</vt:lpstr>
      <vt:lpstr>Этот кабинет - участник проекта</vt:lpstr>
      <vt:lpstr> Участковый педиатр и участковая медсестра </vt:lpstr>
      <vt:lpstr>Кабинеты участковых педиатров, вошедшие в проект</vt:lpstr>
      <vt:lpstr>Seiri. Сортировка </vt:lpstr>
      <vt:lpstr>Беспорядочное расположение документов, канцелярии, амбулаторных карт, дезсредств</vt:lpstr>
      <vt:lpstr>Отделить необходимое от бесполезного </vt:lpstr>
      <vt:lpstr>            Сортировка</vt:lpstr>
      <vt:lpstr>Сортировка</vt:lpstr>
      <vt:lpstr>Seiri. Сортировка </vt:lpstr>
      <vt:lpstr>Seiri. Сортировка </vt:lpstr>
      <vt:lpstr>Seiton. Рациональное расположение</vt:lpstr>
      <vt:lpstr>Старая мебель</vt:lpstr>
      <vt:lpstr>Сборка новой мебели</vt:lpstr>
      <vt:lpstr>Кабинеты До и После ремонта</vt:lpstr>
      <vt:lpstr>  Мебель под размеры кабинета и с учетом планировки оптимальных размеров, отвечающая предназначению предметов </vt:lpstr>
      <vt:lpstr>Seiton. Рациональное расположение</vt:lpstr>
      <vt:lpstr> Рациональное расположение оргтехники во вновь отремонтированных  кабинетах</vt:lpstr>
      <vt:lpstr>Нерациональное расположение оргтехники, проводов</vt:lpstr>
      <vt:lpstr>ДО и ПОСЛЕ</vt:lpstr>
      <vt:lpstr>Рациональное расположение оргтехники, проводов</vt:lpstr>
      <vt:lpstr>Определили место для каждой вещи в соответствии с рабочим процессом </vt:lpstr>
      <vt:lpstr>  Размещение мебели – пеленальный стол и кушетка расположены ближе к врачу, весы в специально отведенном месте. Шкаф для раздельного хранения санитарной и личной одежды  </vt:lpstr>
      <vt:lpstr>Seiso. Уборка </vt:lpstr>
      <vt:lpstr>Уборка</vt:lpstr>
      <vt:lpstr>Уборка</vt:lpstr>
      <vt:lpstr>Уборка</vt:lpstr>
      <vt:lpstr>Seiketsu. Стандартизация</vt:lpstr>
      <vt:lpstr>Маркировка полок/папок</vt:lpstr>
      <vt:lpstr>Ящик для личных вещей                Место для масок и перчаток</vt:lpstr>
      <vt:lpstr>Для каждого предмета свое место</vt:lpstr>
      <vt:lpstr>Seiketsu. Стандартизация</vt:lpstr>
      <vt:lpstr>Стандартизация</vt:lpstr>
      <vt:lpstr>Shitsuke. Совершенствование</vt:lpstr>
      <vt:lpstr>ВЫВОДЫ:</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Использование инструментов бережливого производства в работе среднего медицинского персонала</dc:title>
  <dc:creator>Главный врач</dc:creator>
  <cp:lastModifiedBy>GLMS</cp:lastModifiedBy>
  <cp:revision>130</cp:revision>
  <dcterms:created xsi:type="dcterms:W3CDTF">2017-09-05T09:11:00Z</dcterms:created>
  <dcterms:modified xsi:type="dcterms:W3CDTF">2017-09-26T12:00:10Z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1049-10.2.0.5871</vt:lpwstr>
  </property>
</Properties>
</file>