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sldIdLst>
    <p:sldId id="342" r:id="rId2"/>
    <p:sldId id="364" r:id="rId3"/>
    <p:sldId id="365" r:id="rId4"/>
    <p:sldId id="361" r:id="rId5"/>
    <p:sldId id="363" r:id="rId6"/>
    <p:sldId id="371" r:id="rId7"/>
    <p:sldId id="373" r:id="rId8"/>
    <p:sldId id="344" r:id="rId9"/>
    <p:sldId id="345" r:id="rId10"/>
    <p:sldId id="372" r:id="rId11"/>
    <p:sldId id="346" r:id="rId12"/>
    <p:sldId id="347" r:id="rId13"/>
    <p:sldId id="349" r:id="rId14"/>
    <p:sldId id="350" r:id="rId15"/>
    <p:sldId id="374" r:id="rId16"/>
    <p:sldId id="351" r:id="rId17"/>
    <p:sldId id="358" r:id="rId18"/>
    <p:sldId id="352" r:id="rId19"/>
    <p:sldId id="359" r:id="rId20"/>
    <p:sldId id="353" r:id="rId21"/>
    <p:sldId id="368" r:id="rId22"/>
    <p:sldId id="366" r:id="rId23"/>
    <p:sldId id="369" r:id="rId24"/>
    <p:sldId id="370" r:id="rId25"/>
    <p:sldId id="33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00"/>
    <a:srgbClr val="10253F"/>
    <a:srgbClr val="000000"/>
    <a:srgbClr val="996633"/>
    <a:srgbClr val="800000"/>
    <a:srgbClr val="A50021"/>
    <a:srgbClr val="79F4F7"/>
    <a:srgbClr val="EC28EC"/>
    <a:srgbClr val="EEF1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6233" autoAdjust="0"/>
  </p:normalViewPr>
  <p:slideViewPr>
    <p:cSldViewPr snapToGrid="0"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0D187C-FBB5-4AAB-8676-79085A42C2B7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8BEACE-936A-45D0-B33D-62CAD56E7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472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09E00-D82E-4D59-94E3-4106130FE371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30A1-4C5C-45BF-9E29-0CDEA99EC6D5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C4E6C6-CDE7-45A6-BA2C-1C91F6253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67A9-55A8-4363-9FDA-D2E17ED632B1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243DF-A89A-4238-87C2-4E146915C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234B-0430-4159-800F-A9BE7233E419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E929-778B-4F4C-A170-0D8EC51CB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528D-6F53-48F4-B6ED-808F1B88E1CE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99AB-1BF7-4DE3-821B-F93EC9D4E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CE6E-8749-4822-88FF-38E84979DE70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30AF-E9DA-4F75-A10C-AD22B90B0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F2613-7C52-4DED-984C-A410E12F1A5F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272C-1A6C-4048-A2D6-DB9C064CD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C69345-9770-4A7A-9B38-82E08396BEFC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274719-5404-4226-8BF0-D54168F34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89DAB-D52F-454B-968C-2EEA8E45FAF1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559D-F2DA-404B-A2E4-326F17266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B844A-F40A-4AAA-83DE-6F4E3427CBA7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0472-4540-4F56-AA58-5BE83112E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0CBB-7979-408C-ABDC-D82E6225C916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12C8B-823A-4FAA-A45C-713BAA882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ADE4-8694-489B-8461-7C70821213E0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DC50-6550-4788-B117-17616C76A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C9E6188D-9B0C-4C09-ADC3-991C1C206B30}" type="datetimeFigureOut">
              <a:rPr lang="ru-RU"/>
              <a:pPr>
                <a:defRPr/>
              </a:pPr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54697B-8BB5-44C3-BEB5-1610B68DD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1" r:id="rId2"/>
    <p:sldLayoutId id="2147483822" r:id="rId3"/>
    <p:sldLayoutId id="2147483823" r:id="rId4"/>
    <p:sldLayoutId id="2147483830" r:id="rId5"/>
    <p:sldLayoutId id="2147483831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Мои документы\Downloads\Sait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93454" y="0"/>
            <a:ext cx="1233978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431" y="9525"/>
            <a:ext cx="94452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4504" y="1143000"/>
            <a:ext cx="5612296" cy="248478"/>
          </a:xfrm>
        </p:spPr>
        <p:txBody>
          <a:bodyPr/>
          <a:lstStyle/>
          <a:p>
            <a:endParaRPr lang="ru-RU" sz="1050" dirty="0"/>
          </a:p>
        </p:txBody>
      </p:sp>
      <p:pic>
        <p:nvPicPr>
          <p:cNvPr id="2050" name="Picture 2" descr="C:\Documents and Settings\User\Мои документы\Фото сотрудники!!!!\Фото больницы сотрудников  ПОВТОР\фото в сборник 2014\DSCI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10" y="3448280"/>
            <a:ext cx="3456386" cy="340972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микрохирургия глаза зав. отд Витушкина Е.В.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7757" y="0"/>
            <a:ext cx="2724539" cy="3461657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врач офтальмолог Тарас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7041" y="3419061"/>
            <a:ext cx="3045568" cy="343893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904" y="0"/>
            <a:ext cx="94452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909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663300"/>
                </a:solidFill>
              </a:rPr>
              <a:t>Терапевтическое отделение</a:t>
            </a:r>
            <a:endParaRPr lang="ru-RU" sz="28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56216"/>
            <a:ext cx="9143999" cy="591762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отделении проводится лечение пациентов с заболеваниями: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·   желудочно-кишечного тракта;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·  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бронхо-легочной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системы (бронхиальная астма, хронический   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обструктивный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бронхит );</a:t>
            </a: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·   опорно-двигательного аппарата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остеопороз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подагра);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·   лечение больных с метаболическим синдромом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гиперлипидемия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ожирение ) по оригинальной методике;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·   сахарного диабета 1 и 2 типа, лечение осложнений сахарного диабета;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·   щитовидной железы;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·   патологического климакса у женщин и др.</a:t>
            </a:r>
          </a:p>
          <a:p>
            <a:endParaRPr lang="ru-RU" sz="1800" b="1" dirty="0">
              <a:solidFill>
                <a:srgbClr val="663300"/>
              </a:solidFill>
            </a:endParaRPr>
          </a:p>
        </p:txBody>
      </p:sp>
      <p:pic>
        <p:nvPicPr>
          <p:cNvPr id="2050" name="Picture 2" descr="C:\Documents and Settings\User\Мои документы\Терапия\Т.О\5. медсестра процедурная получает назначения от зав. отделением Калинниковой Л.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785" y="4073487"/>
            <a:ext cx="3712684" cy="2784513"/>
          </a:xfrm>
          <a:prstGeom prst="rect">
            <a:avLst/>
          </a:prstGeom>
          <a:noFill/>
        </p:spPr>
      </p:pic>
      <p:pic>
        <p:nvPicPr>
          <p:cNvPr id="3074" name="Picture 2" descr="C:\Documents and Settings\User\Мои документы\Фото сотрудники!!!!\Фото больницы сотрудников  ПОВТОР\9.медсестра Миронова Ольга Владимировна выполняет вечерние назначе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530" y="4065224"/>
            <a:ext cx="3723702" cy="2792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213" y="0"/>
            <a:ext cx="9611468" cy="6858000"/>
          </a:xfrm>
          <a:prstGeom prst="rect">
            <a:avLst/>
          </a:prstGeom>
          <a:noFill/>
        </p:spPr>
      </p:pic>
      <p:pic>
        <p:nvPicPr>
          <p:cNvPr id="13316" name="Picture 4" descr="IMG_3024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/>
          <a:stretch>
            <a:fillRect/>
          </a:stretch>
        </p:blipFill>
        <p:spPr bwMode="auto">
          <a:xfrm>
            <a:off x="4503012" y="573741"/>
            <a:ext cx="3863788" cy="3245224"/>
          </a:xfrm>
          <a:prstGeom prst="rect">
            <a:avLst/>
          </a:prstGeom>
          <a:noFill/>
        </p:spPr>
      </p:pic>
      <p:pic>
        <p:nvPicPr>
          <p:cNvPr id="13314" name="Picture 2" descr="IMG_3023"/>
          <p:cNvPicPr>
            <a:picLocks noChangeAspect="1" noChangeArrowheads="1"/>
          </p:cNvPicPr>
          <p:nvPr/>
        </p:nvPicPr>
        <p:blipFill>
          <a:blip r:embed="rId4" cstate="print">
            <a:lum contrast="-14000"/>
          </a:blip>
          <a:srcRect/>
          <a:stretch>
            <a:fillRect/>
          </a:stretch>
        </p:blipFill>
        <p:spPr bwMode="auto">
          <a:xfrm>
            <a:off x="521335" y="564775"/>
            <a:ext cx="3557606" cy="32541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8489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663300"/>
                </a:solidFill>
              </a:rPr>
              <a:t>Отделение реабилитации</a:t>
            </a:r>
            <a:endParaRPr lang="ru-RU" sz="28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4095"/>
            <a:ext cx="9144000" cy="60897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Отделение занимается лечением пациентов с нарушением функции периферической нервной системой и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опрно-двигательного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аппарата, а также пациентов после операции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эндопротезирования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тазобедренного и коленного суставов.</a:t>
            </a:r>
          </a:p>
          <a:p>
            <a:pPr algn="ctr">
              <a:buNone/>
            </a:pPr>
            <a:r>
              <a:rPr lang="ru-RU" dirty="0" smtClean="0">
                <a:solidFill>
                  <a:srgbClr val="663300"/>
                </a:solidFill>
                <a:latin typeface="+mj-lt"/>
              </a:rPr>
              <a:t>Дневной стационар</a:t>
            </a:r>
          </a:p>
          <a:p>
            <a:pPr>
              <a:buNone/>
            </a:pPr>
            <a:r>
              <a:rPr lang="ru-RU" b="1" dirty="0" smtClean="0">
                <a:solidFill>
                  <a:srgbClr val="663300"/>
                </a:solidFill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дневном стационаре проходят лечение пациенты с заболеваниями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бронхо-легочной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эндокринной, нервной системы, а также с заболеваниями органов желудочно-кишечного тракта, опорно-двигательного аппарата.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lvl="1">
              <a:buNone/>
            </a:pPr>
            <a:endParaRPr lang="ru-RU" sz="1600" dirty="0" smtClean="0"/>
          </a:p>
          <a:p>
            <a:pPr>
              <a:buNone/>
            </a:pPr>
            <a:endParaRPr lang="ru-RU" sz="18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213" y="0"/>
            <a:ext cx="94452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000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663300"/>
                </a:solidFill>
              </a:rPr>
              <a:t>Кардиологическое отделение</a:t>
            </a:r>
            <a:endParaRPr lang="ru-RU" sz="28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1671"/>
            <a:ext cx="9144000" cy="5982167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 кардиологическом отделении  занимаются лечением пациентов  с артериальной  гипертензией,  ишемической болезнью сердца, различными аритмиями,  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кардиомиопатиями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врождёнными и приобретёнными пороками сердца, миокардиодистрофией, нейроциркуляторной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дистонией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и т.д.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К услугам пациентов  также палаты с улучшенными условиями пребывания. </a:t>
            </a:r>
          </a:p>
          <a:p>
            <a:pPr>
              <a:buNone/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В распоряжении кардиологов  современная,  постоянно обновляемая аппаратура отделения функциональной диагностики, которая позволяет  провести все необходимые исследования: ЭКГ, триплексное сканирование артерий и вен нижних конечностей,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эхокардиографию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велоэргометрию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холтеровское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ЭКГ- и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АД-мониторирование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213" y="0"/>
            <a:ext cx="94452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394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663300"/>
                </a:solidFill>
              </a:rPr>
              <a:t>Отделение функциональной диагностики</a:t>
            </a:r>
            <a:endParaRPr lang="ru-RU" sz="28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8506"/>
            <a:ext cx="9144000" cy="591762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отделении функциональной диагностики проводится свыше 20 видов исследований, среди них:</a:t>
            </a:r>
          </a:p>
          <a:p>
            <a:pPr>
              <a:buNone/>
            </a:pP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   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электрокардиография,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   -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допплерография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   - ультразвуковая энцефалография,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- электроэнцефалография,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- дуплексное и триплексное сканирование сосудов шеи и головного мозга,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нейромиография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холтеровское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 АД- и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ЭКГ-мониторирование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велоэргометрия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- исследование функций внешнего дыхания и др.</a:t>
            </a: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В последние годы в рамках Программы модернизации здравоохранения ОФД получило самую современную высокотехнологичную аппаратуру – более десятка приборов.                                            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User\Мои документы\фото для альбома\фото все в альбом\фото В альбом часть 2\отд.функциональной диагностики\врач отделения функциональной диагностики Скворцова Наталья александровна.JPG"/>
          <p:cNvPicPr>
            <a:picLocks noChangeAspect="1" noChangeArrowheads="1"/>
          </p:cNvPicPr>
          <p:nvPr/>
        </p:nvPicPr>
        <p:blipFill>
          <a:blip r:embed="rId2" cstate="print">
            <a:lum bright="14000" contrast="28000"/>
          </a:blip>
          <a:srcRect/>
          <a:stretch>
            <a:fillRect/>
          </a:stretch>
        </p:blipFill>
        <p:spPr bwMode="auto">
          <a:xfrm>
            <a:off x="0" y="0"/>
            <a:ext cx="4686299" cy="3514724"/>
          </a:xfrm>
          <a:prstGeom prst="rect">
            <a:avLst/>
          </a:prstGeom>
          <a:noFill/>
        </p:spPr>
      </p:pic>
      <p:pic>
        <p:nvPicPr>
          <p:cNvPr id="6" name="Picture 8" descr="C:\Documents and Settings\User\Мои документы\Фото сотрудники\Фото больницы сотрудников  ПОВТОР\фото в сборник 2014\медсестра отделения функциональной диагностики  снимает электрокардиограмму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5000" contrast="10000"/>
          </a:blip>
          <a:srcRect/>
          <a:stretch>
            <a:fillRect/>
          </a:stretch>
        </p:blipFill>
        <p:spPr bwMode="auto">
          <a:xfrm>
            <a:off x="4657726" y="1"/>
            <a:ext cx="4486274" cy="3495674"/>
          </a:xfrm>
          <a:prstGeom prst="rect">
            <a:avLst/>
          </a:prstGeom>
          <a:noFill/>
        </p:spPr>
      </p:pic>
      <p:pic>
        <p:nvPicPr>
          <p:cNvPr id="7" name="Picture 6" descr="C:\Documents and Settings\User\Мои документы\Фото сотрудники\Фото больницы сотрудников  ПОВТОР\фото в сборник 2014\DSCI0010.JPG"/>
          <p:cNvPicPr>
            <a:picLocks noChangeAspect="1" noChangeArrowheads="1"/>
          </p:cNvPicPr>
          <p:nvPr/>
        </p:nvPicPr>
        <p:blipFill>
          <a:blip r:embed="rId4" cstate="print">
            <a:lum bright="6000" contrast="-7000"/>
          </a:blip>
          <a:srcRect/>
          <a:stretch>
            <a:fillRect/>
          </a:stretch>
        </p:blipFill>
        <p:spPr bwMode="auto">
          <a:xfrm>
            <a:off x="0" y="3486150"/>
            <a:ext cx="4638675" cy="3371850"/>
          </a:xfrm>
          <a:prstGeom prst="rect">
            <a:avLst/>
          </a:prstGeom>
          <a:noFill/>
        </p:spPr>
      </p:pic>
      <p:pic>
        <p:nvPicPr>
          <p:cNvPr id="8" name="Picture 2" descr="C:\Documents and Settings\User\Мои документы\САЙТ\фото ДЛЯ САЙТА\ОФД\DSCI0005.JPG"/>
          <p:cNvPicPr>
            <a:picLocks noChangeAspect="1" noChangeArrowheads="1"/>
          </p:cNvPicPr>
          <p:nvPr/>
        </p:nvPicPr>
        <p:blipFill>
          <a:blip r:embed="rId5" cstate="print">
            <a:lum bright="12000" contrast="-5000"/>
          </a:blip>
          <a:srcRect/>
          <a:stretch>
            <a:fillRect/>
          </a:stretch>
        </p:blipFill>
        <p:spPr bwMode="auto">
          <a:xfrm>
            <a:off x="4638675" y="3495675"/>
            <a:ext cx="4505325" cy="33623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032" y="0"/>
            <a:ext cx="9565286" cy="6858000"/>
          </a:xfrm>
          <a:prstGeom prst="rect">
            <a:avLst/>
          </a:prstGeom>
          <a:noFill/>
        </p:spPr>
      </p:pic>
      <p:pic>
        <p:nvPicPr>
          <p:cNvPr id="9222" name="Picture 6" descr="Врач-эндоскопист Кошеваров Иван Николае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102" y="619714"/>
            <a:ext cx="2857500" cy="2143125"/>
          </a:xfrm>
          <a:prstGeom prst="rect">
            <a:avLst/>
          </a:prstGeom>
          <a:noFill/>
        </p:spPr>
      </p:pic>
      <p:pic>
        <p:nvPicPr>
          <p:cNvPr id="9220" name="Picture 4" descr="Рис. 3-18 Кабинет денситометр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7780" y="630472"/>
            <a:ext cx="2857500" cy="2143125"/>
          </a:xfrm>
          <a:prstGeom prst="rect">
            <a:avLst/>
          </a:prstGeom>
          <a:noFill/>
        </p:spPr>
      </p:pic>
      <p:pic>
        <p:nvPicPr>
          <p:cNvPr id="9218" name="Picture 2" descr="МР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279" y="641230"/>
            <a:ext cx="2857500" cy="21431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27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663300"/>
                </a:solidFill>
              </a:rPr>
              <a:t>Отделение лучевой диагностики</a:t>
            </a:r>
            <a:endParaRPr lang="ru-RU" sz="28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4727" y="602428"/>
            <a:ext cx="9328727" cy="5971410"/>
          </a:xfrm>
        </p:spPr>
        <p:txBody>
          <a:bodyPr/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8978" y="3154017"/>
            <a:ext cx="29475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В кабинете эндоскопии проводится: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b="1" dirty="0" smtClean="0">
                <a:solidFill>
                  <a:srgbClr val="663300"/>
                </a:solidFill>
              </a:rPr>
              <a:t>-ФГДС (при необходимости с биопсией);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b="1" dirty="0" smtClean="0">
                <a:solidFill>
                  <a:srgbClr val="663300"/>
                </a:solidFill>
              </a:rPr>
              <a:t>-ФГДС И ФКС </a:t>
            </a:r>
            <a:r>
              <a:rPr lang="ru-RU" b="1" dirty="0" err="1" smtClean="0">
                <a:solidFill>
                  <a:srgbClr val="663300"/>
                </a:solidFill>
              </a:rPr>
              <a:t>одномоментно</a:t>
            </a:r>
            <a:r>
              <a:rPr lang="ru-RU" b="1" dirty="0" smtClean="0">
                <a:solidFill>
                  <a:srgbClr val="663300"/>
                </a:solidFill>
              </a:rPr>
              <a:t> под общим обезболиванием;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b="1" dirty="0" smtClean="0">
                <a:solidFill>
                  <a:srgbClr val="663300"/>
                </a:solidFill>
              </a:rPr>
              <a:t>-</a:t>
            </a:r>
            <a:r>
              <a:rPr lang="ru-RU" b="1" dirty="0" err="1" smtClean="0">
                <a:solidFill>
                  <a:srgbClr val="663300"/>
                </a:solidFill>
              </a:rPr>
              <a:t>Ректороманоскопия</a:t>
            </a:r>
            <a:r>
              <a:rPr lang="ru-RU" b="1" dirty="0" smtClean="0">
                <a:solidFill>
                  <a:srgbClr val="663300"/>
                </a:solidFill>
              </a:rPr>
              <a:t>;</a:t>
            </a:r>
            <a:endParaRPr lang="ru-RU" dirty="0" smtClean="0">
              <a:solidFill>
                <a:srgbClr val="663300"/>
              </a:solidFill>
            </a:endParaRPr>
          </a:p>
          <a:p>
            <a:r>
              <a:rPr lang="ru-RU" b="1" dirty="0" smtClean="0">
                <a:solidFill>
                  <a:srgbClr val="663300"/>
                </a:solidFill>
              </a:rPr>
              <a:t>-</a:t>
            </a:r>
            <a:r>
              <a:rPr lang="ru-RU" b="1" dirty="0" err="1" smtClean="0">
                <a:solidFill>
                  <a:srgbClr val="663300"/>
                </a:solidFill>
              </a:rPr>
              <a:t>Колоноскопия</a:t>
            </a:r>
            <a:r>
              <a:rPr lang="ru-RU" b="1" dirty="0" smtClean="0">
                <a:solidFill>
                  <a:srgbClr val="663300"/>
                </a:solidFill>
              </a:rPr>
              <a:t>.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5930" y="2849217"/>
            <a:ext cx="27001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 2007 года в центре работает </a:t>
            </a:r>
            <a:r>
              <a:rPr lang="ru-RU" sz="16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Двухэнергетический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Рентгеновский Костный Денситометр DMS (</a:t>
            </a:r>
            <a:r>
              <a:rPr lang="ru-RU" sz="16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(DEXA) </a:t>
            </a:r>
            <a:r>
              <a:rPr lang="ru-RU" sz="16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France</a:t>
            </a:r>
            <a:r>
              <a:rPr lang="ru-RU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— диагностический прибор для  исследований такого грозного заболевания как  </a:t>
            </a:r>
            <a:r>
              <a:rPr lang="ru-RU" sz="16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остеопороз</a:t>
            </a:r>
            <a:r>
              <a:rPr lang="ru-RU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 которое приводит  к  патологическим  переломам, резкому снижению качества жизни и даже смерти больного.</a:t>
            </a:r>
            <a:endParaRPr lang="ru-RU" sz="16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008242"/>
            <a:ext cx="287250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b="1" dirty="0" smtClean="0">
                <a:solidFill>
                  <a:srgbClr val="663300"/>
                </a:solidFill>
              </a:rPr>
              <a:t>За больницей на МРТ закреплены 11 районов области и 4 района г. Нижнего Новгорода: 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Нижегородский, Советский, </a:t>
            </a:r>
            <a:r>
              <a:rPr lang="ru-RU" b="1" dirty="0" err="1" smtClean="0">
                <a:solidFill>
                  <a:srgbClr val="663300"/>
                </a:solidFill>
              </a:rPr>
              <a:t>Приокский</a:t>
            </a:r>
            <a:r>
              <a:rPr lang="ru-RU" b="1" dirty="0" smtClean="0">
                <a:solidFill>
                  <a:srgbClr val="663300"/>
                </a:solidFill>
              </a:rPr>
              <a:t>, </a:t>
            </a:r>
            <a:r>
              <a:rPr lang="ru-RU" b="1" dirty="0" err="1" smtClean="0">
                <a:solidFill>
                  <a:srgbClr val="663300"/>
                </a:solidFill>
              </a:rPr>
              <a:t>Канавинский</a:t>
            </a:r>
            <a:r>
              <a:rPr lang="ru-RU" b="1" dirty="0" smtClean="0">
                <a:solidFill>
                  <a:srgbClr val="663300"/>
                </a:solidFill>
              </a:rPr>
              <a:t>.</a:t>
            </a:r>
            <a:endParaRPr lang="ru-RU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294" y="0"/>
            <a:ext cx="94566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ser\Мои документы\Фото сотрудники\фото больницы для МЗ НО\DSCI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81" y="622852"/>
            <a:ext cx="3131127" cy="26115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82886" y="-437322"/>
            <a:ext cx="495631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работе отделения лучевой диагностики используются новые технологии: приобретены стационарная </a:t>
            </a:r>
            <a:r>
              <a:rPr lang="ru-RU" sz="16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УЗ-диагностическая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система, позволяющая выполнять УЗ- </a:t>
            </a:r>
            <a:r>
              <a:rPr lang="ru-RU" sz="16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допплерграфию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сосудистой системы,  а также </a:t>
            </a:r>
            <a:r>
              <a:rPr lang="ru-RU" sz="16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трансректальные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трансвагинальные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УЗИ, что положительно отразилось на качестве диагностики. Проводятся следующие виды ультразвуковых исследований: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Органов брюшной полости (печени, желчного пузыря, поджелудочной железы, селезенки, кишечника);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Почек, надпочечников, </a:t>
            </a:r>
            <a:r>
              <a:rPr lang="ru-RU" sz="16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забрюшинного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пространства;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Органов малого таза у мужчин (ТА, TR);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lang="ru-RU" sz="16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машонки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Органов малого таза у женщин (ТА, TV), включая беременность на ранних сроках;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Мочевого пузыря;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Плевральных полостей;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Щитовидной железы;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Молочных желез;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Триплексное сканирование магистральных сосудов нижних конечностей (артерии и вены);</a:t>
            </a:r>
          </a:p>
          <a:p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Мягких тканей;</a:t>
            </a:r>
          </a:p>
          <a:p>
            <a:r>
              <a:rPr lang="ru-RU" sz="16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Лимфоузлов</a:t>
            </a:r>
            <a:r>
              <a:rPr lang="ru-RU" sz="1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2 Врач УЗИ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872" y="3636065"/>
            <a:ext cx="32385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108150302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294" y="0"/>
            <a:ext cx="9323294" cy="6858000"/>
          </a:xfrm>
          <a:prstGeom prst="rect">
            <a:avLst/>
          </a:prstGeom>
          <a:noFill/>
        </p:spPr>
      </p:pic>
      <p:pic>
        <p:nvPicPr>
          <p:cNvPr id="8204" name="Picture 12" descr="IMG_3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946" y="3462252"/>
            <a:ext cx="2944119" cy="2292311"/>
          </a:xfrm>
          <a:prstGeom prst="rect">
            <a:avLst/>
          </a:prstGeom>
          <a:noFill/>
        </p:spPr>
      </p:pic>
      <p:pic>
        <p:nvPicPr>
          <p:cNvPr id="8202" name="Picture 10" descr="IMG_30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168" y="3445565"/>
            <a:ext cx="2540000" cy="2311600"/>
          </a:xfrm>
          <a:prstGeom prst="rect">
            <a:avLst/>
          </a:prstGeom>
          <a:noFill/>
        </p:spPr>
      </p:pic>
      <p:pic>
        <p:nvPicPr>
          <p:cNvPr id="8200" name="Picture 8" descr="DSCI0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278" y="3451991"/>
            <a:ext cx="2937164" cy="2299854"/>
          </a:xfrm>
          <a:prstGeom prst="rect">
            <a:avLst/>
          </a:prstGeom>
          <a:noFill/>
        </p:spPr>
      </p:pic>
      <p:pic>
        <p:nvPicPr>
          <p:cNvPr id="8198" name="Picture 6" descr="DSCI00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3965" y="599561"/>
            <a:ext cx="2831895" cy="2558473"/>
          </a:xfrm>
          <a:prstGeom prst="rect">
            <a:avLst/>
          </a:prstGeom>
          <a:noFill/>
        </p:spPr>
      </p:pic>
      <p:pic>
        <p:nvPicPr>
          <p:cNvPr id="8196" name="Picture 4" descr="IMG_30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60436" y="560507"/>
            <a:ext cx="2530764" cy="2607967"/>
          </a:xfrm>
          <a:prstGeom prst="rect">
            <a:avLst/>
          </a:prstGeom>
          <a:noFill/>
        </p:spPr>
      </p:pic>
      <p:pic>
        <p:nvPicPr>
          <p:cNvPr id="8194" name="Picture 2" descr="IMG_30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531" y="611677"/>
            <a:ext cx="2968486" cy="25648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5709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663300"/>
                </a:solidFill>
              </a:rPr>
              <a:t>Физиотерапевтическое отделение</a:t>
            </a:r>
            <a:endParaRPr lang="ru-RU" sz="2800" dirty="0">
              <a:solidFill>
                <a:srgbClr val="6633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4873" y="5777948"/>
            <a:ext cx="8515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Физиотерапевтическое отделение занимает 2 этажа  в лечебном корпусе № 3.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419" y="0"/>
            <a:ext cx="9573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1301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Отделение гипербарической </a:t>
            </a:r>
            <a:r>
              <a:rPr lang="ru-RU" sz="2800" b="1" dirty="0" err="1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оксигенации</a:t>
            </a:r>
            <a:endParaRPr lang="ru-RU" sz="28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00727"/>
            <a:ext cx="8931564" cy="5373111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Гипербарическая </a:t>
            </a:r>
            <a:r>
              <a:rPr lang="ru-RU" sz="20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оксигенация</a:t>
            </a:r>
            <a:r>
              <a:rPr lang="ru-RU" sz="2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(ГБО)  –  высокоэффективный метод лечения, основанный на насыщении организма 100%-ным кислородом под повышенным  давлением.  </a:t>
            </a:r>
          </a:p>
          <a:p>
            <a:endParaRPr lang="ru-RU" sz="2000" b="1" i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Отделение ГБО оснащено барокамерами:</a:t>
            </a:r>
          </a:p>
          <a:p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ОКА-МТ</a:t>
            </a:r>
          </a:p>
          <a:p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БЛКГ - 303 МК</a:t>
            </a:r>
          </a:p>
          <a:p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БЛКС - 301</a:t>
            </a:r>
          </a:p>
          <a:p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gerontnn.ru/wp-content/uploads/2013/03/DSCI0026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674868" y="2957373"/>
            <a:ext cx="4664363" cy="366452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431" y="0"/>
            <a:ext cx="944521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282" y="0"/>
            <a:ext cx="8752114" cy="6573838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Нижегородский гериатрический центр (НГЦ, ГБУЗ НО ГКБ N 3) – единственное в области специализированное медицинское учреждение, предназначенное для обследования и лечения пожилых больных, а также лиц с признаками преждевременного старения.</a:t>
            </a:r>
          </a:p>
          <a:p>
            <a:r>
              <a:rPr lang="ru-RU" sz="2400" b="1" i="1" dirty="0" err="1" smtClean="0"/>
              <a:t>Гериатри́я</a:t>
            </a:r>
            <a:r>
              <a:rPr lang="ru-RU" sz="2400" dirty="0" smtClean="0"/>
              <a:t> - область клинической медицины, изучающая болезни людей пожилого и старческого возраста, разрабатывающая методы их лечения и профилактики с целью сохранения  здоровья и качества жизни  человека до глубокой старости.</a:t>
            </a:r>
          </a:p>
          <a:p>
            <a:r>
              <a:rPr lang="ru-RU" sz="2400" dirty="0" smtClean="0"/>
              <a:t>НГЦ оказывает высококвалифицированную консультативно-диагностическую лечебную помощь и  является базой кафедр Нижегородской государственной медицинской академии.</a:t>
            </a:r>
          </a:p>
          <a:p>
            <a:endParaRPr lang="ru-RU" sz="24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141" y="0"/>
            <a:ext cx="9445213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САЙТ\фото ДЛЯ САЙТА\ЛАБОРАТОРИЯ\DSCI0012.JPG"/>
          <p:cNvPicPr>
            <a:picLocks noChangeAspect="1" noChangeArrowheads="1"/>
          </p:cNvPicPr>
          <p:nvPr/>
        </p:nvPicPr>
        <p:blipFill>
          <a:blip r:embed="rId3" cstate="print">
            <a:lum bright="-15000" contrast="-26000"/>
          </a:blip>
          <a:srcRect/>
          <a:stretch>
            <a:fillRect/>
          </a:stretch>
        </p:blipFill>
        <p:spPr bwMode="auto">
          <a:xfrm>
            <a:off x="4412973" y="3710609"/>
            <a:ext cx="4440281" cy="31473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636" y="265042"/>
            <a:ext cx="8229600" cy="371451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663300"/>
                </a:solidFill>
              </a:rPr>
              <a:t/>
            </a:r>
            <a:br>
              <a:rPr lang="ru-RU" sz="2800" dirty="0" smtClean="0">
                <a:solidFill>
                  <a:srgbClr val="663300"/>
                </a:solidFill>
              </a:rPr>
            </a:br>
            <a:r>
              <a:rPr lang="ru-RU" sz="2800" dirty="0" smtClean="0">
                <a:solidFill>
                  <a:srgbClr val="663300"/>
                </a:solidFill>
              </a:rPr>
              <a:t/>
            </a:r>
            <a:br>
              <a:rPr lang="ru-RU" sz="2800" dirty="0" smtClean="0">
                <a:solidFill>
                  <a:srgbClr val="663300"/>
                </a:solidFill>
              </a:rPr>
            </a:br>
            <a:r>
              <a:rPr lang="ru-RU" sz="2800" dirty="0" smtClean="0">
                <a:solidFill>
                  <a:srgbClr val="663300"/>
                </a:solidFill>
              </a:rPr>
              <a:t>Клинико-диагностическая лаборатория</a:t>
            </a:r>
            <a:br>
              <a:rPr lang="ru-RU" sz="2800" dirty="0" smtClean="0">
                <a:solidFill>
                  <a:srgbClr val="663300"/>
                </a:solidFill>
              </a:rPr>
            </a:br>
            <a:r>
              <a:rPr lang="ru-RU" sz="2800" dirty="0" smtClean="0">
                <a:solidFill>
                  <a:srgbClr val="663300"/>
                </a:solidFill>
              </a:rPr>
              <a:t>  </a:t>
            </a:r>
            <a:br>
              <a:rPr lang="ru-RU" sz="2800" dirty="0" smtClean="0">
                <a:solidFill>
                  <a:srgbClr val="663300"/>
                </a:solidFill>
              </a:rPr>
            </a:br>
            <a:r>
              <a:rPr lang="ru-RU" sz="2800" dirty="0" smtClean="0">
                <a:solidFill>
                  <a:srgbClr val="663300"/>
                </a:solidFill>
              </a:rPr>
              <a:t>            </a:t>
            </a:r>
            <a:endParaRPr lang="ru-RU" sz="28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502024"/>
            <a:ext cx="8968509" cy="6071814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663300"/>
                </a:solidFill>
              </a:rPr>
              <a:t> 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Лаборатория оснащена новыми аппаратами и приборами последнего поколения. Среди них биохимический анализатор Сапфир-400 (Япония), гематологический анализатор Пентра-60 (Франция). Гематологические анализаторы дают огромную экономию во времени, позволяя в течение часа проводить 250 анализов. В последние годы активно осваиваются иммунологические методики исследований. С появлением  </a:t>
            </a:r>
            <a:r>
              <a:rPr lang="ru-RU" sz="1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Иммунохемилюминесцентного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анализатора « </a:t>
            </a:r>
            <a:r>
              <a:rPr lang="ru-RU" sz="1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Иммулайт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1000» ( США) внедрили определение гормонов: ТТГ, свободный Т3, Свободный Т4, АТПО.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Стало возможным проведение </a:t>
            </a:r>
            <a:r>
              <a:rPr lang="ru-RU" sz="1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маштабного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комплекса исследований женских гормонов. Освоена методика определения </a:t>
            </a:r>
            <a:r>
              <a:rPr lang="ru-RU" sz="1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онкомаркеров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САЙТ\фото ДЛЯ САЙТА\ЛАБОРАТОРИЯ\DSCI0005.JPG"/>
          <p:cNvPicPr>
            <a:picLocks noChangeAspect="1" noChangeArrowheads="1"/>
          </p:cNvPicPr>
          <p:nvPr/>
        </p:nvPicPr>
        <p:blipFill>
          <a:blip r:embed="rId4" cstate="print">
            <a:lum bright="-15000" contrast="-25000"/>
          </a:blip>
          <a:srcRect/>
          <a:stretch>
            <a:fillRect/>
          </a:stretch>
        </p:blipFill>
        <p:spPr bwMode="auto">
          <a:xfrm>
            <a:off x="172279" y="3699163"/>
            <a:ext cx="3988904" cy="31588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/>
          </p:cNvSpPr>
          <p:nvPr>
            <p:ph type="title"/>
          </p:nvPr>
        </p:nvSpPr>
        <p:spPr>
          <a:xfrm>
            <a:off x="157018" y="175492"/>
            <a:ext cx="8829964" cy="2373744"/>
          </a:xfrm>
        </p:spPr>
        <p:txBody>
          <a:bodyPr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Показатели выездной работы специалистов НГЦ в районы области за 2012-2014 гг.</a:t>
            </a:r>
          </a:p>
        </p:txBody>
      </p:sp>
      <p:pic>
        <p:nvPicPr>
          <p:cNvPr id="7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836" y="-159026"/>
            <a:ext cx="9445213" cy="7017026"/>
          </a:xfrm>
          <a:prstGeom prst="rect">
            <a:avLst/>
          </a:prstGeom>
          <a:noFill/>
        </p:spPr>
      </p:pic>
      <p:pic>
        <p:nvPicPr>
          <p:cNvPr id="2050" name="Picture 2" descr="G:\20170926_101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78" y="1519387"/>
            <a:ext cx="3882887" cy="53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733" y="-172278"/>
            <a:ext cx="4941454" cy="2964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8677" y="1966575"/>
            <a:ext cx="3286539" cy="4891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431" y="0"/>
            <a:ext cx="944521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5275"/>
            <a:ext cx="8229600" cy="6278563"/>
          </a:xfrm>
        </p:spPr>
        <p:txBody>
          <a:bodyPr/>
          <a:lstStyle/>
          <a:p>
            <a:pPr algn="just"/>
            <a:r>
              <a:rPr lang="ru-RU" dirty="0" smtClean="0">
                <a:cs typeface="Times New Roman" pitchFamily="18" charset="0"/>
              </a:rPr>
              <a:t>В НГЦ работают 70  врачей и  116  человек среднего  медперсонала.</a:t>
            </a:r>
          </a:p>
          <a:p>
            <a:pPr algn="just"/>
            <a:r>
              <a:rPr lang="ru-RU" b="1" dirty="0" smtClean="0">
                <a:cs typeface="Times New Roman" pitchFamily="18" charset="0"/>
              </a:rPr>
              <a:t>Важную роль в процессе лечения пожилых пациентов играют медицинские сестры.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Во время общения с пациентом и вовремя проведения той или иной процедуры от сестер требуется больше времени чем пи общении с лицами молодого возраста. Необходимо учитывать возможные нарушения слуха, зрения, замедленность реакций, потерю памяти, особенности психики людей пожилого и старческого возраста. 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431" y="0"/>
            <a:ext cx="944521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298"/>
            <a:ext cx="8229600" cy="6452540"/>
          </a:xfrm>
        </p:spPr>
        <p:txBody>
          <a:bodyPr/>
          <a:lstStyle/>
          <a:p>
            <a:pPr algn="just"/>
            <a:r>
              <a:rPr lang="ru-RU" dirty="0" smtClean="0">
                <a:cs typeface="Times New Roman" pitchFamily="18" charset="0"/>
              </a:rPr>
              <a:t>Очень важны при уходе и наблюдении соблюдение правил этики и деонтологии.</a:t>
            </a:r>
          </a:p>
          <a:p>
            <a:pPr algn="just"/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Сестра проявляет заботу общается с родственниками, что помогает подобрать возможности ухода за ним в семье, пути реабилитации.</a:t>
            </a:r>
          </a:p>
          <a:p>
            <a:pPr algn="just"/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Даже имея хорошее лечение, самые лучшие лекарства, без хорошего ухода теплоты и заботы со стороны сестер шансы больного на выздоровление и улучшение качества его жизни уменьшаются. </a:t>
            </a:r>
          </a:p>
          <a:p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431" y="0"/>
            <a:ext cx="944521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9959"/>
            <a:ext cx="8229600" cy="6433879"/>
          </a:xfrm>
        </p:spPr>
        <p:txBody>
          <a:bodyPr/>
          <a:lstStyle/>
          <a:p>
            <a:r>
              <a:rPr lang="ru-RU" dirty="0" smtClean="0"/>
              <a:t>Медицинский персонал в нашем центре понимает, что недостатки, с которыми больной принят в лечебное учреждение, в большинстве случаев - проявление болезни, а не старости и соответствующий уход и лечение могут улучшить состояние и улучшить качество жизни.</a:t>
            </a:r>
          </a:p>
          <a:p>
            <a:endParaRPr lang="ru-RU" b="1" dirty="0" smtClean="0"/>
          </a:p>
          <a:p>
            <a:r>
              <a:rPr lang="ru-RU" b="1" dirty="0" smtClean="0"/>
              <a:t>Внимательное, чуткое отношение медицинской сестры к жалобам и поведению больного может предотвратить развитие тяжелых осложнений и сохранить ему жизнь.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Загрузки\F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9132" y="0"/>
            <a:ext cx="9383132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6328" y="2884208"/>
            <a:ext cx="86661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Б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лагодарю за внимание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45213" cy="6858000"/>
          </a:xfrm>
          <a:prstGeom prst="rect">
            <a:avLst/>
          </a:prstGeom>
          <a:noFill/>
        </p:spPr>
      </p:pic>
      <p:pic>
        <p:nvPicPr>
          <p:cNvPr id="1026" name="Picture 2" descr="G:\20170926_095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5648" y="0"/>
            <a:ext cx="4829377" cy="570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Рисунок 1" descr="slide0001-1.jpg"/>
          <p:cNvPicPr>
            <a:picLocks noChangeAspect="1"/>
          </p:cNvPicPr>
          <p:nvPr/>
        </p:nvPicPr>
        <p:blipFill>
          <a:blip r:embed="rId5" cstate="print"/>
          <a:srcRect t="29990" r="26286" b="11346"/>
          <a:stretch>
            <a:fillRect/>
          </a:stretch>
        </p:blipFill>
        <p:spPr bwMode="auto">
          <a:xfrm>
            <a:off x="4217158" y="3330962"/>
            <a:ext cx="5210175" cy="35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User\Мои документы\Фото сотрудники!!!!\ФОТО в Москву1\9 новый корпус НГ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585648" cy="3558448"/>
          </a:xfrm>
          <a:prstGeom prst="rect">
            <a:avLst/>
          </a:prstGeom>
          <a:noFill/>
        </p:spPr>
      </p:pic>
      <p:pic>
        <p:nvPicPr>
          <p:cNvPr id="4100" name="Picture 4" descr="C:\Documents and Settings\User\Мои документы\фото больница\фото фасады больницы\DSCI0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3313043"/>
            <a:ext cx="4227443" cy="3544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1" y="0"/>
            <a:ext cx="9782175" cy="7130473"/>
          </a:xfrm>
          <a:prstGeom prst="rect">
            <a:avLst/>
          </a:prstGeom>
          <a:noFill/>
        </p:spPr>
      </p:pic>
      <p:pic>
        <p:nvPicPr>
          <p:cNvPr id="512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4067175" y="260350"/>
            <a:ext cx="4824413" cy="654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ja-JP" sz="2000" dirty="0" smtClean="0">
                <a:latin typeface="+mn-lt"/>
                <a:ea typeface="+mn-ea"/>
                <a:cs typeface="+mn-cs"/>
              </a:rPr>
              <a:t>Структура центра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84091" y="1543801"/>
            <a:ext cx="2376264" cy="8174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ГБУЗ НО «ГКБ №3»</a:t>
            </a:r>
          </a:p>
          <a:p>
            <a:pPr algn="ctr">
              <a:defRPr/>
            </a:pPr>
            <a:r>
              <a:rPr lang="ru-RU" dirty="0"/>
              <a:t>(НГЦ)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4000" y="2808288"/>
            <a:ext cx="2475948" cy="863600"/>
          </a:xfrm>
          <a:prstGeom prst="roundRect">
            <a:avLst/>
          </a:prstGeom>
          <a:solidFill>
            <a:srgbClr val="D3D64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КОНСУЛЬТАТИВНАЯ ПОЛИКЛИНИКА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66763" y="4149725"/>
            <a:ext cx="2376487" cy="863600"/>
          </a:xfrm>
          <a:prstGeom prst="roundRect">
            <a:avLst/>
          </a:prstGeom>
          <a:solidFill>
            <a:srgbClr val="D3D64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СТАЦИОНАР</a:t>
            </a:r>
          </a:p>
          <a:p>
            <a:pPr algn="ctr">
              <a:defRPr/>
            </a:pPr>
            <a:r>
              <a:rPr lang="ru-RU" sz="1600" dirty="0"/>
              <a:t>(241 койка)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78588" y="2824163"/>
            <a:ext cx="2376487" cy="863600"/>
          </a:xfrm>
          <a:prstGeom prst="roundRect">
            <a:avLst/>
          </a:prstGeom>
          <a:solidFill>
            <a:srgbClr val="D3D64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ДНЕВНОЙ СТАЦИОНАР</a:t>
            </a:r>
          </a:p>
          <a:p>
            <a:pPr algn="ctr">
              <a:defRPr/>
            </a:pPr>
            <a:r>
              <a:rPr lang="ru-RU" sz="1600" dirty="0"/>
              <a:t>(50 коек)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384550" y="4149725"/>
            <a:ext cx="2376488" cy="863600"/>
          </a:xfrm>
          <a:prstGeom prst="roundRect">
            <a:avLst/>
          </a:prstGeom>
          <a:solidFill>
            <a:srgbClr val="D3D64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ПРИЕМНОЕ ОТДЕЛЕНИЕ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00749" y="4149725"/>
            <a:ext cx="2480641" cy="863600"/>
          </a:xfrm>
          <a:prstGeom prst="roundRect">
            <a:avLst/>
          </a:prstGeom>
          <a:solidFill>
            <a:srgbClr val="D3D64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ПАРАКЛИНИЧЕСКИЕ СЛУЖБЫ</a:t>
            </a:r>
          </a:p>
        </p:txBody>
      </p:sp>
      <p:cxnSp>
        <p:nvCxnSpPr>
          <p:cNvPr id="39" name="Прямая со стрелкой 38"/>
          <p:cNvCxnSpPr>
            <a:stCxn id="0" idx="2"/>
            <a:endCxn id="37" idx="0"/>
          </p:cNvCxnSpPr>
          <p:nvPr/>
        </p:nvCxnSpPr>
        <p:spPr>
          <a:xfrm>
            <a:off x="4572000" y="2360613"/>
            <a:ext cx="0" cy="1789112"/>
          </a:xfrm>
          <a:prstGeom prst="straightConnector1">
            <a:avLst/>
          </a:prstGeom>
          <a:ln>
            <a:solidFill>
              <a:srgbClr val="0070C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0" idx="2"/>
            <a:endCxn id="25" idx="0"/>
          </p:cNvCxnSpPr>
          <p:nvPr/>
        </p:nvCxnSpPr>
        <p:spPr>
          <a:xfrm flipH="1">
            <a:off x="1955800" y="2360613"/>
            <a:ext cx="2616200" cy="1789112"/>
          </a:xfrm>
          <a:prstGeom prst="straightConnector1">
            <a:avLst/>
          </a:prstGeom>
          <a:ln>
            <a:solidFill>
              <a:srgbClr val="0070C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9" idx="0"/>
          </p:cNvCxnSpPr>
          <p:nvPr/>
        </p:nvCxnSpPr>
        <p:spPr>
          <a:xfrm rot="10800000" flipV="1">
            <a:off x="1491974" y="2360612"/>
            <a:ext cx="3080026" cy="447676"/>
          </a:xfrm>
          <a:prstGeom prst="straightConnector1">
            <a:avLst/>
          </a:prstGeom>
          <a:ln>
            <a:solidFill>
              <a:srgbClr val="0070C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0" idx="2"/>
            <a:endCxn id="26" idx="0"/>
          </p:cNvCxnSpPr>
          <p:nvPr/>
        </p:nvCxnSpPr>
        <p:spPr>
          <a:xfrm>
            <a:off x="4572000" y="2360613"/>
            <a:ext cx="3095625" cy="463550"/>
          </a:xfrm>
          <a:prstGeom prst="straightConnector1">
            <a:avLst/>
          </a:prstGeom>
          <a:ln>
            <a:solidFill>
              <a:srgbClr val="0070C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38" idx="0"/>
          </p:cNvCxnSpPr>
          <p:nvPr/>
        </p:nvCxnSpPr>
        <p:spPr>
          <a:xfrm>
            <a:off x="4572000" y="2360613"/>
            <a:ext cx="2669070" cy="1789112"/>
          </a:xfrm>
          <a:prstGeom prst="straightConnector1">
            <a:avLst/>
          </a:prstGeom>
          <a:ln>
            <a:solidFill>
              <a:srgbClr val="0070C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805721" y="5300371"/>
            <a:ext cx="1038087" cy="1286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06079" y="5300371"/>
            <a:ext cx="1586401" cy="1286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52434" y="5300371"/>
            <a:ext cx="1335590" cy="1286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37589" y="5288989"/>
            <a:ext cx="1710675" cy="129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3795" y="5283520"/>
            <a:ext cx="994023" cy="130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4067175" y="260350"/>
            <a:ext cx="4824413" cy="654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ja-JP" sz="2000" dirty="0" smtClean="0">
                <a:latin typeface="+mn-lt"/>
                <a:ea typeface="+mn-ea"/>
                <a:cs typeface="+mn-cs"/>
              </a:rPr>
              <a:t>Структура центра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83868" y="1052736"/>
            <a:ext cx="2376264" cy="8174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ГБУЗ </a:t>
            </a:r>
            <a:r>
              <a:rPr lang="ru-RU" dirty="0" smtClean="0"/>
              <a:t>НО</a:t>
            </a:r>
          </a:p>
          <a:p>
            <a:pPr algn="ctr">
              <a:defRPr/>
            </a:pPr>
            <a:r>
              <a:rPr lang="ru-RU" dirty="0" smtClean="0"/>
              <a:t>«ГКБ </a:t>
            </a:r>
            <a:r>
              <a:rPr lang="ru-RU" dirty="0"/>
              <a:t>№3»</a:t>
            </a:r>
          </a:p>
          <a:p>
            <a:pPr algn="ctr">
              <a:defRPr/>
            </a:pPr>
            <a:r>
              <a:rPr lang="ru-RU" dirty="0"/>
              <a:t>(НГЦ)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1325" y="2420938"/>
            <a:ext cx="2376488" cy="863600"/>
          </a:xfrm>
          <a:prstGeom prst="roundRect">
            <a:avLst/>
          </a:prstGeom>
          <a:solidFill>
            <a:srgbClr val="D3D64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КОНСУЛЬТАТИВНАЯ ПОЛИКЛИНИКА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1325" y="3429000"/>
            <a:ext cx="2376488" cy="720725"/>
          </a:xfrm>
          <a:prstGeom prst="roundRect">
            <a:avLst/>
          </a:prstGeom>
          <a:solidFill>
            <a:srgbClr val="D3D64A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Областной центр профилактики и лечения остеопороза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6563" y="4206875"/>
            <a:ext cx="2376487" cy="720725"/>
          </a:xfrm>
          <a:prstGeom prst="roundRect">
            <a:avLst/>
          </a:prstGeom>
          <a:solidFill>
            <a:srgbClr val="D3D64A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Глаукомный центр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6563" y="4984750"/>
            <a:ext cx="2376487" cy="720725"/>
          </a:xfrm>
          <a:prstGeom prst="roundRect">
            <a:avLst/>
          </a:prstGeom>
          <a:solidFill>
            <a:srgbClr val="D3D64A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Кабинет когнитивных нарушений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6563" y="5805488"/>
            <a:ext cx="2376487" cy="719137"/>
          </a:xfrm>
          <a:prstGeom prst="roundRect">
            <a:avLst/>
          </a:prstGeom>
          <a:solidFill>
            <a:srgbClr val="D3D64A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Кабинет рассеянного склероза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7638" y="2244725"/>
            <a:ext cx="2952750" cy="449738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00425" y="2422525"/>
            <a:ext cx="2376488" cy="863600"/>
          </a:xfrm>
          <a:prstGeom prst="roundRect">
            <a:avLst/>
          </a:prstGeom>
          <a:solidFill>
            <a:srgbClr val="D3D64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СТАЦИОНАР</a:t>
            </a:r>
          </a:p>
          <a:p>
            <a:pPr algn="ctr">
              <a:defRPr/>
            </a:pPr>
            <a:r>
              <a:rPr lang="ru-RU" sz="1600" dirty="0"/>
              <a:t>(241 койка)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72213" y="2420938"/>
            <a:ext cx="2376487" cy="863600"/>
          </a:xfrm>
          <a:prstGeom prst="roundRect">
            <a:avLst/>
          </a:prstGeom>
          <a:solidFill>
            <a:srgbClr val="D3D64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ДНЕВНОЙ СТАЦИОНАР</a:t>
            </a:r>
          </a:p>
          <a:p>
            <a:pPr algn="ctr">
              <a:defRPr/>
            </a:pPr>
            <a:r>
              <a:rPr lang="ru-RU" sz="1600" dirty="0"/>
              <a:t>(50 коек)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05188" y="3452813"/>
            <a:ext cx="2376487" cy="577850"/>
          </a:xfrm>
          <a:prstGeom prst="roundRect">
            <a:avLst/>
          </a:prstGeom>
          <a:solidFill>
            <a:srgbClr val="D3D64A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Кардиологическое отделение (56 коек)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00425" y="4076700"/>
            <a:ext cx="2376488" cy="525463"/>
          </a:xfrm>
          <a:prstGeom prst="roundRect">
            <a:avLst/>
          </a:prstGeom>
          <a:solidFill>
            <a:srgbClr val="D3D64A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Терапевтическое отделение (50 коек)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79788" y="4652963"/>
            <a:ext cx="2376487" cy="579437"/>
          </a:xfrm>
          <a:prstGeom prst="roundRect">
            <a:avLst/>
          </a:prstGeom>
          <a:solidFill>
            <a:srgbClr val="D3D64A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Неврологическое отделение (60 коек)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63913" y="5300663"/>
            <a:ext cx="2376487" cy="720725"/>
          </a:xfrm>
          <a:prstGeom prst="roundRect">
            <a:avLst/>
          </a:prstGeom>
          <a:solidFill>
            <a:srgbClr val="D3D64A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Отделение  медицинской </a:t>
            </a:r>
            <a:r>
              <a:rPr lang="ru-RU" sz="1400" dirty="0" smtClean="0"/>
              <a:t>реабилитаци</a:t>
            </a:r>
            <a:r>
              <a:rPr lang="ru-RU" sz="1600" dirty="0" smtClean="0"/>
              <a:t>и</a:t>
            </a:r>
          </a:p>
          <a:p>
            <a:pPr algn="ctr">
              <a:defRPr/>
            </a:pPr>
            <a:r>
              <a:rPr lang="ru-RU" sz="1600" dirty="0" smtClean="0"/>
              <a:t>(25 </a:t>
            </a:r>
            <a:r>
              <a:rPr lang="ru-RU" sz="1600" dirty="0"/>
              <a:t>коек)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348038" y="6092825"/>
            <a:ext cx="2376487" cy="720725"/>
          </a:xfrm>
          <a:prstGeom prst="roundRect">
            <a:avLst/>
          </a:prstGeom>
          <a:solidFill>
            <a:srgbClr val="D3D64A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Отделение микрохирургии глаза (40 коек)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70238" y="2244725"/>
            <a:ext cx="2814637" cy="461327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72213" y="3500438"/>
            <a:ext cx="2376487" cy="577850"/>
          </a:xfrm>
          <a:prstGeom prst="roundRect">
            <a:avLst/>
          </a:prstGeom>
          <a:solidFill>
            <a:srgbClr val="D3D64A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Кардиологические койки (5 коек)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70625" y="4213225"/>
            <a:ext cx="2376488" cy="577850"/>
          </a:xfrm>
          <a:prstGeom prst="roundRect">
            <a:avLst/>
          </a:prstGeom>
          <a:solidFill>
            <a:srgbClr val="D3D64A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Терапевтические койки (10 коек)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70625" y="4943475"/>
            <a:ext cx="2376488" cy="577850"/>
          </a:xfrm>
          <a:prstGeom prst="roundRect">
            <a:avLst/>
          </a:prstGeom>
          <a:solidFill>
            <a:srgbClr val="D3D64A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Неврологические койки (10 коек)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42050" y="5656263"/>
            <a:ext cx="2376488" cy="577850"/>
          </a:xfrm>
          <a:prstGeom prst="roundRect">
            <a:avLst/>
          </a:prstGeom>
          <a:solidFill>
            <a:srgbClr val="D3D64A">
              <a:alpha val="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Койки медицинской </a:t>
            </a:r>
            <a:r>
              <a:rPr lang="ru-RU" sz="1400" dirty="0" smtClean="0"/>
              <a:t>реабилитации</a:t>
            </a:r>
          </a:p>
          <a:p>
            <a:pPr algn="ctr">
              <a:defRPr/>
            </a:pPr>
            <a:r>
              <a:rPr lang="ru-RU" sz="1400" dirty="0" smtClean="0"/>
              <a:t>(10 </a:t>
            </a:r>
            <a:r>
              <a:rPr lang="ru-RU" sz="1400" dirty="0"/>
              <a:t>коек)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83300" y="2260600"/>
            <a:ext cx="2814638" cy="412115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 стрелкой 3"/>
          <p:cNvCxnSpPr>
            <a:stCxn id="0" idx="2"/>
            <a:endCxn id="24" idx="0"/>
          </p:cNvCxnSpPr>
          <p:nvPr/>
        </p:nvCxnSpPr>
        <p:spPr>
          <a:xfrm flipH="1">
            <a:off x="1624013" y="1870075"/>
            <a:ext cx="2947987" cy="374650"/>
          </a:xfrm>
          <a:prstGeom prst="straightConnector1">
            <a:avLst/>
          </a:prstGeom>
          <a:ln>
            <a:solidFill>
              <a:srgbClr val="0070C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0" idx="2"/>
          </p:cNvCxnSpPr>
          <p:nvPr/>
        </p:nvCxnSpPr>
        <p:spPr>
          <a:xfrm>
            <a:off x="4572000" y="1870075"/>
            <a:ext cx="0" cy="374650"/>
          </a:xfrm>
          <a:prstGeom prst="straightConnector1">
            <a:avLst/>
          </a:prstGeom>
          <a:ln>
            <a:solidFill>
              <a:srgbClr val="0070C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0" idx="2"/>
          </p:cNvCxnSpPr>
          <p:nvPr/>
        </p:nvCxnSpPr>
        <p:spPr>
          <a:xfrm>
            <a:off x="4572000" y="1870075"/>
            <a:ext cx="3095625" cy="374650"/>
          </a:xfrm>
          <a:prstGeom prst="straightConnector1">
            <a:avLst/>
          </a:prstGeom>
          <a:ln>
            <a:solidFill>
              <a:srgbClr val="0070C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на сайте\Больница фото\поликлиника 2 эт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300" y="0"/>
            <a:ext cx="9198300" cy="71099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32651"/>
            <a:ext cx="8924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Консультативная поликлиника КГБ № 3(НГЦ) оказывает специализированную консультативно-диагностическую и лечебную помощь жителям Нижегородской области и г. Нижнего Новгорода в основном пожилого возраста и с признаками преждевременного старения</a:t>
            </a:r>
            <a:r>
              <a:rPr lang="ru-RU" b="1" dirty="0" smtClean="0">
                <a:solidFill>
                  <a:schemeClr val="bg1"/>
                </a:solidFill>
              </a:rPr>
              <a:t> .     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Мои документы\Фото сотрудники!!!!\хирург. поликл\поликлиника\DSCI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15229"/>
            <a:ext cx="4665306" cy="3442771"/>
          </a:xfrm>
          <a:prstGeom prst="rect">
            <a:avLst/>
          </a:prstGeom>
          <a:noFill/>
        </p:spPr>
      </p:pic>
      <p:pic>
        <p:nvPicPr>
          <p:cNvPr id="5122" name="Picture 2" descr="C:\Documents and Settings\User\Мои документы\Фото сотрудники!!!!\хирург. поликл\поликлиника\DSCI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65306" cy="345929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530" y="6298163"/>
            <a:ext cx="478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Хирургический кабинет в поликлинике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Documents and Settings\User\Рабочий стол\поликлиника офтальмологич.кабин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306" y="3415004"/>
            <a:ext cx="4478694" cy="3442996"/>
          </a:xfrm>
          <a:prstGeom prst="rect">
            <a:avLst/>
          </a:prstGeom>
          <a:noFill/>
        </p:spPr>
      </p:pic>
      <p:pic>
        <p:nvPicPr>
          <p:cNvPr id="5125" name="Picture 5" descr="C:\Documents and Settings\User\Мои документы\Фото сотрудники!!!!\фото больницы для МЗ НО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5306" y="0"/>
            <a:ext cx="4478694" cy="34720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97151" y="2864498"/>
            <a:ext cx="352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Стоматологический кабинет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4433" y="6251510"/>
            <a:ext cx="362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Офтальмологический кабинет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668" y="0"/>
            <a:ext cx="94452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1318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</a:rPr>
              <a:t>Неврологическое отделение</a:t>
            </a:r>
            <a:endParaRPr lang="ru-RU" sz="2800" b="1" dirty="0">
              <a:solidFill>
                <a:srgbClr val="6633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4726" y="581892"/>
          <a:ext cx="8802256" cy="5598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1128"/>
                <a:gridCol w="4401128"/>
              </a:tblGrid>
              <a:tr h="62682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лечения</a:t>
                      </a:r>
                      <a:endParaRPr lang="ru-RU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Диагностические возможности</a:t>
                      </a:r>
                      <a:endParaRPr lang="ru-RU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4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Сосудистые заболевания нервной системы (восстановительный период после инсульта, </a:t>
                      </a:r>
                      <a:r>
                        <a:rPr kumimoji="0" lang="ru-RU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дисциркуляторная</a:t>
                      </a: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энцефалопатия)</a:t>
                      </a: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Электронейромиография</a:t>
                      </a: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(ЭНМГ)</a:t>
                      </a:r>
                    </a:p>
                    <a:p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1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Заболевания  позвоночника</a:t>
                      </a: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Электроэнцефалография</a:t>
                      </a: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Заболевания периферической нервной системы</a:t>
                      </a: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Рентгенологические исследования</a:t>
                      </a: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1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Последствия травм нервной системы</a:t>
                      </a: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Дуплексное сканирование артерий шеи/головы, </a:t>
                      </a:r>
                      <a:r>
                        <a:rPr kumimoji="0" lang="ru-RU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транскраниальная</a:t>
                      </a: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доплерография</a:t>
                      </a: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4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Эпилепсия</a:t>
                      </a: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Магнитно-резонанская</a:t>
                      </a: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томография (МРТ) головного мозга или позвоночника с </a:t>
                      </a:r>
                      <a:r>
                        <a:rPr kumimoji="0" lang="ru-RU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контрастированием</a:t>
                      </a: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или без введения контрастного вещества</a:t>
                      </a: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Заболевания экстрапирамидной системы</a:t>
                      </a: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Лабораторные исследования</a:t>
                      </a:r>
                    </a:p>
                    <a:p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4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Дегенеративные заболевания нервной системы</a:t>
                      </a: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089">
                <a:tc>
                  <a:txBody>
                    <a:bodyPr/>
                    <a:lstStyle/>
                    <a:p>
                      <a:pPr lvl="0"/>
                      <a:r>
                        <a:rPr kumimoji="0"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Наследственная патология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66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4727" y="6151418"/>
          <a:ext cx="8829964" cy="518160"/>
        </p:xfrm>
        <a:graphic>
          <a:graphicData uri="http://schemas.openxmlformats.org/drawingml/2006/table">
            <a:tbl>
              <a:tblPr/>
              <a:tblGrid>
                <a:gridCol w="8829964"/>
              </a:tblGrid>
              <a:tr h="480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Рассеянный склероз и другие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демиелинизирующие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заболевания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1081503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431" y="0"/>
            <a:ext cx="94452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3639"/>
            <a:ext cx="8229600" cy="548640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663300"/>
                </a:solidFill>
              </a:rPr>
              <a:t>Отделение микрохирургии глаза</a:t>
            </a:r>
            <a:r>
              <a:rPr lang="ru-RU" dirty="0" smtClean="0">
                <a:solidFill>
                  <a:srgbClr val="10253F"/>
                </a:solidFill>
              </a:rPr>
              <a:t/>
            </a:r>
            <a:br>
              <a:rPr lang="ru-RU" dirty="0" smtClean="0">
                <a:solidFill>
                  <a:srgbClr val="10253F"/>
                </a:solidFill>
              </a:rPr>
            </a:br>
            <a:endParaRPr lang="ru-RU" dirty="0">
              <a:solidFill>
                <a:srgbClr val="1025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7018" y="634701"/>
            <a:ext cx="9301018" cy="6223299"/>
          </a:xfrm>
        </p:spPr>
        <p:txBody>
          <a:bodyPr/>
          <a:lstStyle/>
          <a:p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Отделение микрохирургии глаза является ведущим в Нижегородской области, проводит диагностику, консервативное и оперативное лечение глаукомы и катаракты, комплексное обследование пациентов с использованием современного высокотехнологичного оборудования. Это полный комплект оборудования «Диагностическое место врача офтальмолога», которое установлено в двух офтальмологических кабинетах поликлиники и в стационаре. В операционной установлены самые последние модели микроскопов  мировых брендов «Карл Цейс» и  «Лейка»  для операции  на переднем и заднем отрезке глаза.  Весь  ход  операции  выводится    на монитор и записывается на электронный носитель.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Приобретен уникальный аппарат: </a:t>
            </a:r>
            <a:r>
              <a:rPr lang="ru-RU" sz="1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фемтосекундный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лазер! В  регионе такое оборудование существует в единственном экземпляре, в стране их всего пять. Этот лазер в основном используется  для работы  на роговице. Он  дает возможность выполнять пересадки роговицы (вырезает  конфигурации любой формы, позволяет делать и послойные, и сквозные пересадки),  при </a:t>
            </a:r>
            <a:r>
              <a:rPr lang="ru-RU" sz="1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кератоконусах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позволяет устанавливать  </a:t>
            </a:r>
            <a:r>
              <a:rPr lang="ru-RU" sz="1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интрастромальные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кольца,   стабилизирующие процесс,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устраняет 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дальнозоркость, и астигматизм с близорукостью.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Кроме </a:t>
            </a:r>
            <a:r>
              <a:rPr lang="ru-RU" sz="1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фемтосекундного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лазера есть в отделении еще пять лазеров последней модели. Выполняются операции на веках ( </a:t>
            </a:r>
            <a:r>
              <a:rPr lang="ru-RU" sz="1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блефаропластика</a:t>
            </a:r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3936</TotalTime>
  <Words>746</Words>
  <Application>Microsoft Office PowerPoint</Application>
  <PresentationFormat>Экран (4:3)</PresentationFormat>
  <Paragraphs>179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Неврологическое отделение</vt:lpstr>
      <vt:lpstr> Отделение микрохирургии глаза </vt:lpstr>
      <vt:lpstr>Слайд 10</vt:lpstr>
      <vt:lpstr>Терапевтическое отделение</vt:lpstr>
      <vt:lpstr>Отделение реабилитации</vt:lpstr>
      <vt:lpstr>Кардиологическое отделение</vt:lpstr>
      <vt:lpstr>Отделение функциональной диагностики</vt:lpstr>
      <vt:lpstr>Слайд 15</vt:lpstr>
      <vt:lpstr>Отделение лучевой диагностики</vt:lpstr>
      <vt:lpstr>Слайд 17</vt:lpstr>
      <vt:lpstr>Физиотерапевтическое отделение</vt:lpstr>
      <vt:lpstr>Отделение гипербарической оксигенации</vt:lpstr>
      <vt:lpstr>  Клинико-диагностическая лаборатория                </vt:lpstr>
      <vt:lpstr>                 Показатели выездной работы специалистов НГЦ в районы области за 2012-2014 гг.</vt:lpstr>
      <vt:lpstr>Слайд 22</vt:lpstr>
      <vt:lpstr>Слайд 23</vt:lpstr>
      <vt:lpstr>Слайд 24</vt:lpstr>
      <vt:lpstr>Слайд 25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Больница 3</cp:lastModifiedBy>
  <cp:revision>618</cp:revision>
  <dcterms:created xsi:type="dcterms:W3CDTF">2009-01-21T10:38:17Z</dcterms:created>
  <dcterms:modified xsi:type="dcterms:W3CDTF">2017-09-28T05:42:13Z</dcterms:modified>
</cp:coreProperties>
</file>