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0.xml" ContentType="application/vnd.openxmlformats-officedocument.theme+xml"/>
  <Override PartName="/ppt/slideLayouts/slideLayout42.xml" ContentType="application/vnd.openxmlformats-officedocument.presentationml.slideLayout+xml"/>
  <Override PartName="/ppt/theme/theme11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2.xml" ContentType="application/vnd.openxmlformats-officedocument.theme+xml"/>
  <Override PartName="/ppt/slideLayouts/slideLayout50.xml" ContentType="application/vnd.openxmlformats-officedocument.presentationml.slideLayout+xml"/>
  <Override PartName="/ppt/theme/theme1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4.xml" ContentType="application/vnd.openxmlformats-officedocument.theme+xml"/>
  <Override PartName="/ppt/slideLayouts/slideLayout58.xml" ContentType="application/vnd.openxmlformats-officedocument.presentationml.slideLayout+xml"/>
  <Override PartName="/ppt/theme/theme1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6.xml" ContentType="application/vnd.openxmlformats-officedocument.theme+xml"/>
  <Override PartName="/ppt/slideLayouts/slideLayout66.xml" ContentType="application/vnd.openxmlformats-officedocument.presentationml.slideLayout+xml"/>
  <Override PartName="/ppt/theme/theme1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3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516" r:id="rId1"/>
    <p:sldMasterId id="2147487523" r:id="rId2"/>
    <p:sldMasterId id="2147487525" r:id="rId3"/>
    <p:sldMasterId id="2147487663" r:id="rId4"/>
    <p:sldMasterId id="2147487667" r:id="rId5"/>
    <p:sldMasterId id="2147487669" r:id="rId6"/>
    <p:sldMasterId id="2147487677" r:id="rId7"/>
    <p:sldMasterId id="2147487679" r:id="rId8"/>
    <p:sldMasterId id="2147487687" r:id="rId9"/>
    <p:sldMasterId id="2147487689" r:id="rId10"/>
    <p:sldMasterId id="2147487697" r:id="rId11"/>
    <p:sldMasterId id="2147487699" r:id="rId12"/>
    <p:sldMasterId id="2147487707" r:id="rId13"/>
    <p:sldMasterId id="2147487709" r:id="rId14"/>
    <p:sldMasterId id="2147487717" r:id="rId15"/>
    <p:sldMasterId id="2147487719" r:id="rId16"/>
    <p:sldMasterId id="2147487727" r:id="rId17"/>
    <p:sldMasterId id="2147487729" r:id="rId18"/>
    <p:sldMasterId id="2147488081" r:id="rId19"/>
    <p:sldMasterId id="2147488088" r:id="rId20"/>
    <p:sldMasterId id="2147488091" r:id="rId21"/>
    <p:sldMasterId id="2147488203" r:id="rId22"/>
    <p:sldMasterId id="2147488207" r:id="rId23"/>
    <p:sldMasterId id="2147488210" r:id="rId24"/>
    <p:sldMasterId id="2147488218" r:id="rId25"/>
    <p:sldMasterId id="2147488221" r:id="rId26"/>
  </p:sldMasterIdLst>
  <p:notesMasterIdLst>
    <p:notesMasterId r:id="rId51"/>
  </p:notesMasterIdLst>
  <p:sldIdLst>
    <p:sldId id="513" r:id="rId27"/>
    <p:sldId id="565" r:id="rId28"/>
    <p:sldId id="569" r:id="rId29"/>
    <p:sldId id="542" r:id="rId30"/>
    <p:sldId id="539" r:id="rId31"/>
    <p:sldId id="540" r:id="rId32"/>
    <p:sldId id="541" r:id="rId33"/>
    <p:sldId id="504" r:id="rId34"/>
    <p:sldId id="492" r:id="rId35"/>
    <p:sldId id="449" r:id="rId36"/>
    <p:sldId id="447" r:id="rId37"/>
    <p:sldId id="450" r:id="rId38"/>
    <p:sldId id="561" r:id="rId39"/>
    <p:sldId id="451" r:id="rId40"/>
    <p:sldId id="562" r:id="rId41"/>
    <p:sldId id="452" r:id="rId42"/>
    <p:sldId id="457" r:id="rId43"/>
    <p:sldId id="515" r:id="rId44"/>
    <p:sldId id="475" r:id="rId45"/>
    <p:sldId id="563" r:id="rId46"/>
    <p:sldId id="572" r:id="rId47"/>
    <p:sldId id="573" r:id="rId48"/>
    <p:sldId id="564" r:id="rId49"/>
    <p:sldId id="522" r:id="rId5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4F81BD"/>
    <a:srgbClr val="FF7575"/>
    <a:srgbClr val="800080"/>
    <a:srgbClr val="75C4FF"/>
    <a:srgbClr val="FF3300"/>
    <a:srgbClr val="FF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602" autoAdjust="0"/>
    <p:restoredTop sz="81429" autoAdjust="0"/>
  </p:normalViewPr>
  <p:slideViewPr>
    <p:cSldViewPr>
      <p:cViewPr varScale="1">
        <p:scale>
          <a:sx n="91" d="100"/>
          <a:sy n="91" d="100"/>
        </p:scale>
        <p:origin x="40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3.xml"/><Relationship Id="rId41" Type="http://schemas.openxmlformats.org/officeDocument/2006/relationships/slide" Target="slides/slide1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anchor="b" anchorCtr="1"/>
          <a:lstStyle/>
          <a:p>
            <a:pPr algn="ctr">
              <a:defRPr sz="1600" b="1" i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на этапах</a:t>
            </a:r>
            <a:r>
              <a:rPr lang="ru-RU" sz="1600" b="1" i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лабораторного процесса</a:t>
            </a:r>
            <a:endParaRPr lang="ru-RU" sz="16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882191780821918"/>
          <c:y val="0.8168138674359523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555555555555558E-3"/>
          <c:y val="2.4999999999999994E-2"/>
          <c:w val="0.99444439650523142"/>
          <c:h val="0.7329378525878279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Лист1!$A$2:$A$6</c:f>
              <c:numCache>
                <c:formatCode>0.00%</c:formatCode>
                <c:ptCount val="5"/>
                <c:pt idx="0">
                  <c:v>0.2</c:v>
                </c:pt>
                <c:pt idx="1">
                  <c:v>0.37</c:v>
                </c:pt>
                <c:pt idx="2">
                  <c:v>0.25</c:v>
                </c:pt>
                <c:pt idx="3">
                  <c:v>0.14000000000000001</c:v>
                </c:pt>
                <c:pt idx="4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D92C61-48E4-43E2-A7EE-FDC9FD38336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5B2227-593B-4CFD-9D77-1B6A0765E11C}">
      <dgm:prSet custT="1"/>
      <dgm:spPr/>
      <dgm:t>
        <a:bodyPr/>
        <a:lstStyle/>
        <a:p>
          <a:pPr rtl="0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Медицинская сестра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E8983-F565-4F44-89C0-6459B06B3C4E}" type="parTrans" cxnId="{D9EEDE85-D428-44C3-8C6B-5CD8B1DC1E03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F477F2-B05E-41DF-A3DE-64661F97AA30}" type="sibTrans" cxnId="{D9EEDE85-D428-44C3-8C6B-5CD8B1DC1E03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A8C91C-3CF8-426A-86CB-8368C7724E94}">
      <dgm:prSet custT="1"/>
      <dgm:spPr/>
      <dgm:t>
        <a:bodyPr/>
        <a:lstStyle/>
        <a:p>
          <a:pPr rtl="0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Пациент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F0D336-9EC8-4BF8-96A7-DEE28A21D676}" type="parTrans" cxnId="{CCAD42E0-D728-4D12-85AE-9284E837C8E8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D60225-D87E-455B-9AE9-FED53C2D3FC1}" type="sibTrans" cxnId="{CCAD42E0-D728-4D12-85AE-9284E837C8E8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014AA-3466-4841-81FF-4AA2A534E0CA}">
      <dgm:prSet custT="1"/>
      <dgm:spPr/>
      <dgm:t>
        <a:bodyPr/>
        <a:lstStyle/>
        <a:p>
          <a:pPr rtl="0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Рабочее пространство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B40B61-BB4C-4423-B248-6B5CAB6B40A6}" type="parTrans" cxnId="{4D4B7260-C0D0-4A62-9E13-54A03408A5CC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D45860-C091-4C02-9C96-32B2546E5C47}" type="sibTrans" cxnId="{4D4B7260-C0D0-4A62-9E13-54A03408A5CC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50D490-245C-4F33-98BB-1251F135BE4C}" type="pres">
      <dgm:prSet presAssocID="{27D92C61-48E4-43E2-A7EE-FDC9FD38336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2E12ED-C69A-4A1E-BBB0-1E8E49981BDE}" type="pres">
      <dgm:prSet presAssocID="{E75B2227-593B-4CFD-9D77-1B6A0765E11C}" presName="composite" presStyleCnt="0"/>
      <dgm:spPr/>
    </dgm:pt>
    <dgm:pt modelId="{47B03AD8-42A5-4943-8F54-C8F492988BC8}" type="pres">
      <dgm:prSet presAssocID="{E75B2227-593B-4CFD-9D77-1B6A0765E11C}" presName="imgShp" presStyleLbl="fgImgPlace1" presStyleIdx="0" presStyleCnt="3" custScaleX="2000000" custScaleY="20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solidFill>
            <a:srgbClr val="993366"/>
          </a:solidFill>
        </a:ln>
      </dgm:spPr>
      <dgm:t>
        <a:bodyPr/>
        <a:lstStyle/>
        <a:p>
          <a:endParaRPr lang="ru-RU"/>
        </a:p>
      </dgm:t>
    </dgm:pt>
    <dgm:pt modelId="{1195C82A-E1DF-4A11-85DE-0CF3407DF0ED}" type="pres">
      <dgm:prSet presAssocID="{E75B2227-593B-4CFD-9D77-1B6A0765E11C}" presName="txShp" presStyleLbl="node1" presStyleIdx="0" presStyleCnt="3" custScaleY="1399209" custLinFactNeighborX="5004" custLinFactNeighborY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F7917-242F-4FDE-AF59-7C342980F8EE}" type="pres">
      <dgm:prSet presAssocID="{51F477F2-B05E-41DF-A3DE-64661F97AA30}" presName="spacing" presStyleCnt="0"/>
      <dgm:spPr/>
    </dgm:pt>
    <dgm:pt modelId="{41B05CD1-76D0-4375-A97A-AB667DBAFD66}" type="pres">
      <dgm:prSet presAssocID="{3EA8C91C-3CF8-426A-86CB-8368C7724E94}" presName="composite" presStyleCnt="0"/>
      <dgm:spPr/>
    </dgm:pt>
    <dgm:pt modelId="{FD405B1F-DE92-4FC0-8037-05E95D477D29}" type="pres">
      <dgm:prSet presAssocID="{3EA8C91C-3CF8-426A-86CB-8368C7724E94}" presName="imgShp" presStyleLbl="fgImgPlace1" presStyleIdx="1" presStyleCnt="3" custScaleX="2000000" custScaleY="20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993366"/>
          </a:solidFill>
        </a:ln>
      </dgm:spPr>
    </dgm:pt>
    <dgm:pt modelId="{713E785A-89B7-4461-A257-6CEEDC03FC25}" type="pres">
      <dgm:prSet presAssocID="{3EA8C91C-3CF8-426A-86CB-8368C7724E94}" presName="txShp" presStyleLbl="node1" presStyleIdx="1" presStyleCnt="3" custScaleY="1399623" custLinFactNeighborX="5004" custLinFactNeighborY="-58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58DF1-A5AC-4148-A6DE-DB989D54C495}" type="pres">
      <dgm:prSet presAssocID="{EAD60225-D87E-455B-9AE9-FED53C2D3FC1}" presName="spacing" presStyleCnt="0"/>
      <dgm:spPr/>
    </dgm:pt>
    <dgm:pt modelId="{091B98C9-8B2E-455C-828A-5C73B346C160}" type="pres">
      <dgm:prSet presAssocID="{3E6014AA-3466-4841-81FF-4AA2A534E0CA}" presName="composite" presStyleCnt="0"/>
      <dgm:spPr/>
    </dgm:pt>
    <dgm:pt modelId="{8DF675B1-9F56-4410-9F97-2D16A6F38588}" type="pres">
      <dgm:prSet presAssocID="{3E6014AA-3466-4841-81FF-4AA2A534E0CA}" presName="imgShp" presStyleLbl="fgImgPlace1" presStyleIdx="2" presStyleCnt="3" custScaleX="2000000" custScaleY="20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993366"/>
          </a:solidFill>
        </a:ln>
      </dgm:spPr>
    </dgm:pt>
    <dgm:pt modelId="{C8354816-77F6-4C33-858C-1C575531BC16}" type="pres">
      <dgm:prSet presAssocID="{3E6014AA-3466-4841-81FF-4AA2A534E0CA}" presName="txShp" presStyleLbl="node1" presStyleIdx="2" presStyleCnt="3" custScaleY="1399209" custLinFactNeighborX="5004" custLinFactNeighborY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9A7A17-38A1-4E3B-B7D3-54FA0ADA06AF}" type="presOf" srcId="{3E6014AA-3466-4841-81FF-4AA2A534E0CA}" destId="{C8354816-77F6-4C33-858C-1C575531BC16}" srcOrd="0" destOrd="0" presId="urn:microsoft.com/office/officeart/2005/8/layout/vList3"/>
    <dgm:cxn modelId="{7B6D3CC1-F250-496D-AEA3-0455E7C9CFBC}" type="presOf" srcId="{E75B2227-593B-4CFD-9D77-1B6A0765E11C}" destId="{1195C82A-E1DF-4A11-85DE-0CF3407DF0ED}" srcOrd="0" destOrd="0" presId="urn:microsoft.com/office/officeart/2005/8/layout/vList3"/>
    <dgm:cxn modelId="{D9EEDE85-D428-44C3-8C6B-5CD8B1DC1E03}" srcId="{27D92C61-48E4-43E2-A7EE-FDC9FD383362}" destId="{E75B2227-593B-4CFD-9D77-1B6A0765E11C}" srcOrd="0" destOrd="0" parTransId="{692E8983-F565-4F44-89C0-6459B06B3C4E}" sibTransId="{51F477F2-B05E-41DF-A3DE-64661F97AA30}"/>
    <dgm:cxn modelId="{CCAD42E0-D728-4D12-85AE-9284E837C8E8}" srcId="{27D92C61-48E4-43E2-A7EE-FDC9FD383362}" destId="{3EA8C91C-3CF8-426A-86CB-8368C7724E94}" srcOrd="1" destOrd="0" parTransId="{69F0D336-9EC8-4BF8-96A7-DEE28A21D676}" sibTransId="{EAD60225-D87E-455B-9AE9-FED53C2D3FC1}"/>
    <dgm:cxn modelId="{4D4B7260-C0D0-4A62-9E13-54A03408A5CC}" srcId="{27D92C61-48E4-43E2-A7EE-FDC9FD383362}" destId="{3E6014AA-3466-4841-81FF-4AA2A534E0CA}" srcOrd="2" destOrd="0" parTransId="{84B40B61-BB4C-4423-B248-6B5CAB6B40A6}" sibTransId="{6ED45860-C091-4C02-9C96-32B2546E5C47}"/>
    <dgm:cxn modelId="{A2F6487B-E7CA-4C8A-B1C1-1F5FA47C36ED}" type="presOf" srcId="{3EA8C91C-3CF8-426A-86CB-8368C7724E94}" destId="{713E785A-89B7-4461-A257-6CEEDC03FC25}" srcOrd="0" destOrd="0" presId="urn:microsoft.com/office/officeart/2005/8/layout/vList3"/>
    <dgm:cxn modelId="{13C3C407-6CEB-4E83-AFC0-587908D84CDD}" type="presOf" srcId="{27D92C61-48E4-43E2-A7EE-FDC9FD383362}" destId="{0350D490-245C-4F33-98BB-1251F135BE4C}" srcOrd="0" destOrd="0" presId="urn:microsoft.com/office/officeart/2005/8/layout/vList3"/>
    <dgm:cxn modelId="{D1FE2E5F-D0B9-4D16-8234-ED5CEC9B516B}" type="presParOf" srcId="{0350D490-245C-4F33-98BB-1251F135BE4C}" destId="{AE2E12ED-C69A-4A1E-BBB0-1E8E49981BDE}" srcOrd="0" destOrd="0" presId="urn:microsoft.com/office/officeart/2005/8/layout/vList3"/>
    <dgm:cxn modelId="{E9B918F2-DA86-4CB1-9FCF-B4DD00CD1FB7}" type="presParOf" srcId="{AE2E12ED-C69A-4A1E-BBB0-1E8E49981BDE}" destId="{47B03AD8-42A5-4943-8F54-C8F492988BC8}" srcOrd="0" destOrd="0" presId="urn:microsoft.com/office/officeart/2005/8/layout/vList3"/>
    <dgm:cxn modelId="{AC4A7BD0-D293-45A5-A2A1-91E584D16781}" type="presParOf" srcId="{AE2E12ED-C69A-4A1E-BBB0-1E8E49981BDE}" destId="{1195C82A-E1DF-4A11-85DE-0CF3407DF0ED}" srcOrd="1" destOrd="0" presId="urn:microsoft.com/office/officeart/2005/8/layout/vList3"/>
    <dgm:cxn modelId="{7D15D05E-5A2A-4AEC-84F1-B247902E0795}" type="presParOf" srcId="{0350D490-245C-4F33-98BB-1251F135BE4C}" destId="{CFAF7917-242F-4FDE-AF59-7C342980F8EE}" srcOrd="1" destOrd="0" presId="urn:microsoft.com/office/officeart/2005/8/layout/vList3"/>
    <dgm:cxn modelId="{07A1C7F7-2924-4B39-AC4B-DDCF16D71AA2}" type="presParOf" srcId="{0350D490-245C-4F33-98BB-1251F135BE4C}" destId="{41B05CD1-76D0-4375-A97A-AB667DBAFD66}" srcOrd="2" destOrd="0" presId="urn:microsoft.com/office/officeart/2005/8/layout/vList3"/>
    <dgm:cxn modelId="{D2277446-7626-4542-93EF-4C118188D3AB}" type="presParOf" srcId="{41B05CD1-76D0-4375-A97A-AB667DBAFD66}" destId="{FD405B1F-DE92-4FC0-8037-05E95D477D29}" srcOrd="0" destOrd="0" presId="urn:microsoft.com/office/officeart/2005/8/layout/vList3"/>
    <dgm:cxn modelId="{77582E8A-73B2-44F2-AF32-A2D9E544496A}" type="presParOf" srcId="{41B05CD1-76D0-4375-A97A-AB667DBAFD66}" destId="{713E785A-89B7-4461-A257-6CEEDC03FC25}" srcOrd="1" destOrd="0" presId="urn:microsoft.com/office/officeart/2005/8/layout/vList3"/>
    <dgm:cxn modelId="{DF35C7D6-8799-4A8B-9A88-55F886DFABDE}" type="presParOf" srcId="{0350D490-245C-4F33-98BB-1251F135BE4C}" destId="{AAC58DF1-A5AC-4148-A6DE-DB989D54C495}" srcOrd="3" destOrd="0" presId="urn:microsoft.com/office/officeart/2005/8/layout/vList3"/>
    <dgm:cxn modelId="{FF97B7F3-1FFA-4C3C-A844-FDE94B19A8FA}" type="presParOf" srcId="{0350D490-245C-4F33-98BB-1251F135BE4C}" destId="{091B98C9-8B2E-455C-828A-5C73B346C160}" srcOrd="4" destOrd="0" presId="urn:microsoft.com/office/officeart/2005/8/layout/vList3"/>
    <dgm:cxn modelId="{AD258605-71DE-4DA7-9B30-0FF0FF456C5B}" type="presParOf" srcId="{091B98C9-8B2E-455C-828A-5C73B346C160}" destId="{8DF675B1-9F56-4410-9F97-2D16A6F38588}" srcOrd="0" destOrd="0" presId="urn:microsoft.com/office/officeart/2005/8/layout/vList3"/>
    <dgm:cxn modelId="{285225F3-3C17-46A2-AA0F-24641C195A33}" type="presParOf" srcId="{091B98C9-8B2E-455C-828A-5C73B346C160}" destId="{C8354816-77F6-4C33-858C-1C575531BC1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5C82A-E1DF-4A11-85DE-0CF3407DF0ED}">
      <dsp:nvSpPr>
        <dsp:cNvPr id="0" name=""/>
        <dsp:cNvSpPr/>
      </dsp:nvSpPr>
      <dsp:spPr>
        <a:xfrm rot="10800000">
          <a:off x="1940836" y="201161"/>
          <a:ext cx="5327048" cy="9304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24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Медицинская сестра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73451" y="201161"/>
        <a:ext cx="5094433" cy="930461"/>
      </dsp:txXfrm>
    </dsp:sp>
    <dsp:sp modelId="{47B03AD8-42A5-4943-8F54-C8F492988BC8}">
      <dsp:nvSpPr>
        <dsp:cNvPr id="0" name=""/>
        <dsp:cNvSpPr/>
      </dsp:nvSpPr>
      <dsp:spPr>
        <a:xfrm>
          <a:off x="1009279" y="1399"/>
          <a:ext cx="1329982" cy="13299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9933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3E785A-89B7-4461-A257-6CEEDC03FC25}">
      <dsp:nvSpPr>
        <dsp:cNvPr id="0" name=""/>
        <dsp:cNvSpPr/>
      </dsp:nvSpPr>
      <dsp:spPr>
        <a:xfrm rot="10800000">
          <a:off x="1940836" y="1512197"/>
          <a:ext cx="5327048" cy="93073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24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Пациент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73520" y="1512197"/>
        <a:ext cx="5094364" cy="930736"/>
      </dsp:txXfrm>
    </dsp:sp>
    <dsp:sp modelId="{FD405B1F-DE92-4FC0-8037-05E95D477D29}">
      <dsp:nvSpPr>
        <dsp:cNvPr id="0" name=""/>
        <dsp:cNvSpPr/>
      </dsp:nvSpPr>
      <dsp:spPr>
        <a:xfrm>
          <a:off x="1009279" y="1351232"/>
          <a:ext cx="1329982" cy="132998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9933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54816-77F6-4C33-858C-1C575531BC16}">
      <dsp:nvSpPr>
        <dsp:cNvPr id="0" name=""/>
        <dsp:cNvSpPr/>
      </dsp:nvSpPr>
      <dsp:spPr>
        <a:xfrm rot="10800000">
          <a:off x="1940836" y="2900827"/>
          <a:ext cx="5327048" cy="9304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24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Рабочее пространство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73451" y="2900827"/>
        <a:ext cx="5094433" cy="930461"/>
      </dsp:txXfrm>
    </dsp:sp>
    <dsp:sp modelId="{8DF675B1-9F56-4410-9F97-2D16A6F38588}">
      <dsp:nvSpPr>
        <dsp:cNvPr id="0" name=""/>
        <dsp:cNvSpPr/>
      </dsp:nvSpPr>
      <dsp:spPr>
        <a:xfrm>
          <a:off x="1009279" y="2701065"/>
          <a:ext cx="1329982" cy="132998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9933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79FC660-663C-425D-A981-88AFB98350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1118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F8FD66-FAC2-4A36-BAB0-E6DD565479BA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75398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F49FF0-967C-4405-A8DB-B329654A4958}" type="slidenum">
              <a:rPr lang="ru-RU" altLang="ru-RU" smtClean="0"/>
              <a:pPr>
                <a:spcBef>
                  <a:spcPct val="0"/>
                </a:spcBef>
              </a:pPr>
              <a:t>13</a:t>
            </a:fld>
            <a:endParaRPr lang="ru-RU" altLang="ru-RU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4786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62D441-E7C7-4A18-A974-536AD289A93B}" type="slidenum">
              <a:rPr lang="ru-RU" altLang="ru-RU" smtClean="0"/>
              <a:pPr>
                <a:spcBef>
                  <a:spcPct val="0"/>
                </a:spcBef>
              </a:pPr>
              <a:t>14</a:t>
            </a:fld>
            <a:endParaRPr lang="ru-RU" altLang="ru-RU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4033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62D441-E7C7-4A18-A974-536AD289A93B}" type="slidenum">
              <a:rPr lang="ru-RU" altLang="ru-RU" smtClean="0"/>
              <a:pPr>
                <a:spcBef>
                  <a:spcPct val="0"/>
                </a:spcBef>
              </a:pPr>
              <a:t>15</a:t>
            </a:fld>
            <a:endParaRPr lang="ru-RU" altLang="ru-RU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90277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ru-RU" i="1" kern="0" dirty="0" smtClea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AB279B-EDD4-4B95-823F-C3144DA8E91B}" type="slidenum">
              <a:rPr lang="ru-RU" altLang="ru-RU" smtClean="0"/>
              <a:pPr>
                <a:spcBef>
                  <a:spcPct val="0"/>
                </a:spcBef>
              </a:pPr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57716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D50D8E-FB80-4B93-B58D-231FC0752734}" type="slidenum">
              <a:rPr lang="ru-RU" altLang="ru-RU" smtClean="0"/>
              <a:pPr>
                <a:spcBef>
                  <a:spcPct val="0"/>
                </a:spcBef>
              </a:pPr>
              <a:t>17</a:t>
            </a:fld>
            <a:endParaRPr lang="ru-RU" altLang="ru-RU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b="1" smtClean="0"/>
          </a:p>
        </p:txBody>
      </p:sp>
    </p:spTree>
    <p:extLst>
      <p:ext uri="{BB962C8B-B14F-4D97-AF65-F5344CB8AC3E}">
        <p14:creationId xmlns:p14="http://schemas.microsoft.com/office/powerpoint/2010/main" val="537510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861C49-FD99-4293-BEED-57AD7D66F404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06212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9FBDE3-2E76-49C7-8D8E-6A9E6D3C5AA9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88195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9FBDE3-2E76-49C7-8D8E-6A9E6D3C5AA9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33985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Ну и визуализация того о чем мы сегодня говорили.</a:t>
            </a:r>
          </a:p>
          <a:p>
            <a:r>
              <a:rPr lang="ru-RU" altLang="ru-RU" smtClean="0"/>
              <a:t>Почему пробирки стоит перемешивать сразу и хранить и транспортировать строго вертикально. Сгусток прилипает к стенкам и крышке пробирки и даже после центрифугирования не всегда отделяется и уходит под гель. Более того, остатки элементов крови засыхают на крышке и могут забивать части анализаторов.</a:t>
            </a:r>
          </a:p>
          <a:p>
            <a:r>
              <a:rPr lang="ru-RU" altLang="ru-RU" smtClean="0"/>
              <a:t>На следующем фото представлена пробирка, которую открутили сразу после забора. Фибриновая «пробка», которая не уходит под гель.  </a:t>
            </a:r>
          </a:p>
          <a:p>
            <a:r>
              <a:rPr lang="ru-RU" altLang="ru-RU" smtClean="0"/>
              <a:t>И конечно же хилез или липемия в разной степени.</a:t>
            </a:r>
          </a:p>
          <a:p>
            <a:r>
              <a:rPr lang="ru-RU" altLang="ru-RU" smtClean="0"/>
              <a:t>Ну и более подробнее остановимся на самой часто встречающейся проблеме- ГЕМОЛИЗ</a:t>
            </a:r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1402DC-52E6-47DB-97E0-D748EF03B785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8919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Аккомулируем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все причины гемолиза, которых мы с вами сегодня касались…………</a:t>
            </a: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Перенос крови в пробирку с помощью шприца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ru-RU" dirty="0" smtClean="0"/>
              <a:t>Шприц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Недостатки:</a:t>
            </a:r>
          </a:p>
          <a:p>
            <a:pPr marL="171450" indent="-171450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ru-RU" sz="1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Часто возникает гемолиз, вызванный двукратным прохождением крови через иглу под давлением </a:t>
            </a:r>
          </a:p>
          <a:p>
            <a:pPr marL="171450" indent="-171450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 крови с добавками (антикоагулянтами) происходит отсрочено: риск 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микрокоагуляции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Недостаточная защищенность персонала от  заражения особо опасными 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гемоконтактными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инфекциями</a:t>
            </a:r>
          </a:p>
          <a:p>
            <a:pPr marL="171450" indent="-171450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Повышение стоимости из-за повторных исследований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/>
              <a:t>Неправильный выбор параметров центрифугирования. Правильно выбирать тип ротора, адаптеров, скорости, ОЦС, времени, температурного режима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952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891283-AB2F-4DE8-B247-DDEFD3291FB0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0688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ru-RU" altLang="ru-RU" sz="1100" smtClean="0">
                <a:solidFill>
                  <a:srgbClr val="000000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Лабораторная диагностика. Каждый знает какую роль оказывает постановка правильного диагноза, а постановка диагноза в свою очередь напрямую зависит от результатов анализов. Остановимся подробнее на лабораторном процессе, который включает в себя три этапа.</a:t>
            </a:r>
          </a:p>
          <a:p>
            <a:pPr algn="just"/>
            <a:r>
              <a:rPr lang="ru-RU" altLang="ru-RU" sz="1100" smtClean="0">
                <a:solidFill>
                  <a:srgbClr val="000000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Понятно, что аналитический-это непосредственно работа врача КДЛ, проведение теста, валидация и выдача результата, а постаналитический –это интерпретация результатов лечащим врачом. </a:t>
            </a:r>
          </a:p>
          <a:p>
            <a:pPr algn="just"/>
            <a:r>
              <a:rPr lang="ru-RU" altLang="ru-RU" sz="1100" smtClean="0">
                <a:solidFill>
                  <a:srgbClr val="000000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Но нас  с Вами больше всего касается именно преаналитический этап, который начинается с регистратуры и заканчивается поступлением проб в лабораторию. Именно на этот этап приходится большая часть ошибок лабораторного процесса (порядка 57%), причем 20% ошибок – это ошибки медперсонала ЛУ. Представляете, у каждого пятого неинформативного анализа, корни растут из процедурного кабинета.</a:t>
            </a:r>
          </a:p>
          <a:p>
            <a:pPr algn="just"/>
            <a:r>
              <a:rPr lang="ru-RU" altLang="ru-RU" sz="1100" smtClean="0">
                <a:ea typeface="Arial Unicode MS" panose="020B0604020202020204" pitchFamily="34" charset="-128"/>
                <a:cs typeface="Arial" panose="020B0604020202020204" pitchFamily="34" charset="0"/>
              </a:rPr>
              <a:t>И каким бы современным сложным и специфичным ни был тест – врач лаборатории будет бессилен, если в результате ошибок преаналитического этапа биоматериал для исследования окажется некачественным. </a:t>
            </a:r>
          </a:p>
          <a:p>
            <a:pPr algn="just"/>
            <a:r>
              <a:rPr lang="ru-RU" altLang="ru-RU" sz="1100" smtClean="0">
                <a:ea typeface="Arial Unicode MS" panose="020B0604020202020204" pitchFamily="34" charset="-128"/>
                <a:cs typeface="Arial" panose="020B0604020202020204" pitchFamily="34" charset="0"/>
              </a:rPr>
              <a:t>Ошибки на стадии взятия биоматериала никогда не компенсируются на других этапах. </a:t>
            </a:r>
          </a:p>
          <a:p>
            <a:pPr algn="just"/>
            <a:endParaRPr lang="ru-RU" altLang="ru-RU" sz="110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FF3B86-C5D5-481C-8AAB-EA8A38E3FAEA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52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157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0C5CD4-CED7-4FBF-BD6F-A1A15F9F4187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78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177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6C1726-6CE4-4007-91F9-269E0EB7AD18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5390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И большие помощники нам с Вами в этом – вакуумные системы для забора крови. Потому что это: УДОБНО, БЫСТРО, ЭКОНОМИЧНО и главное БЕЗОПАСНО!</a:t>
            </a:r>
          </a:p>
          <a:p>
            <a:r>
              <a:rPr lang="ru-RU" altLang="ru-RU" smtClean="0"/>
              <a:t>Из чего состоит система? </a:t>
            </a:r>
          </a:p>
          <a:p>
            <a:r>
              <a:rPr lang="ru-RU" altLang="ru-RU" smtClean="0"/>
              <a:t>А теперь поговорим подробнее о каждом компоненте.</a:t>
            </a:r>
          </a:p>
          <a:p>
            <a:r>
              <a:rPr lang="ru-RU" altLang="ru-RU" smtClean="0"/>
              <a:t>Начнем с ПРОБИРКИ.  Чем же они хороши? У нас в России как принято?! Взять как можно больше крови, но не всегда это хорошо. Поэтому существуют пробирки разных объемов. </a:t>
            </a:r>
          </a:p>
          <a:p>
            <a:r>
              <a:rPr lang="ru-RU" altLang="ru-RU" smtClean="0"/>
              <a:t>-Разнообразие (резьба, наполнение, объемы)</a:t>
            </a:r>
          </a:p>
          <a:p>
            <a:r>
              <a:rPr lang="ru-RU" altLang="ru-RU" smtClean="0"/>
              <a:t>-Цветная крышка по </a:t>
            </a:r>
            <a:r>
              <a:rPr lang="en-US" altLang="ru-RU" smtClean="0"/>
              <a:t>ISO</a:t>
            </a:r>
            <a:r>
              <a:rPr lang="ru-RU" altLang="ru-RU" smtClean="0"/>
              <a:t> + идентификационные кольца</a:t>
            </a:r>
          </a:p>
          <a:p>
            <a:endParaRPr lang="ru-RU" alt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E79A44-AD49-422E-B77F-79425B66CBE9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76954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Немного подробнее остановлюсь на пробирке для исследования системы гемостаза.</a:t>
            </a:r>
          </a:p>
          <a:p>
            <a:r>
              <a:rPr lang="ru-RU" altLang="ru-RU" smtClean="0"/>
              <a:t>Это единственная пробирка с жидким реагентом внутри.</a:t>
            </a:r>
          </a:p>
          <a:p>
            <a:r>
              <a:rPr lang="ru-RU" altLang="ru-RU" smtClean="0"/>
              <a:t>А поскольку точность исследования сильно зависит от соотношения кровь/реагент, компания </a:t>
            </a:r>
            <a:r>
              <a:rPr lang="en-US" altLang="ru-RU" smtClean="0"/>
              <a:t>GBO</a:t>
            </a:r>
            <a:r>
              <a:rPr lang="ru-RU" altLang="ru-RU" smtClean="0"/>
              <a:t> разработала специальную пробирку с двойными стенками.</a:t>
            </a:r>
          </a:p>
          <a:p>
            <a:r>
              <a:rPr lang="ru-RU" altLang="ru-RU" smtClean="0"/>
              <a:t>Внешняя стенка-сохранность вакуума</a:t>
            </a:r>
          </a:p>
          <a:p>
            <a:r>
              <a:rPr lang="ru-RU" altLang="ru-RU" smtClean="0"/>
              <a:t>Внутренняя- сохранность раствора</a:t>
            </a:r>
          </a:p>
          <a:p>
            <a:r>
              <a:rPr lang="ru-RU" altLang="ru-RU" smtClean="0"/>
              <a:t>Подробнее остановлюсь на треугольной риске. Исследования системы гемостаза-самые капризные, тут очень важно добрать кровь до метки больше чем где-либо, поэтому на пробирках до 3,5 мл……. Вершина- идеально, стороны основания- 10%</a:t>
            </a:r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494105-891D-4C43-A309-DCA55C341E20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9289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Техника взятия венозной крови.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8C0938-30A1-4002-AD76-3CE74A2C2ED4}" type="slidenum">
              <a:rPr lang="ru-RU" altLang="ru-RU" smtClean="0"/>
              <a:pPr>
                <a:spcBef>
                  <a:spcPct val="0"/>
                </a:spcBef>
              </a:pPr>
              <a:t>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42331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buClr>
                <a:srgbClr val="C00000"/>
              </a:buClr>
            </a:pPr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48B40C-5FC8-4861-AC45-C8262E42CE09}" type="slidenum">
              <a:rPr lang="ru-RU" altLang="ru-RU" smtClean="0"/>
              <a:pPr>
                <a:spcBef>
                  <a:spcPct val="0"/>
                </a:spcBef>
              </a:pPr>
              <a:t>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81538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677910-75C2-4C53-8287-EDD7C80D27AC}" type="slidenum">
              <a:rPr lang="ru-RU" altLang="ru-RU" smtClean="0"/>
              <a:pPr>
                <a:spcBef>
                  <a:spcPct val="0"/>
                </a:spcBef>
              </a:pPr>
              <a:t>10</a:t>
            </a:fld>
            <a:endParaRPr lang="ru-RU" altLang="ru-R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49254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2636A2-71B1-4712-977F-472AA9B1A868}" type="slidenum">
              <a:rPr lang="ru-RU" altLang="ru-RU" smtClean="0"/>
              <a:pPr>
                <a:spcBef>
                  <a:spcPct val="0"/>
                </a:spcBef>
              </a:pPr>
              <a:t>11</a:t>
            </a:fld>
            <a:endParaRPr lang="ru-RU" altLang="ru-RU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50198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F49FF0-967C-4405-A8DB-B329654A4958}" type="slidenum">
              <a:rPr lang="ru-RU" altLang="ru-RU" smtClean="0"/>
              <a:pPr>
                <a:spcBef>
                  <a:spcPct val="0"/>
                </a:spcBef>
              </a:pPr>
              <a:t>12</a:t>
            </a:fld>
            <a:endParaRPr lang="ru-RU" altLang="ru-RU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3036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46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2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AB7BA-5F71-4CE0-9ABD-F78B2612B9E0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F4FEA-EBC5-47F2-B261-64FEC4144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86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18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3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0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89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0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96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6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3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4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rmAutofit/>
          </a:bodyPr>
          <a:lstStyle>
            <a:lvl1pPr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468313" y="1628775"/>
            <a:ext cx="8207375" cy="47525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107950" y="188640"/>
            <a:ext cx="7488238" cy="503510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3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3B5A7-6138-4D88-8914-4F07FCC446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2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0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E9625-D140-47C5-9D51-09EAE2FA1C3F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7D385-CA75-43C1-AD7C-05BB65A312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rmAutofit/>
          </a:bodyPr>
          <a:lstStyle>
            <a:lvl1pPr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468313" y="1628775"/>
            <a:ext cx="8207375" cy="47525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107950" y="188640"/>
            <a:ext cx="7488238" cy="503510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81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3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7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9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6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2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699CA-1032-47E0-9758-BAFFD2887632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08698-51FA-4AE2-86D7-2F973BC5BF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22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7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2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8F6D0-A605-4513-9052-FD53136BCB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82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66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84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5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2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1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94583-A4B4-48B9-ADEA-B5ECA26CE878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8532C-E98F-45D9-A004-B73FC4458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52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04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71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2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9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3F4AE-CAF8-4AFE-9663-3DD19F47D2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64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7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5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1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1877C-BAF2-4FA8-93A1-F99DE1F2D714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607F1-02AF-44B4-B354-85BFFE7CB8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7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9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22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0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9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49C29-E6FF-4170-A372-1483CB7DA0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760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6059B-73B5-4092-9053-25117CAC57BA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56706-9F2F-4B54-9C8B-DC220F9F04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9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1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94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5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3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9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4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B32E7-3003-4BEC-9886-39D4D368C682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135B9-21A5-4E0E-82A3-F8654B051D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1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FC2DE-D38F-4CA7-978E-C8F23DDCFB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4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11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19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64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04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59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4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7E694-6186-484C-9797-C8092E524156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C798D-416F-4FD7-85CC-E9B29FA65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6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66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50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0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7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0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1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5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rmAutofit/>
          </a:bodyPr>
          <a:lstStyle>
            <a:lvl1pPr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468313" y="1628775"/>
            <a:ext cx="8207375" cy="47525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107950" y="188640"/>
            <a:ext cx="7488238" cy="503510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86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5BE08-523A-4587-B45F-4E0C193B07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013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AADAD-DAAD-4D85-82E4-E357DBD31D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525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D867C-FF2C-4607-8BF0-D7007E78FAE7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1C5AF-5361-4E77-ABE8-BEEF908EDD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93114-87FC-45DA-8448-0EF350E6677F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F4D42-C67A-4FFF-AC83-55AAC9E87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15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59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7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2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9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1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7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5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7156C-477D-4FE0-ACAC-E219435F59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39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58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7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2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DB08A-B47C-4DDA-9C0A-4FA0A3FB55FA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03434-34E2-44B9-A723-9FED4C65A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47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78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0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86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2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8313" y="1268413"/>
            <a:ext cx="8207375" cy="511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5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2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6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heme" Target="../theme/theme1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2.jpe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.jpeg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theme" Target="../theme/theme21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9" Type="http://schemas.openxmlformats.org/officeDocument/2006/relationships/image" Target="../media/image3.jpe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.jpe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theme" Target="../theme/theme24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3.jpeg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theme" Target="../theme/theme25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49" r:id="rId1"/>
    <p:sldLayoutId id="2147490550" r:id="rId2"/>
    <p:sldLayoutId id="2147490637" r:id="rId3"/>
    <p:sldLayoutId id="2147490638" r:id="rId4"/>
    <p:sldLayoutId id="2147490639" r:id="rId5"/>
    <p:sldLayoutId id="2147490640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2268538" y="836613"/>
            <a:ext cx="42481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слайда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2296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5275" y="188913"/>
            <a:ext cx="7300913" cy="36036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45" r:id="rId1"/>
    <p:sldLayoutId id="2147490575" r:id="rId2"/>
    <p:sldLayoutId id="2147490576" r:id="rId3"/>
    <p:sldLayoutId id="2147490577" r:id="rId4"/>
    <p:sldLayoutId id="2147490578" r:id="rId5"/>
    <p:sldLayoutId id="2147490579" r:id="rId6"/>
    <p:sldLayoutId id="2147490580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50800" y="60325"/>
            <a:ext cx="7265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00" smtClean="0">
                <a:solidFill>
                  <a:srgbClr val="7F7F7F"/>
                </a:solidFill>
                <a:cs typeface="Arial" panose="020B0604020202020204" pitchFamily="34" charset="0"/>
              </a:rPr>
              <a:t>Название мероприятия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81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 bwMode="auto">
          <a:xfrm>
            <a:off x="2268538" y="836613"/>
            <a:ext cx="42481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слайда</a:t>
            </a:r>
          </a:p>
        </p:txBody>
      </p:sp>
      <p:sp>
        <p:nvSpPr>
          <p:cNvPr id="122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2296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5275" y="188913"/>
            <a:ext cx="7300913" cy="36036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46" r:id="rId1"/>
    <p:sldLayoutId id="2147490582" r:id="rId2"/>
    <p:sldLayoutId id="2147490583" r:id="rId3"/>
    <p:sldLayoutId id="2147490584" r:id="rId4"/>
    <p:sldLayoutId id="2147490585" r:id="rId5"/>
    <p:sldLayoutId id="2147490586" r:id="rId6"/>
    <p:sldLayoutId id="2147490587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50800" y="60325"/>
            <a:ext cx="7265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00" smtClean="0">
                <a:solidFill>
                  <a:srgbClr val="7F7F7F"/>
                </a:solidFill>
                <a:cs typeface="Arial" panose="020B0604020202020204" pitchFamily="34" charset="0"/>
              </a:rPr>
              <a:t>Название мероприятия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8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2268538" y="836613"/>
            <a:ext cx="42481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слайда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2296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5275" y="188913"/>
            <a:ext cx="7300913" cy="36036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47" r:id="rId1"/>
    <p:sldLayoutId id="2147490589" r:id="rId2"/>
    <p:sldLayoutId id="2147490590" r:id="rId3"/>
    <p:sldLayoutId id="2147490591" r:id="rId4"/>
    <p:sldLayoutId id="2147490592" r:id="rId5"/>
    <p:sldLayoutId id="2147490593" r:id="rId6"/>
    <p:sldLayoutId id="2147490594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50800" y="60325"/>
            <a:ext cx="7265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00" smtClean="0">
                <a:solidFill>
                  <a:srgbClr val="7F7F7F"/>
                </a:solidFill>
                <a:cs typeface="Arial" panose="020B0604020202020204" pitchFamily="34" charset="0"/>
              </a:rPr>
              <a:t>Название мероприятия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95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 bwMode="auto">
          <a:xfrm>
            <a:off x="2268538" y="836613"/>
            <a:ext cx="42481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слайда</a:t>
            </a:r>
          </a:p>
        </p:txBody>
      </p:sp>
      <p:sp>
        <p:nvSpPr>
          <p:cNvPr id="1638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2296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5275" y="188913"/>
            <a:ext cx="7300913" cy="36036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48" r:id="rId1"/>
    <p:sldLayoutId id="2147490596" r:id="rId2"/>
    <p:sldLayoutId id="2147490597" r:id="rId3"/>
    <p:sldLayoutId id="2147490598" r:id="rId4"/>
    <p:sldLayoutId id="2147490599" r:id="rId5"/>
    <p:sldLayoutId id="2147490600" r:id="rId6"/>
    <p:sldLayoutId id="2147490601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50800" y="60325"/>
            <a:ext cx="7265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00" smtClean="0">
                <a:solidFill>
                  <a:srgbClr val="7F7F7F"/>
                </a:solidFill>
                <a:cs typeface="Arial" panose="020B0604020202020204" pitchFamily="34" charset="0"/>
              </a:rPr>
              <a:t>Название мероприятия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02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 bwMode="auto">
          <a:xfrm>
            <a:off x="2268538" y="836613"/>
            <a:ext cx="42481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слайда</a:t>
            </a:r>
          </a:p>
        </p:txBody>
      </p:sp>
      <p:sp>
        <p:nvSpPr>
          <p:cNvPr id="1843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2296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5275" y="188913"/>
            <a:ext cx="7300913" cy="36036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49" r:id="rId1"/>
    <p:sldLayoutId id="2147490603" r:id="rId2"/>
    <p:sldLayoutId id="2147490604" r:id="rId3"/>
    <p:sldLayoutId id="2147490605" r:id="rId4"/>
    <p:sldLayoutId id="2147490606" r:id="rId5"/>
    <p:sldLayoutId id="2147490607" r:id="rId6"/>
    <p:sldLayoutId id="2147490608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945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09" r:id="rId1"/>
    <p:sldLayoutId id="2147490610" r:id="rId2"/>
    <p:sldLayoutId id="2147490650" r:id="rId3"/>
    <p:sldLayoutId id="2147490651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50800" y="60325"/>
            <a:ext cx="7265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00" smtClean="0">
                <a:solidFill>
                  <a:srgbClr val="7F7F7F"/>
                </a:solidFill>
                <a:cs typeface="Arial" panose="020B0604020202020204" pitchFamily="34" charset="0"/>
              </a:rPr>
              <a:t>Название мероприятия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51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50800" y="60325"/>
            <a:ext cx="7265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00" smtClean="0">
                <a:solidFill>
                  <a:srgbClr val="7F7F7F"/>
                </a:solidFill>
                <a:cs typeface="Arial" panose="020B0604020202020204" pitchFamily="34" charset="0"/>
              </a:rPr>
              <a:t>Название мероприятия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11" r:id="rId1"/>
    <p:sldLayoutId id="214749061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 bwMode="auto">
          <a:xfrm>
            <a:off x="2268538" y="836613"/>
            <a:ext cx="42481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слайда</a:t>
            </a:r>
          </a:p>
        </p:txBody>
      </p:sp>
      <p:sp>
        <p:nvSpPr>
          <p:cNvPr id="2150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2296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5275" y="188913"/>
            <a:ext cx="7300913" cy="36036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52" r:id="rId1"/>
    <p:sldLayoutId id="2147490613" r:id="rId2"/>
    <p:sldLayoutId id="2147490614" r:id="rId3"/>
    <p:sldLayoutId id="2147490615" r:id="rId4"/>
    <p:sldLayoutId id="2147490616" r:id="rId5"/>
    <p:sldLayoutId id="2147490617" r:id="rId6"/>
    <p:sldLayoutId id="2147490618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5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19" r:id="rId1"/>
    <p:sldLayoutId id="2147490653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355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50800" y="60325"/>
            <a:ext cx="7265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00" smtClean="0">
                <a:solidFill>
                  <a:srgbClr val="7F7F7F"/>
                </a:solidFill>
                <a:cs typeface="Arial" panose="020B0604020202020204" pitchFamily="34" charset="0"/>
              </a:rPr>
              <a:t>Название мероприятия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21" r:id="rId1"/>
    <p:sldLayoutId id="214749062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2268538" y="836613"/>
            <a:ext cx="42481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слайда</a:t>
            </a:r>
          </a:p>
        </p:txBody>
      </p:sp>
      <p:sp>
        <p:nvSpPr>
          <p:cNvPr id="2457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2296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5275" y="188913"/>
            <a:ext cx="7300913" cy="36036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55" r:id="rId1"/>
    <p:sldLayoutId id="2147490623" r:id="rId2"/>
    <p:sldLayoutId id="2147490624" r:id="rId3"/>
    <p:sldLayoutId id="2147490625" r:id="rId4"/>
    <p:sldLayoutId id="2147490626" r:id="rId5"/>
    <p:sldLayoutId id="2147490627" r:id="rId6"/>
    <p:sldLayoutId id="2147490628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50800" y="60325"/>
            <a:ext cx="7265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00" smtClean="0">
                <a:solidFill>
                  <a:srgbClr val="7F7F7F"/>
                </a:solidFill>
                <a:cs typeface="Arial" panose="020B0604020202020204" pitchFamily="34" charset="0"/>
              </a:rPr>
              <a:t>Название мероприятия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29" r:id="rId1"/>
    <p:sldLayoutId id="214749063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2268538" y="836613"/>
            <a:ext cx="42481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слайда</a:t>
            </a:r>
          </a:p>
        </p:txBody>
      </p:sp>
      <p:sp>
        <p:nvSpPr>
          <p:cNvPr id="266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2296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5275" y="188913"/>
            <a:ext cx="7300913" cy="36036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56" r:id="rId1"/>
    <p:sldLayoutId id="2147490631" r:id="rId2"/>
    <p:sldLayoutId id="2147490632" r:id="rId3"/>
    <p:sldLayoutId id="2147490633" r:id="rId4"/>
    <p:sldLayoutId id="2147490634" r:id="rId5"/>
    <p:sldLayoutId id="2147490635" r:id="rId6"/>
    <p:sldLayoutId id="2147490636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2268538" y="836613"/>
            <a:ext cx="42481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слайда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2296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5275" y="188913"/>
            <a:ext cx="7300913" cy="36036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41" r:id="rId1"/>
    <p:sldLayoutId id="2147490552" r:id="rId2"/>
    <p:sldLayoutId id="2147490553" r:id="rId3"/>
    <p:sldLayoutId id="2147490554" r:id="rId4"/>
    <p:sldLayoutId id="2147490555" r:id="rId5"/>
    <p:sldLayoutId id="2147490556" r:id="rId6"/>
    <p:sldLayoutId id="2147490557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58" r:id="rId1"/>
    <p:sldLayoutId id="2147490559" r:id="rId2"/>
    <p:sldLayoutId id="2147490642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50800" y="60325"/>
            <a:ext cx="7265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00" smtClean="0">
                <a:solidFill>
                  <a:srgbClr val="7F7F7F"/>
                </a:solidFill>
                <a:cs typeface="Arial" panose="020B0604020202020204" pitchFamily="34" charset="0"/>
              </a:rPr>
              <a:t>Название мероприятия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60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2268538" y="836613"/>
            <a:ext cx="42481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слайда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2296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5275" y="188913"/>
            <a:ext cx="7300913" cy="36036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43" r:id="rId1"/>
    <p:sldLayoutId id="2147490561" r:id="rId2"/>
    <p:sldLayoutId id="2147490562" r:id="rId3"/>
    <p:sldLayoutId id="2147490563" r:id="rId4"/>
    <p:sldLayoutId id="2147490564" r:id="rId5"/>
    <p:sldLayoutId id="2147490565" r:id="rId6"/>
    <p:sldLayoutId id="2147490566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50800" y="60325"/>
            <a:ext cx="7265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00" smtClean="0">
                <a:solidFill>
                  <a:srgbClr val="7F7F7F"/>
                </a:solidFill>
                <a:cs typeface="Arial" panose="020B0604020202020204" pitchFamily="34" charset="0"/>
              </a:rPr>
              <a:t>Название мероприятия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6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2268538" y="836613"/>
            <a:ext cx="42481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слайда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2296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5275" y="188913"/>
            <a:ext cx="7300913" cy="36036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44" r:id="rId1"/>
    <p:sldLayoutId id="2147490568" r:id="rId2"/>
    <p:sldLayoutId id="2147490569" r:id="rId3"/>
    <p:sldLayoutId id="2147490570" r:id="rId4"/>
    <p:sldLayoutId id="2147490571" r:id="rId5"/>
    <p:sldLayoutId id="2147490572" r:id="rId6"/>
    <p:sldLayoutId id="2147490573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50800" y="60325"/>
            <a:ext cx="7265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00" smtClean="0">
                <a:solidFill>
                  <a:srgbClr val="7F7F7F"/>
                </a:solidFill>
                <a:cs typeface="Arial" panose="020B0604020202020204" pitchFamily="34" charset="0"/>
              </a:rPr>
              <a:t>Название мероприятия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7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7.xml"/><Relationship Id="rId4" Type="http://schemas.openxmlformats.org/officeDocument/2006/relationships/video" Target="../media/media2.mp4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9.pn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9.pn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8.xml"/><Relationship Id="rId4" Type="http://schemas.openxmlformats.org/officeDocument/2006/relationships/hyperlink" Target="mailto:milyh@omb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50958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9155" name="Прямоугольник 18"/>
          <p:cNvSpPr>
            <a:spLocks noChangeArrowheads="1"/>
          </p:cNvSpPr>
          <p:nvPr/>
        </p:nvSpPr>
        <p:spPr bwMode="auto">
          <a:xfrm>
            <a:off x="395536" y="4001419"/>
            <a:ext cx="6569075" cy="14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Техника взятия венозной крови с помощью современных вакуумных систем.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Проблемные ситуации при взятии крови и как их избежать.</a:t>
            </a:r>
          </a:p>
        </p:txBody>
      </p:sp>
      <p:pic>
        <p:nvPicPr>
          <p:cNvPr id="4915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938213"/>
            <a:ext cx="5027613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3"/>
          <p:cNvSpPr>
            <a:spLocks noGrp="1"/>
          </p:cNvSpPr>
          <p:nvPr>
            <p:ph type="body" sz="quarter" idx="14"/>
          </p:nvPr>
        </p:nvSpPr>
        <p:spPr>
          <a:xfrm>
            <a:off x="107950" y="188913"/>
            <a:ext cx="4824413" cy="503237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Семинар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56325" y="5645150"/>
            <a:ext cx="279558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100" i="1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Милых Ксения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100" i="1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отдела управления брендами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100" i="1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 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950913"/>
            <a:ext cx="6626225" cy="476250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места венепукции</a:t>
            </a:r>
          </a:p>
        </p:txBody>
      </p:sp>
      <p:sp>
        <p:nvSpPr>
          <p:cNvPr id="71683" name="Rectangle 8"/>
          <p:cNvSpPr>
            <a:spLocks noChangeArrowheads="1"/>
          </p:cNvSpPr>
          <p:nvPr/>
        </p:nvSpPr>
        <p:spPr bwMode="auto">
          <a:xfrm>
            <a:off x="6072188" y="3940175"/>
            <a:ext cx="2320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головы</a:t>
            </a:r>
          </a:p>
        </p:txBody>
      </p:sp>
      <p:sp>
        <p:nvSpPr>
          <p:cNvPr id="71684" name="TextBox 9"/>
          <p:cNvSpPr txBox="1">
            <a:spLocks noChangeArrowheads="1"/>
          </p:cNvSpPr>
          <p:nvPr/>
        </p:nvSpPr>
        <p:spPr bwMode="auto">
          <a:xfrm>
            <a:off x="3376613" y="5024438"/>
            <a:ext cx="2332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возрастной группы от 0 до 12 месяцев</a:t>
            </a:r>
          </a:p>
        </p:txBody>
      </p:sp>
      <p:sp>
        <p:nvSpPr>
          <p:cNvPr id="71685" name="TextBox 1"/>
          <p:cNvSpPr txBox="1">
            <a:spLocks noChangeArrowheads="1"/>
          </p:cNvSpPr>
          <p:nvPr/>
        </p:nvSpPr>
        <p:spPr bwMode="auto">
          <a:xfrm>
            <a:off x="693738" y="4751388"/>
            <a:ext cx="2314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Для  возрастной группы от 1 года и выше</a:t>
            </a:r>
          </a:p>
        </p:txBody>
      </p:sp>
      <p:sp>
        <p:nvSpPr>
          <p:cNvPr id="71686" name="TextBox 1"/>
          <p:cNvSpPr txBox="1">
            <a:spLocks noChangeArrowheads="1"/>
          </p:cNvSpPr>
          <p:nvPr/>
        </p:nvSpPr>
        <p:spPr bwMode="auto">
          <a:xfrm>
            <a:off x="6069013" y="5024438"/>
            <a:ext cx="2324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Для грудных детей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688" name="TextBox 6"/>
          <p:cNvSpPr txBox="1">
            <a:spLocks noChangeArrowheads="1"/>
          </p:cNvSpPr>
          <p:nvPr/>
        </p:nvSpPr>
        <p:spPr bwMode="auto">
          <a:xfrm>
            <a:off x="693738" y="3789363"/>
            <a:ext cx="2314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локтевого сгиба</a:t>
            </a:r>
          </a:p>
        </p:txBody>
      </p:sp>
      <p:sp>
        <p:nvSpPr>
          <p:cNvPr id="71689" name="TextBox 7"/>
          <p:cNvSpPr txBox="1">
            <a:spLocks noChangeArrowheads="1"/>
          </p:cNvSpPr>
          <p:nvPr/>
        </p:nvSpPr>
        <p:spPr bwMode="auto">
          <a:xfrm>
            <a:off x="3371850" y="3811588"/>
            <a:ext cx="2324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Тыльная сторона ладони или стопы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93738" y="3871913"/>
            <a:ext cx="2314575" cy="465137"/>
          </a:xfrm>
          <a:prstGeom prst="roundRect">
            <a:avLst/>
          </a:prstGeom>
          <a:noFill/>
          <a:ln w="1905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94075" y="3871913"/>
            <a:ext cx="2314575" cy="465137"/>
          </a:xfrm>
          <a:prstGeom prst="roundRect">
            <a:avLst/>
          </a:prstGeom>
          <a:noFill/>
          <a:ln w="1905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084888" y="3871913"/>
            <a:ext cx="2314575" cy="465137"/>
          </a:xfrm>
          <a:prstGeom prst="roundRect">
            <a:avLst/>
          </a:prstGeom>
          <a:noFill/>
          <a:ln w="1905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3738" y="4868863"/>
            <a:ext cx="2314575" cy="1152525"/>
          </a:xfrm>
          <a:prstGeom prst="roundRect">
            <a:avLst/>
          </a:prstGeom>
          <a:noFill/>
          <a:ln w="1905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389313" y="4868863"/>
            <a:ext cx="2314575" cy="1152525"/>
          </a:xfrm>
          <a:prstGeom prst="roundRect">
            <a:avLst/>
          </a:prstGeom>
          <a:noFill/>
          <a:ln w="1905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084888" y="4868863"/>
            <a:ext cx="2314575" cy="1152525"/>
          </a:xfrm>
          <a:prstGeom prst="roundRect">
            <a:avLst/>
          </a:prstGeom>
          <a:noFill/>
          <a:ln w="1905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69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666875"/>
            <a:ext cx="2395537" cy="1774825"/>
          </a:xfrm>
          <a:prstGeom prst="rect">
            <a:avLst/>
          </a:prstGeom>
          <a:noFill/>
          <a:ln w="1905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1662113"/>
            <a:ext cx="2395537" cy="1768475"/>
          </a:xfrm>
          <a:prstGeom prst="rect">
            <a:avLst/>
          </a:prstGeom>
          <a:noFill/>
          <a:ln w="1905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8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1662113"/>
            <a:ext cx="2389187" cy="1765300"/>
          </a:xfrm>
          <a:prstGeom prst="rect">
            <a:avLst/>
          </a:prstGeom>
          <a:noFill/>
          <a:ln w="1905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836613"/>
            <a:ext cx="8713788" cy="561975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взятия венозной крови</a:t>
            </a:r>
          </a:p>
        </p:txBody>
      </p:sp>
      <p:pic>
        <p:nvPicPr>
          <p:cNvPr id="73731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3" y="1628800"/>
            <a:ext cx="2436395" cy="1867127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Рисунок 8" descr="C:\Users\cdd\Desktop\фото грайнер\step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3" y="4147048"/>
            <a:ext cx="2436395" cy="1861756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548029" y="1671662"/>
            <a:ext cx="48958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Снимите защитный колпачок с клапанной части двусторонней иглы. </a:t>
            </a:r>
          </a:p>
          <a:p>
            <a:pPr algn="just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Неповрежденная перфорированная этикетка - индикатор стерильности и целостности иглы. </a:t>
            </a:r>
          </a:p>
          <a:p>
            <a:pPr algn="just">
              <a:defRPr/>
            </a:pPr>
            <a:r>
              <a:rPr lang="ru-RU" sz="16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перфорация разорвана или повреждена, утилизируйте иглу и возьмите другую!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5654" y="4293096"/>
            <a:ext cx="48641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Вкрутите двустороннюю иглу 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VACUETTE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перпендикулярно в держатель. </a:t>
            </a:r>
          </a:p>
          <a:p>
            <a:pPr algn="just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Убедитесь, что игла плотно зафиксирована.</a:t>
            </a:r>
          </a:p>
          <a:p>
            <a:pPr algn="just">
              <a:defRPr/>
            </a:pPr>
            <a:r>
              <a:rPr lang="ru-RU" sz="16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Неправильное вкручивание иглы в держатель может привести к </a:t>
            </a:r>
            <a:r>
              <a:rPr lang="ru-RU" sz="1600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повреждению как держателя, так и вены пациента!</a:t>
            </a:r>
            <a:endParaRPr lang="ru-RU" sz="16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836613"/>
            <a:ext cx="8715375" cy="561975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взятия венозной крови</a:t>
            </a:r>
          </a:p>
        </p:txBody>
      </p:sp>
      <p:sp>
        <p:nvSpPr>
          <p:cNvPr id="75780" name="Прямоугольник 4"/>
          <p:cNvSpPr>
            <a:spLocks noChangeArrowheads="1"/>
          </p:cNvSpPr>
          <p:nvPr/>
        </p:nvSpPr>
        <p:spPr bwMode="auto">
          <a:xfrm>
            <a:off x="3468383" y="1642162"/>
            <a:ext cx="514977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Font typeface="Wingdings" panose="05000000000000000000" pitchFamily="2" charset="2"/>
              <a:buChar char="ü"/>
            </a:pPr>
            <a:r>
              <a:rPr lang="ru-RU" alt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Наложите жгут. 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Плечо и предплечье должны образовывать прямую линию для предотвращения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спадения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вен.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Наложите жгут на 10 см выше области венепункции и не более чем на 1 минуту! </a:t>
            </a:r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01180"/>
            <a:ext cx="2467046" cy="1644001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4"/>
          <p:cNvSpPr>
            <a:spLocks noChangeArrowheads="1"/>
          </p:cNvSpPr>
          <p:nvPr/>
        </p:nvSpPr>
        <p:spPr bwMode="auto">
          <a:xfrm>
            <a:off x="3468383" y="4269127"/>
            <a:ext cx="514977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Font typeface="Wingdings" panose="05000000000000000000" pitchFamily="2" charset="2"/>
              <a:buChar char="ü"/>
            </a:pPr>
            <a:r>
              <a:rPr lang="ru-RU" alt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на 6-12%</a:t>
            </a:r>
          </a:p>
          <a:p>
            <a:pPr marL="0" indent="0" algn="just"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АЛТ, АСТ,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ЛДГ, общего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белка,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альбумина, холестерина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триглицеридов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Font typeface="Wingdings" panose="05000000000000000000" pitchFamily="2" charset="2"/>
              <a:buChar char="ü"/>
            </a:pPr>
            <a:r>
              <a:rPr lang="ru-RU" alt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до 4%</a:t>
            </a:r>
          </a:p>
          <a:p>
            <a:pPr marL="0" indent="0" algn="just"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None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Глюкозы, фосфатов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хлоридов, мочевины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креатинина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5637" y="3866377"/>
            <a:ext cx="5176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Искажение показателей при длительном сдавлении вены</a:t>
            </a:r>
            <a:endParaRPr lang="ru-RU" sz="16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90" y="1642162"/>
            <a:ext cx="2466975" cy="1644001"/>
          </a:xfrm>
          <a:prstGeom prst="rect">
            <a:avLst/>
          </a:prstGeom>
          <a:ln>
            <a:solidFill>
              <a:srgbClr val="993366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3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324" y="5373216"/>
            <a:ext cx="956814" cy="100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836613"/>
            <a:ext cx="8715375" cy="561975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взятия венозной крови</a:t>
            </a:r>
          </a:p>
        </p:txBody>
      </p:sp>
      <p:sp>
        <p:nvSpPr>
          <p:cNvPr id="75780" name="Прямоугольник 4"/>
          <p:cNvSpPr>
            <a:spLocks noChangeArrowheads="1"/>
          </p:cNvSpPr>
          <p:nvPr/>
        </p:nvSpPr>
        <p:spPr bwMode="auto">
          <a:xfrm>
            <a:off x="3287122" y="1573439"/>
            <a:ext cx="5184775" cy="405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Font typeface="Wingdings" panose="05000000000000000000" pitchFamily="2" charset="2"/>
              <a:buChar char="ü"/>
            </a:pPr>
            <a:r>
              <a:rPr lang="ru-RU" alt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Продезинфицируйте </a:t>
            </a:r>
            <a:r>
              <a:rPr lang="ru-RU" alt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венепункции.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Двигайтесь от центра к периферии. Дождитесь пока с поверхности кожи испарится спирт.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пальпируйте место венепункции после дезинфицирования!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Font typeface="Wingdings" panose="05000000000000000000" pitchFamily="2" charset="2"/>
              <a:buChar char="ü"/>
            </a:pPr>
            <a:r>
              <a:rPr lang="ru-RU" alt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Снимите с двусторонней иглы вторую часть колпачка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на колпачке указывает положение среза иглы </a:t>
            </a:r>
            <a:endParaRPr lang="ru-RU" altLang="ru-RU" sz="16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Иглу вводим срезом вверх! </a:t>
            </a:r>
            <a:endParaRPr lang="ru-RU" altLang="ru-RU" sz="1600" i="1" dirty="0" smtClean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Font typeface="Wingdings" panose="05000000000000000000" pitchFamily="2" charset="2"/>
              <a:buChar char="ü"/>
            </a:pPr>
            <a:r>
              <a:rPr lang="ru-RU" alt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Введите иглу в вену срезом вверх под углом 10-20 градусов.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закрывайте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держатель рукой. </a:t>
            </a:r>
            <a:endParaRPr lang="ru-RU" alt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Пробирка, находящаяся в держателе должна быть хорошо видна!</a:t>
            </a:r>
            <a:endParaRPr lang="ru-RU" altLang="ru-RU" sz="16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20555915">
            <a:off x="6909509" y="5801556"/>
            <a:ext cx="1481137" cy="358775"/>
          </a:xfrm>
          <a:prstGeom prst="rightArrow">
            <a:avLst>
              <a:gd name="adj1" fmla="val 42215"/>
              <a:gd name="adj2" fmla="val 159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9" y="1528307"/>
            <a:ext cx="2447134" cy="1867127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V:\250 Marketing\210 Präsentationen\03 Produktpräsentationen\01 in Bearbeitung\Blutentnahmeleitfaden\Bilder\bilder\IMG_4944_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266" r="8455" b="266"/>
          <a:stretch/>
        </p:blipFill>
        <p:spPr bwMode="auto">
          <a:xfrm>
            <a:off x="473969" y="3780628"/>
            <a:ext cx="2447134" cy="2215927"/>
          </a:xfrm>
          <a:prstGeom prst="rect">
            <a:avLst/>
          </a:prstGeom>
          <a:noFill/>
          <a:ln>
            <a:solidFill>
              <a:srgbClr val="9933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pieren 23"/>
          <p:cNvGrpSpPr/>
          <p:nvPr/>
        </p:nvGrpSpPr>
        <p:grpSpPr>
          <a:xfrm>
            <a:off x="683568" y="4716732"/>
            <a:ext cx="1155500" cy="491883"/>
            <a:chOff x="4760795" y="3815258"/>
            <a:chExt cx="2403493" cy="1076719"/>
          </a:xfrm>
        </p:grpSpPr>
        <p:cxnSp>
          <p:nvCxnSpPr>
            <p:cNvPr id="25" name="Gerade Verbindung 10"/>
            <p:cNvCxnSpPr/>
            <p:nvPr/>
          </p:nvCxnSpPr>
          <p:spPr>
            <a:xfrm>
              <a:off x="4760795" y="4389690"/>
              <a:ext cx="2403493" cy="50228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Bogen 11"/>
            <p:cNvSpPr/>
            <p:nvPr/>
          </p:nvSpPr>
          <p:spPr>
            <a:xfrm rot="3923496">
              <a:off x="4787353" y="3833051"/>
              <a:ext cx="979901" cy="944315"/>
            </a:xfrm>
            <a:prstGeom prst="arc">
              <a:avLst>
                <a:gd name="adj1" fmla="val 17727296"/>
                <a:gd name="adj2" fmla="val 19659272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27" name="Gerade Verbindung 12"/>
            <p:cNvCxnSpPr/>
            <p:nvPr/>
          </p:nvCxnSpPr>
          <p:spPr>
            <a:xfrm flipV="1">
              <a:off x="4760795" y="4220728"/>
              <a:ext cx="2115461" cy="16896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16"/>
            <p:cNvSpPr/>
            <p:nvPr/>
          </p:nvSpPr>
          <p:spPr>
            <a:xfrm>
              <a:off x="6510854" y="4091839"/>
              <a:ext cx="5918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cap="all" dirty="0">
                  <a:solidFill>
                    <a:schemeClr val="accent1"/>
                  </a:solidFill>
                </a:rPr>
                <a:t>20°</a:t>
              </a:r>
              <a:r>
                <a:rPr lang="en-GB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1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W:\BILDER\02_Anwendung\Anwendung Allgemein\02_Illustrationen\Nadelposition\Nadelposition_1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4" t="8274" r="26204" b="16138"/>
          <a:stretch/>
        </p:blipFill>
        <p:spPr bwMode="auto">
          <a:xfrm flipH="1">
            <a:off x="107950" y="1918078"/>
            <a:ext cx="5148064" cy="446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7" y="836613"/>
            <a:ext cx="5089525" cy="431577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взятия венозной крови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408537" y="1340768"/>
            <a:ext cx="8640514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Font typeface="Wingdings" panose="05000000000000000000" pitchFamily="2" charset="2"/>
              <a:buChar char="ü"/>
            </a:pPr>
            <a:r>
              <a:rPr lang="ru-RU" alt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Вставьте </a:t>
            </a:r>
            <a:r>
              <a:rPr lang="ru-RU" alt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вакуумную пробирку и дождитесь ее </a:t>
            </a:r>
            <a:r>
              <a:rPr lang="ru-RU" alt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заполнения. </a:t>
            </a:r>
            <a:endParaRPr lang="ru-RU" alt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Снимите жгут сразу, как только кровь начнет поступать в пробирку. 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кровь поступает в пробирку неравномерно, значит игла в вене расположена неправильно!</a:t>
            </a:r>
            <a:endParaRPr lang="ru-RU" altLang="ru-RU" sz="16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optimale Füllung bei korrekter Schliffposition in der Ve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6767" t="508" r="35498" b="-508"/>
          <a:stretch/>
        </p:blipFill>
        <p:spPr>
          <a:xfrm>
            <a:off x="4728794" y="2304891"/>
            <a:ext cx="1998267" cy="4048776"/>
          </a:xfrm>
          <a:prstGeom prst="rect">
            <a:avLst/>
          </a:prstGeom>
          <a:ln>
            <a:solidFill>
              <a:srgbClr val="993366"/>
            </a:solidFill>
          </a:ln>
        </p:spPr>
      </p:pic>
      <p:pic>
        <p:nvPicPr>
          <p:cNvPr id="16" name="Röhrchenfüllung bei Problem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1198" r="41061"/>
          <a:stretch/>
        </p:blipFill>
        <p:spPr>
          <a:xfrm>
            <a:off x="6882422" y="2304891"/>
            <a:ext cx="1998267" cy="4047989"/>
          </a:xfrm>
          <a:prstGeom prst="rect">
            <a:avLst/>
          </a:prstGeom>
          <a:ln>
            <a:solidFill>
              <a:srgbClr val="993366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8" y="765175"/>
            <a:ext cx="5089525" cy="503238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взятия венозной крови</a:t>
            </a:r>
          </a:p>
        </p:txBody>
      </p:sp>
      <p:sp>
        <p:nvSpPr>
          <p:cNvPr id="77827" name="Прямоугольник 5"/>
          <p:cNvSpPr>
            <a:spLocks noChangeArrowheads="1"/>
          </p:cNvSpPr>
          <p:nvPr/>
        </p:nvSpPr>
        <p:spPr bwMode="auto">
          <a:xfrm>
            <a:off x="3769425" y="1339851"/>
            <a:ext cx="5040313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Font typeface="Wingdings" panose="05000000000000000000" pitchFamily="2" charset="2"/>
              <a:buChar char="ü"/>
            </a:pPr>
            <a:r>
              <a:rPr lang="ru-RU" alt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alt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пробирка наполнилась, осторожно извлеките ее из держателя.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соответствие уровня заполнения пробирки метке номинального объема Насадите на иглу следующую пробирку. 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Сразу после взятия крови аккуратно переверните пробирки для обеспечения полного перемешивания реагента и крови. Не встряхивать!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Picture 5" descr="V:\250 Marketing\210 Präsentationen\03 Produktpräsentationen\01 in Bearbeitung\Blutentnahmeleitfaden\Bilder\bilder\Mixing_Serum_0079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9" b="24824"/>
          <a:stretch/>
        </p:blipFill>
        <p:spPr bwMode="auto">
          <a:xfrm>
            <a:off x="5486252" y="3598186"/>
            <a:ext cx="3543449" cy="24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:\250 Marketing\210 Präsentationen\03 Produktpräsentationen\01 in Bearbeitung\Blutentnahmeleitfaden\Bilder\bilder\Mixing_Serum_0076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0" b="26103"/>
          <a:stretch/>
        </p:blipFill>
        <p:spPr bwMode="auto">
          <a:xfrm>
            <a:off x="5486251" y="3999892"/>
            <a:ext cx="3543449" cy="24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:\250 Marketing\210 Präsentationen\03 Produktpräsentationen\01 in Bearbeitung\Blutentnahmeleitfaden\Bilder\22_steps\12_Roehrchen fuell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3201" r="26463" b="716"/>
          <a:stretch/>
        </p:blipFill>
        <p:spPr bwMode="auto">
          <a:xfrm>
            <a:off x="533400" y="1339851"/>
            <a:ext cx="2869836" cy="2696020"/>
          </a:xfrm>
          <a:prstGeom prst="rect">
            <a:avLst/>
          </a:prstGeom>
          <a:noFill/>
          <a:ln>
            <a:solidFill>
              <a:srgbClr val="9933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26"/>
          <p:cNvSpPr/>
          <p:nvPr/>
        </p:nvSpPr>
        <p:spPr>
          <a:xfrm>
            <a:off x="1753300" y="4220349"/>
            <a:ext cx="403225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Перемешивать пробирки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4000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5-10</a:t>
            </a:r>
            <a:r>
              <a:rPr lang="ru-RU" sz="4000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en-GB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заполнения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 smtClean="0">
              <a:solidFill>
                <a:srgbClr val="5757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Пробирки для гемостаза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ru-RU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</a:t>
            </a:r>
            <a:endParaRPr lang="en-GB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ChangeArrowheads="1"/>
          </p:cNvSpPr>
          <p:nvPr/>
        </p:nvSpPr>
        <p:spPr bwMode="auto">
          <a:xfrm>
            <a:off x="1638300" y="856206"/>
            <a:ext cx="5867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взятия пробирок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626665"/>
            <a:ext cx="8610600" cy="1438275"/>
          </a:xfrm>
          <a:prstGeom prst="rect">
            <a:avLst/>
          </a:prstGeom>
        </p:spPr>
      </p:pic>
      <p:sp>
        <p:nvSpPr>
          <p:cNvPr id="77" name="Rechteck 24"/>
          <p:cNvSpPr/>
          <p:nvPr/>
        </p:nvSpPr>
        <p:spPr>
          <a:xfrm>
            <a:off x="3851569" y="1615565"/>
            <a:ext cx="1221219" cy="144016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FFFF"/>
              </a:solidFill>
            </a:endParaRPr>
          </a:p>
        </p:txBody>
      </p:sp>
      <p:sp>
        <p:nvSpPr>
          <p:cNvPr id="78" name="Rechteck 24"/>
          <p:cNvSpPr/>
          <p:nvPr/>
        </p:nvSpPr>
        <p:spPr>
          <a:xfrm>
            <a:off x="2709138" y="1630034"/>
            <a:ext cx="1221219" cy="144016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FFFF"/>
              </a:solidFill>
            </a:endParaRPr>
          </a:p>
        </p:txBody>
      </p:sp>
      <p:sp>
        <p:nvSpPr>
          <p:cNvPr id="79" name="Rechteck 24"/>
          <p:cNvSpPr/>
          <p:nvPr/>
        </p:nvSpPr>
        <p:spPr>
          <a:xfrm>
            <a:off x="5062233" y="1652147"/>
            <a:ext cx="1221219" cy="144016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FFFF"/>
              </a:solidFill>
            </a:endParaRPr>
          </a:p>
        </p:txBody>
      </p:sp>
      <p:sp>
        <p:nvSpPr>
          <p:cNvPr id="81" name="Rechteck 24"/>
          <p:cNvSpPr/>
          <p:nvPr/>
        </p:nvSpPr>
        <p:spPr>
          <a:xfrm>
            <a:off x="7505700" y="1568392"/>
            <a:ext cx="1221219" cy="144016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FFFF"/>
              </a:solidFill>
            </a:endParaRPr>
          </a:p>
        </p:txBody>
      </p:sp>
      <p:sp>
        <p:nvSpPr>
          <p:cNvPr id="82" name="Rechteck 24"/>
          <p:cNvSpPr/>
          <p:nvPr/>
        </p:nvSpPr>
        <p:spPr>
          <a:xfrm>
            <a:off x="6134100" y="1685681"/>
            <a:ext cx="1221219" cy="144016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FFFF"/>
              </a:solidFill>
            </a:endParaRPr>
          </a:p>
        </p:txBody>
      </p:sp>
      <p:sp>
        <p:nvSpPr>
          <p:cNvPr id="83" name="Rechteck 24"/>
          <p:cNvSpPr/>
          <p:nvPr/>
        </p:nvSpPr>
        <p:spPr>
          <a:xfrm>
            <a:off x="1509552" y="1685681"/>
            <a:ext cx="1221219" cy="144016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FFFF"/>
              </a:solidFill>
            </a:endParaRPr>
          </a:p>
        </p:txBody>
      </p:sp>
      <p:sp>
        <p:nvSpPr>
          <p:cNvPr id="84" name="Rechteck 24"/>
          <p:cNvSpPr/>
          <p:nvPr/>
        </p:nvSpPr>
        <p:spPr>
          <a:xfrm>
            <a:off x="367121" y="1539778"/>
            <a:ext cx="1221219" cy="144016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FFFF"/>
              </a:solidFill>
            </a:endParaRPr>
          </a:p>
        </p:txBody>
      </p:sp>
      <p:sp>
        <p:nvSpPr>
          <p:cNvPr id="85" name="Textfeld 15"/>
          <p:cNvSpPr txBox="1"/>
          <p:nvPr/>
        </p:nvSpPr>
        <p:spPr>
          <a:xfrm>
            <a:off x="1840789" y="3619924"/>
            <a:ext cx="5647485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0">
            <a:solidFill>
              <a:schemeClr val="bg1">
                <a:lumMod val="95000"/>
              </a:schemeClr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Флакон на стерильность крови/пробирка без добавки</a:t>
            </a:r>
            <a:endParaRPr lang="en-GB" sz="1600" dirty="0"/>
          </a:p>
        </p:txBody>
      </p:sp>
      <p:sp>
        <p:nvSpPr>
          <p:cNvPr id="86" name="Textfeld 20"/>
          <p:cNvSpPr txBox="1"/>
          <p:nvPr/>
        </p:nvSpPr>
        <p:spPr>
          <a:xfrm>
            <a:off x="1840789" y="3627413"/>
            <a:ext cx="5647485" cy="400110"/>
          </a:xfrm>
          <a:prstGeom prst="rect">
            <a:avLst/>
          </a:prstGeom>
          <a:solidFill>
            <a:srgbClr val="EA0000"/>
          </a:solidFill>
          <a:ln w="381000">
            <a:solidFill>
              <a:srgbClr val="EA0000"/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FFFFFF"/>
                </a:solidFill>
              </a:rPr>
              <a:t>Сыворотка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87" name="Textfeld 19"/>
          <p:cNvSpPr txBox="1"/>
          <p:nvPr/>
        </p:nvSpPr>
        <p:spPr>
          <a:xfrm>
            <a:off x="1833168" y="3627413"/>
            <a:ext cx="5647485" cy="400110"/>
          </a:xfrm>
          <a:prstGeom prst="rect">
            <a:avLst/>
          </a:prstGeom>
          <a:solidFill>
            <a:schemeClr val="accent1"/>
          </a:solidFill>
          <a:ln w="381000">
            <a:solidFill>
              <a:schemeClr val="accent1"/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FFFFFF"/>
                </a:solidFill>
              </a:rPr>
              <a:t>Гемостаз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88" name="Textfeld 21"/>
          <p:cNvSpPr txBox="1"/>
          <p:nvPr/>
        </p:nvSpPr>
        <p:spPr>
          <a:xfrm>
            <a:off x="1833167" y="3613379"/>
            <a:ext cx="5647485" cy="400110"/>
          </a:xfrm>
          <a:prstGeom prst="rect">
            <a:avLst/>
          </a:prstGeom>
          <a:solidFill>
            <a:srgbClr val="6CB52D"/>
          </a:solidFill>
          <a:ln w="381000">
            <a:solidFill>
              <a:srgbClr val="6CB52D"/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FFFFFF"/>
                </a:solidFill>
              </a:rPr>
              <a:t>Гепарин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89" name="Textfeld 22"/>
          <p:cNvSpPr txBox="1"/>
          <p:nvPr/>
        </p:nvSpPr>
        <p:spPr>
          <a:xfrm>
            <a:off x="1825545" y="3619924"/>
            <a:ext cx="5647485" cy="400110"/>
          </a:xfrm>
          <a:prstGeom prst="rect">
            <a:avLst/>
          </a:prstGeom>
          <a:solidFill>
            <a:srgbClr val="951B81"/>
          </a:solidFill>
          <a:ln w="381000">
            <a:solidFill>
              <a:srgbClr val="951B81"/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FFFFFF"/>
                </a:solidFill>
              </a:rPr>
              <a:t>ЭДТА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90" name="Textfeld 23"/>
          <p:cNvSpPr txBox="1"/>
          <p:nvPr/>
        </p:nvSpPr>
        <p:spPr>
          <a:xfrm>
            <a:off x="1858215" y="3624481"/>
            <a:ext cx="5647485" cy="40011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0">
            <a:solidFill>
              <a:schemeClr val="tx1">
                <a:lumMod val="60000"/>
                <a:lumOff val="40000"/>
              </a:schemeClr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FFFFFF"/>
                </a:solidFill>
              </a:rPr>
              <a:t>Глюкоза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91" name="Textfeld 29"/>
          <p:cNvSpPr txBox="1"/>
          <p:nvPr/>
        </p:nvSpPr>
        <p:spPr>
          <a:xfrm>
            <a:off x="1852291" y="3614421"/>
            <a:ext cx="564748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0">
            <a:solidFill>
              <a:schemeClr val="tx1">
                <a:lumMod val="50000"/>
              </a:schemeClr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FFFFFF"/>
                </a:solidFill>
              </a:rPr>
              <a:t>Все остальные пробирки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6580" y="5085184"/>
            <a:ext cx="659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Пробирка для гемостаза (</a:t>
            </a:r>
            <a:r>
              <a:rPr lang="ru-RU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голубой крышкой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всегда наполняется </a:t>
            </a:r>
            <a:r>
              <a:rPr lang="ru-RU" b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0" y="841375"/>
            <a:ext cx="4826000" cy="431800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взятия венозной крови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924" name="Прямоугольник 2"/>
          <p:cNvSpPr>
            <a:spLocks noChangeArrowheads="1"/>
          </p:cNvSpPr>
          <p:nvPr/>
        </p:nvSpPr>
        <p:spPr bwMode="auto">
          <a:xfrm>
            <a:off x="2843213" y="1484313"/>
            <a:ext cx="5614987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Font typeface="Wingdings" panose="05000000000000000000" pitchFamily="2" charset="2"/>
              <a:buChar char="ü"/>
            </a:pPr>
            <a:r>
              <a:rPr lang="ru-RU" alt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Осторожно извлеките иглу из вены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как только кровь будет собрана в последнюю пробирку.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rgbClr val="99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надевайте на использованную иглу защитный колпачок!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Font typeface="Wingdings" panose="05000000000000000000" pitchFamily="2" charset="2"/>
              <a:buChar char="ü"/>
            </a:pPr>
            <a:r>
              <a:rPr lang="ru-RU" alt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Прижмите к месту венепункции сухую стерильную салфетку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Наложите давящую повязку для того, чтобы не образовалась гематома.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rgbClr val="99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Повязку можно убрать через 20-30 минут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>
                <a:srgbClr val="558ED5"/>
              </a:buClr>
              <a:buFont typeface="Wingdings" panose="05000000000000000000" pitchFamily="2" charset="2"/>
              <a:buChar char="ü"/>
            </a:pPr>
            <a:r>
              <a:rPr lang="ru-RU" alt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Держатель утилизируйте вместе с иглой 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специальный контейнер для утилизации использованного инструментария.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rgbClr val="99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Руководствуйтесь правила утилизации, принятыми в вашем лечебном учреждении!</a:t>
            </a:r>
          </a:p>
        </p:txBody>
      </p:sp>
      <p:pic>
        <p:nvPicPr>
          <p:cNvPr id="7" name="Picture 4" descr="V:\250 Marketing\210 Präsentationen\03 Produktpräsentationen\Blutentnahmeleitfaden\Bilder\22_steps\16_Nadel zurueckziehen_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75784" y="1484314"/>
            <a:ext cx="2124007" cy="2075202"/>
          </a:xfrm>
          <a:prstGeom prst="rect">
            <a:avLst/>
          </a:prstGeom>
          <a:noFill/>
          <a:ln>
            <a:solidFill>
              <a:srgbClr val="9933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:\250 Marketing\210 Präsentationen\03 Produktpräsentationen\Blutentnahmeleitfaden\Bilder\Biocompact 1,8L_04_7726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785" y="3991381"/>
            <a:ext cx="2124007" cy="2075202"/>
          </a:xfrm>
          <a:prstGeom prst="rect">
            <a:avLst/>
          </a:prstGeom>
          <a:noFill/>
          <a:ln>
            <a:solidFill>
              <a:srgbClr val="9933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6042" name="Rectangle 7"/>
          <p:cNvSpPr>
            <a:spLocks noChangeArrowheads="1"/>
          </p:cNvSpPr>
          <p:nvPr/>
        </p:nvSpPr>
        <p:spPr bwMode="auto">
          <a:xfrm>
            <a:off x="1638300" y="836613"/>
            <a:ext cx="5867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Кровь не поступает в пробирку!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551" y="1178189"/>
            <a:ext cx="1944217" cy="1589023"/>
          </a:xfrm>
          <a:prstGeom prst="rect">
            <a:avLst/>
          </a:prstGeom>
          <a:ln>
            <a:solidFill>
              <a:srgbClr val="993366"/>
            </a:solidFill>
          </a:ln>
          <a:effectLst>
            <a:outerShdw blurRad="292100" dist="139700" dir="2700000" sx="94000" sy="94000" algn="tl" rotWithShape="0">
              <a:srgbClr val="333333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552" y="4616985"/>
            <a:ext cx="1944217" cy="1589023"/>
          </a:xfrm>
          <a:prstGeom prst="rect">
            <a:avLst/>
          </a:prstGeom>
          <a:ln>
            <a:solidFill>
              <a:srgbClr val="993366"/>
            </a:solidFill>
          </a:ln>
          <a:effectLst>
            <a:outerShdw blurRad="292100" dist="139700" dir="2700000" sx="94000" sy="94000" algn="tl" rotWithShape="0">
              <a:srgbClr val="333333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551" y="2897587"/>
            <a:ext cx="1944217" cy="1589023"/>
          </a:xfrm>
          <a:prstGeom prst="rect">
            <a:avLst/>
          </a:prstGeom>
          <a:ln>
            <a:solidFill>
              <a:srgbClr val="993366"/>
            </a:solidFill>
          </a:ln>
          <a:effectLst>
            <a:outerShdw blurRad="292100" dist="139700" dir="2700000" sx="94000" sy="94000" algn="tl" rotWithShape="0">
              <a:srgbClr val="333333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3347864" y="1257753"/>
            <a:ext cx="5472608" cy="146710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450850" indent="-4508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Игла не проколола стенку вены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</a:t>
            </a:r>
            <a:r>
              <a:rPr lang="de-AT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Снимите пробирку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Продвиньте иглу вперед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Присоедините снова ту же пробирку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3347864" y="3126749"/>
            <a:ext cx="5318701" cy="115615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450850" indent="-4508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de-AT" sz="1600" b="1" i="1" dirty="0" smtClean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Игла прошла вену насквозь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</a:t>
            </a:r>
            <a:r>
              <a:rPr lang="de-AT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Медленно потянуть иглу на себя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под вакуумом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3347864" y="4817109"/>
            <a:ext cx="5428129" cy="12259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0850" indent="-4508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Срез иглы прилегает к стенке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Измените положение иглы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539750" y="925513"/>
            <a:ext cx="7991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Кровь поступает в пробирку неравномерно!</a:t>
            </a:r>
            <a:endParaRPr lang="ru-RU" altLang="ru-RU" sz="1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750" y="1556792"/>
            <a:ext cx="2373058" cy="1939519"/>
          </a:xfrm>
          <a:prstGeom prst="rect">
            <a:avLst/>
          </a:prstGeom>
          <a:ln>
            <a:solidFill>
              <a:srgbClr val="993366"/>
            </a:solidFill>
          </a:ln>
          <a:effectLst>
            <a:outerShdw blurRad="292100" dist="139700" dir="2700000" sx="94000" sy="94000" algn="tl" rotWithShape="0">
              <a:srgbClr val="333333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750" y="3902669"/>
            <a:ext cx="2373058" cy="1939519"/>
          </a:xfrm>
          <a:prstGeom prst="rect">
            <a:avLst/>
          </a:prstGeom>
          <a:ln>
            <a:solidFill>
              <a:srgbClr val="993366"/>
            </a:solidFill>
          </a:ln>
          <a:effectLst>
            <a:outerShdw blurRad="292100" dist="139700" dir="2700000" sx="94000" sy="94000" algn="tl" rotWithShape="0">
              <a:srgbClr val="333333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3561239" y="1517442"/>
            <a:ext cx="5472608" cy="201821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0850" indent="-4508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Игла не полностью вошла в вену</a:t>
            </a:r>
            <a:r>
              <a:rPr lang="de-AT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возможна гематома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Продвинуть иглу дальше. Если образовалась гематома, прекратите процедуру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3561239" y="4080340"/>
            <a:ext cx="5397951" cy="15841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0850" indent="-4508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Кончик иглы проколол стенку вены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возможна гематома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возможно повреждение нерва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</a:t>
            </a:r>
            <a:r>
              <a:rPr lang="de-AT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Слегка потяните иглу на себя. Если образовалась гематома, прекратите процедуру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7"/>
          <p:cNvSpPr txBox="1">
            <a:spLocks noChangeArrowheads="1"/>
          </p:cNvSpPr>
          <p:nvPr/>
        </p:nvSpPr>
        <p:spPr bwMode="auto">
          <a:xfrm>
            <a:off x="39688" y="830263"/>
            <a:ext cx="90376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Лабораторно-диагностические исследования – единый процесс в рамках обследования и лечения пациента</a:t>
            </a:r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684213" y="1612900"/>
            <a:ext cx="7561262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r>
              <a:rPr lang="ru-RU" altLang="ru-RU" sz="1600" b="1" dirty="0" err="1">
                <a:solidFill>
                  <a:srgbClr val="993366"/>
                </a:solidFill>
                <a:latin typeface="Arial" panose="020B0604020202020204" pitchFamily="34" charset="0"/>
              </a:rPr>
              <a:t>Преаналитический</a:t>
            </a:r>
            <a:r>
              <a:rPr lang="ru-RU" altLang="ru-RU" sz="1600" b="1" dirty="0">
                <a:solidFill>
                  <a:srgbClr val="993366"/>
                </a:solidFill>
                <a:latin typeface="Arial" panose="020B0604020202020204" pitchFamily="34" charset="0"/>
              </a:rPr>
              <a:t> этап</a:t>
            </a:r>
            <a:r>
              <a:rPr lang="en-US" altLang="ru-RU" sz="1600" b="1" dirty="0">
                <a:solidFill>
                  <a:srgbClr val="993366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- начинается от назначения анализа клиницистом и заканчивается установкой </a:t>
            </a:r>
            <a:r>
              <a:rPr lang="en-US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биоматериала в прибор</a:t>
            </a:r>
            <a:r>
              <a:rPr lang="en-US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1" hangingPunct="1">
              <a:buFont typeface="Calibri" panose="020F0502020204030204" pitchFamily="34" charset="0"/>
              <a:buAutoNum type="arabicPeriod"/>
            </a:pPr>
            <a:r>
              <a:rPr lang="ru-RU" altLang="ru-RU" sz="1600" b="1" dirty="0">
                <a:solidFill>
                  <a:srgbClr val="993366"/>
                </a:solidFill>
                <a:latin typeface="Arial" panose="020B0604020202020204" pitchFamily="34" charset="0"/>
              </a:rPr>
              <a:t>Аналитический этап </a:t>
            </a:r>
            <a:r>
              <a:rPr lang="ru-RU" altLang="ru-RU" sz="1600" dirty="0">
                <a:solidFill>
                  <a:srgbClr val="993366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- непосредственный анализ</a:t>
            </a:r>
          </a:p>
          <a:p>
            <a:pPr algn="just" eaLnBrk="1" hangingPunct="1">
              <a:buFont typeface="Calibri" panose="020F0502020204030204" pitchFamily="34" charset="0"/>
              <a:buAutoNum type="arabicPeriod"/>
            </a:pPr>
            <a:r>
              <a:rPr lang="ru-RU" altLang="ru-RU" sz="1600" b="1" dirty="0" err="1">
                <a:solidFill>
                  <a:srgbClr val="993366"/>
                </a:solidFill>
                <a:latin typeface="Arial" panose="020B0604020202020204" pitchFamily="34" charset="0"/>
              </a:rPr>
              <a:t>Постаналитический</a:t>
            </a:r>
            <a:r>
              <a:rPr lang="ru-RU" altLang="ru-RU" sz="1600" b="1" dirty="0">
                <a:solidFill>
                  <a:srgbClr val="993366"/>
                </a:solidFill>
                <a:latin typeface="Arial" panose="020B0604020202020204" pitchFamily="34" charset="0"/>
              </a:rPr>
              <a:t> этап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ru-RU" altLang="ru-RU" sz="1600" b="1" dirty="0">
                <a:solidFill>
                  <a:srgbClr val="3366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 интерпретация результатов и передача результатов клиницисту </a:t>
            </a:r>
          </a:p>
          <a:p>
            <a:pPr eaLnBrk="1" hangingPunct="1">
              <a:buFontTx/>
              <a:buNone/>
            </a:pP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2172494" y="3519113"/>
          <a:ext cx="4635500" cy="2759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05" name="TextBox 3"/>
          <p:cNvSpPr txBox="1">
            <a:spLocks noChangeArrowheads="1"/>
          </p:cNvSpPr>
          <p:nvPr/>
        </p:nvSpPr>
        <p:spPr bwMode="auto">
          <a:xfrm>
            <a:off x="5653088" y="3416300"/>
            <a:ext cx="2592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>
                <a:solidFill>
                  <a:srgbClr val="C00000"/>
                </a:solidFill>
                <a:latin typeface="Arial" panose="020B0604020202020204" pitchFamily="34" charset="0"/>
              </a:rPr>
              <a:t>Преаналитический этап вне лаборатории</a:t>
            </a:r>
          </a:p>
        </p:txBody>
      </p:sp>
      <p:sp>
        <p:nvSpPr>
          <p:cNvPr id="51206" name="TextBox 13"/>
          <p:cNvSpPr txBox="1">
            <a:spLocks noChangeArrowheads="1"/>
          </p:cNvSpPr>
          <p:nvPr/>
        </p:nvSpPr>
        <p:spPr bwMode="auto">
          <a:xfrm>
            <a:off x="6230938" y="4846638"/>
            <a:ext cx="2592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i="1">
                <a:solidFill>
                  <a:srgbClr val="000000"/>
                </a:solidFill>
                <a:latin typeface="Arial" panose="020B0604020202020204" pitchFamily="34" charset="0"/>
              </a:rPr>
              <a:t>Преаналитический этап в лаборатории</a:t>
            </a:r>
          </a:p>
        </p:txBody>
      </p:sp>
      <p:sp>
        <p:nvSpPr>
          <p:cNvPr id="51207" name="TextBox 14"/>
          <p:cNvSpPr txBox="1">
            <a:spLocks noChangeArrowheads="1"/>
          </p:cNvSpPr>
          <p:nvPr/>
        </p:nvSpPr>
        <p:spPr bwMode="auto">
          <a:xfrm>
            <a:off x="876300" y="4760913"/>
            <a:ext cx="259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i="1">
                <a:solidFill>
                  <a:srgbClr val="000000"/>
                </a:solidFill>
                <a:latin typeface="Arial" panose="020B0604020202020204" pitchFamily="34" charset="0"/>
              </a:rPr>
              <a:t>Аналитический этап</a:t>
            </a:r>
          </a:p>
        </p:txBody>
      </p:sp>
      <p:sp>
        <p:nvSpPr>
          <p:cNvPr id="51208" name="TextBox 15"/>
          <p:cNvSpPr txBox="1">
            <a:spLocks noChangeArrowheads="1"/>
          </p:cNvSpPr>
          <p:nvPr/>
        </p:nvSpPr>
        <p:spPr bwMode="auto">
          <a:xfrm>
            <a:off x="1320800" y="3416300"/>
            <a:ext cx="2592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i="1">
                <a:solidFill>
                  <a:srgbClr val="000000"/>
                </a:solidFill>
                <a:latin typeface="Arial" panose="020B0604020202020204" pitchFamily="34" charset="0"/>
              </a:rPr>
              <a:t>Постаналитический этап в лаборатории</a:t>
            </a:r>
          </a:p>
        </p:txBody>
      </p:sp>
      <p:sp>
        <p:nvSpPr>
          <p:cNvPr id="51209" name="TextBox 16"/>
          <p:cNvSpPr txBox="1">
            <a:spLocks noChangeArrowheads="1"/>
          </p:cNvSpPr>
          <p:nvPr/>
        </p:nvSpPr>
        <p:spPr bwMode="auto">
          <a:xfrm>
            <a:off x="3794125" y="2954338"/>
            <a:ext cx="1341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i="1">
                <a:solidFill>
                  <a:srgbClr val="000000"/>
                </a:solidFill>
                <a:latin typeface="Arial" panose="020B0604020202020204" pitchFamily="34" charset="0"/>
              </a:rPr>
              <a:t>Отправка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i="1">
                <a:solidFill>
                  <a:srgbClr val="000000"/>
                </a:solidFill>
                <a:latin typeface="Arial" panose="020B0604020202020204" pitchFamily="34" charset="0"/>
              </a:rPr>
              <a:t>результатов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7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576262" y="908720"/>
            <a:ext cx="7991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крови прекратился, не наполнив пробирку!</a:t>
            </a:r>
            <a:endParaRPr lang="ru-RU" altLang="ru-RU" sz="1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751" y="1556792"/>
            <a:ext cx="2373058" cy="1939519"/>
          </a:xfrm>
          <a:prstGeom prst="rect">
            <a:avLst/>
          </a:prstGeom>
          <a:ln>
            <a:solidFill>
              <a:srgbClr val="993366"/>
            </a:solidFill>
          </a:ln>
          <a:effectLst>
            <a:outerShdw blurRad="292100" dist="139700" dir="2700000" sx="94000" sy="94000" algn="tl" rotWithShape="0">
              <a:srgbClr val="333333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751" y="3969271"/>
            <a:ext cx="2373058" cy="1939519"/>
          </a:xfrm>
          <a:prstGeom prst="rect">
            <a:avLst/>
          </a:prstGeom>
          <a:ln>
            <a:solidFill>
              <a:srgbClr val="993366"/>
            </a:solidFill>
          </a:ln>
          <a:effectLst>
            <a:outerShdw blurRad="292100" dist="139700" dir="2700000" sx="94000" sy="94000" algn="tl" rotWithShape="0">
              <a:srgbClr val="333333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3563888" y="1737350"/>
            <a:ext cx="5184576" cy="15784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0850" indent="-4508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Кончик иглы касается венозного клапана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Слегка потяните иглу (при необходимости, снимите пробирку)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3563888" y="4382037"/>
            <a:ext cx="5472162" cy="1113986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marL="450850" indent="-4508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Спадение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(стаз) вены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</a:t>
            </a:r>
            <a:r>
              <a:rPr lang="de-AT" sz="1600" b="1" i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1600" b="1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Ослабьте жгут. Снимите пробирку, подождите несколько секунд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164" name="Rectangle 2"/>
          <p:cNvSpPr txBox="1">
            <a:spLocks noChangeArrowheads="1"/>
          </p:cNvSpPr>
          <p:nvPr/>
        </p:nvSpPr>
        <p:spPr bwMode="auto">
          <a:xfrm>
            <a:off x="2159000" y="958850"/>
            <a:ext cx="4826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проблемы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822" y="1955800"/>
            <a:ext cx="3140952" cy="3305175"/>
          </a:xfrm>
          <a:prstGeom prst="rect">
            <a:avLst/>
          </a:prstGeom>
          <a:ln>
            <a:solidFill>
              <a:srgbClr val="99336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490" y="1955800"/>
            <a:ext cx="2610621" cy="3305175"/>
          </a:xfrm>
          <a:prstGeom prst="rect">
            <a:avLst/>
          </a:prstGeom>
          <a:ln>
            <a:solidFill>
              <a:srgbClr val="993366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00" y="1955800"/>
            <a:ext cx="2689481" cy="3301836"/>
          </a:xfrm>
          <a:prstGeom prst="rect">
            <a:avLst/>
          </a:prstGeom>
          <a:ln>
            <a:solidFill>
              <a:srgbClr val="993366"/>
            </a:solidFill>
          </a:ln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6390955" y="5392061"/>
            <a:ext cx="2470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Фибриновый столбик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586431" y="5403940"/>
            <a:ext cx="1959734" cy="41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Хилёз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липемия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82604" y="5410036"/>
            <a:ext cx="2362272" cy="41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Лентовидный сгусток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1690688" y="981075"/>
            <a:ext cx="576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Гемолиз!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101752" y="2084796"/>
            <a:ext cx="4537075" cy="2555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Слишком тонкая игла для венепункции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Слишком длительное сдавление вены (дольше 1 мин)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 крови в пробирку с помощью шприца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Слишком интенсивное перемешивание образца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Пробирка неадекватно заполнена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Неправильный выбор параметров центрифугирования</a:t>
            </a:r>
          </a:p>
        </p:txBody>
      </p:sp>
      <p:sp>
        <p:nvSpPr>
          <p:cNvPr id="94214" name="TextBox 2"/>
          <p:cNvSpPr txBox="1">
            <a:spLocks noChangeArrowheads="1"/>
          </p:cNvSpPr>
          <p:nvPr/>
        </p:nvSpPr>
        <p:spPr bwMode="auto">
          <a:xfrm>
            <a:off x="971550" y="5519738"/>
            <a:ext cx="720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i="1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центрифугирование пробирок с гелем может привести к разрушению гелевого барьера и попаданию частиц геля в сыворотку/плазму.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95" y="1581175"/>
            <a:ext cx="3233935" cy="3563119"/>
          </a:xfrm>
          <a:prstGeom prst="rect">
            <a:avLst/>
          </a:prstGeom>
          <a:ln>
            <a:solidFill>
              <a:srgbClr val="993366"/>
            </a:solidFill>
          </a:ln>
        </p:spPr>
      </p:pic>
    </p:spTree>
    <p:extLst>
      <p:ext uri="{BB962C8B-B14F-4D97-AF65-F5344CB8AC3E}">
        <p14:creationId xmlns:p14="http://schemas.microsoft.com/office/powerpoint/2010/main" val="5117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4691" name="Rectangle 2"/>
          <p:cNvSpPr>
            <a:spLocks noChangeArrowheads="1"/>
          </p:cNvSpPr>
          <p:nvPr/>
        </p:nvSpPr>
        <p:spPr bwMode="auto">
          <a:xfrm>
            <a:off x="1690687" y="869046"/>
            <a:ext cx="576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и транспортировка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032" y="1289510"/>
            <a:ext cx="6605934" cy="4948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8" y="1265227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Активатор</a:t>
            </a:r>
            <a:endParaRPr lang="ru-RU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8762" y="1258702"/>
            <a:ext cx="71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Активатор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гель</a:t>
            </a:r>
            <a:endParaRPr lang="ru-RU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5303" y="1289510"/>
            <a:ext cx="614609" cy="233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Гепарин</a:t>
            </a:r>
            <a:endParaRPr lang="ru-RU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5899" y="1289510"/>
            <a:ext cx="61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Гепарин</a:t>
            </a:r>
          </a:p>
          <a:p>
            <a:pPr algn="ctr"/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гель</a:t>
            </a:r>
            <a:endParaRPr lang="ru-RU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0635" y="1291703"/>
            <a:ext cx="5283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ЭДТА</a:t>
            </a:r>
            <a:endParaRPr lang="ru-RU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6779" y="1291703"/>
            <a:ext cx="6293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</a:t>
            </a:r>
            <a:endParaRPr lang="ru-RU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0904" y="1380643"/>
            <a:ext cx="584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взятия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48173" y="1406022"/>
            <a:ext cx="584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взятия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4499" y="1741993"/>
            <a:ext cx="1289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5793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Свёртывание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32530" y="2117363"/>
            <a:ext cx="1272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5793CA"/>
                </a:solidFill>
                <a:latin typeface="Helvneumed"/>
              </a:rPr>
              <a:t>Centrifugation</a:t>
            </a:r>
            <a:endParaRPr lang="ru-RU" sz="12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84364" y="1649813"/>
            <a:ext cx="1272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5793CA"/>
                </a:solidFill>
                <a:latin typeface="Helvneumed"/>
              </a:rPr>
              <a:t>Centrifugation</a:t>
            </a:r>
            <a:endParaRPr lang="ru-RU" sz="1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608744" y="1649813"/>
            <a:ext cx="9922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5793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Мазок крови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20509" y="1648591"/>
            <a:ext cx="6174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5793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Клетки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61198" y="2791007"/>
            <a:ext cx="6669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72236" y="4952982"/>
            <a:ext cx="6669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39150" y="2765292"/>
            <a:ext cx="6669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69348" y="4941167"/>
            <a:ext cx="6669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33689" y="2793943"/>
            <a:ext cx="6669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44812" y="3580314"/>
            <a:ext cx="6669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98726" y="4941166"/>
            <a:ext cx="6669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95204" y="1867710"/>
            <a:ext cx="8739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dirty="0" smtClean="0">
                <a:solidFill>
                  <a:srgbClr val="5793CA"/>
                </a:solidFill>
                <a:latin typeface="Helvneurom"/>
              </a:rPr>
              <a:t>самое раннее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765302" y="3648565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solidFill>
                  <a:srgbClr val="5793CA"/>
                </a:solidFill>
                <a:latin typeface="Helvneurom"/>
              </a:rPr>
              <a:t>не позднее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465898" y="6022841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solidFill>
                  <a:srgbClr val="5793CA"/>
                </a:solidFill>
                <a:latin typeface="Helvneurom"/>
              </a:rPr>
              <a:t>не позднее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113374" y="3656175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solidFill>
                  <a:srgbClr val="5793CA"/>
                </a:solidFill>
                <a:latin typeface="Helvneurom"/>
              </a:rPr>
              <a:t>не позднее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831840" y="6022841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solidFill>
                  <a:srgbClr val="5793CA"/>
                </a:solidFill>
                <a:latin typeface="Helvneurom"/>
              </a:rPr>
              <a:t>не позднее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643081" y="3656175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solidFill>
                  <a:srgbClr val="5793CA"/>
                </a:solidFill>
                <a:latin typeface="Helvneurom"/>
              </a:rPr>
              <a:t>не позднее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5300603" y="5091481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solidFill>
                  <a:srgbClr val="5793CA"/>
                </a:solidFill>
                <a:latin typeface="Helvneurom"/>
              </a:rPr>
              <a:t>не позднее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347174" y="6022841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solidFill>
                  <a:srgbClr val="5793CA"/>
                </a:solidFill>
                <a:latin typeface="Helvneurom"/>
              </a:rPr>
              <a:t>не позднее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2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:\250 Marketing\210 Präsentationen\03 Produktpräsentationen\Blutentnahmeleitfaden\Bilder\VACUETTE_Tubes_group_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520" y="1636990"/>
            <a:ext cx="8893174" cy="47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6" name="Прямоугольник 5"/>
          <p:cNvSpPr>
            <a:spLocks noChangeArrowheads="1"/>
          </p:cNvSpPr>
          <p:nvPr/>
        </p:nvSpPr>
        <p:spPr bwMode="auto">
          <a:xfrm>
            <a:off x="3197919" y="1036777"/>
            <a:ext cx="2746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3189" name="TextBox 2"/>
          <p:cNvSpPr txBox="1">
            <a:spLocks noChangeArrowheads="1"/>
          </p:cNvSpPr>
          <p:nvPr/>
        </p:nvSpPr>
        <p:spPr bwMode="auto">
          <a:xfrm>
            <a:off x="124520" y="5517232"/>
            <a:ext cx="31686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1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Милых Ксения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1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отдела управления брендами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1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+7 (966) 105-50-49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100" i="1" u="sng" dirty="0" err="1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milyh</a:t>
            </a:r>
            <a:r>
              <a:rPr lang="ru-RU" altLang="ru-RU" sz="1100" i="1" u="sng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@omb.ru</a:t>
            </a:r>
            <a:endParaRPr lang="ru-RU" altLang="ru-RU" sz="11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931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358086"/>
            <a:ext cx="3671888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1274763" y="920543"/>
            <a:ext cx="6335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системы </a:t>
            </a:r>
            <a:r>
              <a:rPr lang="en-US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VACUETTE</a:t>
            </a:r>
            <a:endParaRPr lang="en-US" altLang="ru-RU" sz="1800" b="1" baseline="30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299" name="Text Box 29"/>
          <p:cNvSpPr txBox="1">
            <a:spLocks noChangeArrowheads="1"/>
          </p:cNvSpPr>
          <p:nvPr/>
        </p:nvSpPr>
        <p:spPr bwMode="auto">
          <a:xfrm>
            <a:off x="359568" y="2763897"/>
            <a:ext cx="842486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chemeClr val="tx2">
                  <a:lumMod val="60000"/>
                  <a:lumOff val="40000"/>
                </a:schemeClr>
              </a:buClr>
              <a:buFont typeface="Calibri" panose="020F0502020204030204" pitchFamily="34" charset="0"/>
              <a:buAutoNum type="arabicPeriod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Вакуумные пробирки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VACUETTE</a:t>
            </a:r>
            <a:endParaRPr lang="ru-RU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Calibri" panose="020F0502020204030204" pitchFamily="34" charset="0"/>
              <a:buAutoNum type="arabicPeriod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Держатели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VACUETTE</a:t>
            </a:r>
            <a:endParaRPr lang="ru-RU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Calibri" panose="020F0502020204030204" pitchFamily="34" charset="0"/>
              <a:buAutoNum type="arabicPeriod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Иглы стандартные двусторонние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VACUETTE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VACUETTE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Visio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endParaRPr lang="ru-RU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Calibri" panose="020F0502020204030204" pitchFamily="34" charset="0"/>
              <a:buAutoNum type="arabicPeriod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варианты комплектации</a:t>
            </a:r>
          </a:p>
        </p:txBody>
      </p:sp>
      <p:pic>
        <p:nvPicPr>
          <p:cNvPr id="55307" name="Picture 2" descr="P:\Продукция\VACUETTE_взятие_биоматериалов\VACUETTE_венозная_кровь\Инфо от Greiner\system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392238"/>
            <a:ext cx="6396037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7950" y="836613"/>
            <a:ext cx="8928100" cy="5616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378078" y="4843067"/>
            <a:ext cx="2228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i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окончания срока годности</a:t>
            </a:r>
            <a:endParaRPr lang="en-GB" altLang="ru-RU" sz="1600" b="1" i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rot="10800000">
            <a:off x="3804940" y="4913112"/>
            <a:ext cx="1573138" cy="242152"/>
          </a:xfrm>
          <a:prstGeom prst="bentConnector3">
            <a:avLst>
              <a:gd name="adj1" fmla="val 99440"/>
            </a:avLst>
          </a:prstGeom>
          <a:ln w="38100">
            <a:solidFill>
              <a:srgbClr val="9933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06"/>
          <p:cNvSpPr>
            <a:spLocks noChangeArrowheads="1"/>
          </p:cNvSpPr>
          <p:nvPr/>
        </p:nvSpPr>
        <p:spPr bwMode="auto">
          <a:xfrm>
            <a:off x="6500963" y="5967297"/>
            <a:ext cx="2349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 ISO 6710-2011</a:t>
            </a:r>
          </a:p>
        </p:txBody>
      </p:sp>
    </p:spTree>
    <p:extLst>
      <p:ext uri="{BB962C8B-B14F-4D97-AF65-F5344CB8AC3E}">
        <p14:creationId xmlns:p14="http://schemas.microsoft.com/office/powerpoint/2010/main" val="7602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39788"/>
            <a:ext cx="7162800" cy="549275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Пробирки </a:t>
            </a:r>
            <a:r>
              <a:rPr lang="en-US" altLang="ru-RU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Vacuette</a:t>
            </a:r>
            <a:r>
              <a:rPr lang="ru-RU" altLang="ru-RU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исследования системы гемостаза</a:t>
            </a:r>
          </a:p>
        </p:txBody>
      </p:sp>
      <p:pic>
        <p:nvPicPr>
          <p:cNvPr id="6144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1612900"/>
            <a:ext cx="3132137" cy="4038600"/>
          </a:xfrm>
          <a:noFill/>
          <a:ln w="12700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614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722688"/>
            <a:ext cx="14954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19250"/>
            <a:ext cx="18923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10"/>
          <p:cNvSpPr txBox="1">
            <a:spLocks noChangeArrowheads="1"/>
          </p:cNvSpPr>
          <p:nvPr/>
        </p:nvSpPr>
        <p:spPr bwMode="auto">
          <a:xfrm>
            <a:off x="3851275" y="1612900"/>
            <a:ext cx="27019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пробирка из ПП: сохранность водного раствора цитрата натрия в течение всего срока годности + инертность материала.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пробирка из ПЭТФ: сохранность вакуума в пробирке.</a:t>
            </a:r>
          </a:p>
          <a:p>
            <a:pPr marL="285750" indent="-285750" algn="just" eaLnBrk="1" hangingPunct="1">
              <a:spcBef>
                <a:spcPct val="500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Треугольная риска для пробирок объемом 1 – 3,5 мл.</a:t>
            </a:r>
          </a:p>
          <a:p>
            <a:pPr marL="285750" indent="-285750" algn="just" eaLnBrk="1" hangingPunct="1">
              <a:spcBef>
                <a:spcPct val="500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Точное соотношение крови и реагента, что очень важно для исследования системы свертывания.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6362700" y="2355850"/>
            <a:ext cx="99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Молекулы воды</a:t>
            </a:r>
          </a:p>
        </p:txBody>
      </p:sp>
      <p:sp>
        <p:nvSpPr>
          <p:cNvPr id="61448" name="Text Box 12"/>
          <p:cNvSpPr txBox="1">
            <a:spLocks noChangeArrowheads="1"/>
          </p:cNvSpPr>
          <p:nvPr/>
        </p:nvSpPr>
        <p:spPr bwMode="auto">
          <a:xfrm>
            <a:off x="8128000" y="1295400"/>
            <a:ext cx="990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Молекулы воздуха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950" y="836613"/>
            <a:ext cx="8928100" cy="5616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 txBox="1">
            <a:spLocks noChangeArrowheads="1"/>
          </p:cNvSpPr>
          <p:nvPr/>
        </p:nvSpPr>
        <p:spPr bwMode="auto">
          <a:xfrm>
            <a:off x="1728788" y="831850"/>
            <a:ext cx="56864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Держатели для системы </a:t>
            </a:r>
            <a:r>
              <a:rPr lang="en-US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VACUETTE</a:t>
            </a:r>
            <a:endParaRPr lang="en-US" altLang="ru-RU" sz="1800" b="1" baseline="30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950" y="836613"/>
            <a:ext cx="8928100" cy="56880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3492" name="Picture 9" descr="https://shop.gbo.com/en/row/images/2628134/45021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29063"/>
            <a:ext cx="2697163" cy="221615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4" descr="https://shop.gbo.com/en/row/images/2628129/450201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273175"/>
            <a:ext cx="2697162" cy="2217738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2" descr="https://shop.gbo.com/en/row/images/2395754/450241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285875"/>
            <a:ext cx="2663825" cy="2192338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951288"/>
            <a:ext cx="2663825" cy="219075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2" descr="https://shop.gbo.com/en/row/images/2998301/450183_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578100"/>
            <a:ext cx="2679700" cy="2205038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7" name="TextBox 1"/>
          <p:cNvSpPr txBox="1">
            <a:spLocks noChangeArrowheads="1"/>
          </p:cNvSpPr>
          <p:nvPr/>
        </p:nvSpPr>
        <p:spPr bwMode="auto">
          <a:xfrm>
            <a:off x="193675" y="3471863"/>
            <a:ext cx="2884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Стандартный одноразовый</a:t>
            </a:r>
          </a:p>
        </p:txBody>
      </p:sp>
      <p:sp>
        <p:nvSpPr>
          <p:cNvPr id="63498" name="TextBox 1"/>
          <p:cNvSpPr txBox="1">
            <a:spLocks noChangeArrowheads="1"/>
          </p:cNvSpPr>
          <p:nvPr/>
        </p:nvSpPr>
        <p:spPr bwMode="auto">
          <a:xfrm>
            <a:off x="165100" y="6062663"/>
            <a:ext cx="419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SPEEDY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с автоматическим сбросом иглы</a:t>
            </a:r>
          </a:p>
        </p:txBody>
      </p:sp>
      <p:sp>
        <p:nvSpPr>
          <p:cNvPr id="63499" name="TextBox 1"/>
          <p:cNvSpPr txBox="1">
            <a:spLocks noChangeArrowheads="1"/>
          </p:cNvSpPr>
          <p:nvPr/>
        </p:nvSpPr>
        <p:spPr bwMode="auto">
          <a:xfrm>
            <a:off x="5391150" y="6076950"/>
            <a:ext cx="404812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QUICKSHILD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 защитным щитком</a:t>
            </a:r>
          </a:p>
        </p:txBody>
      </p:sp>
      <p:sp>
        <p:nvSpPr>
          <p:cNvPr id="63500" name="Прямоугольник 9"/>
          <p:cNvSpPr>
            <a:spLocks noChangeArrowheads="1"/>
          </p:cNvSpPr>
          <p:nvPr/>
        </p:nvSpPr>
        <p:spPr bwMode="auto">
          <a:xfrm>
            <a:off x="6757988" y="3470275"/>
            <a:ext cx="13144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HOLDEX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501" name="TextBox 1"/>
          <p:cNvSpPr txBox="1">
            <a:spLocks noChangeArrowheads="1"/>
          </p:cNvSpPr>
          <p:nvPr/>
        </p:nvSpPr>
        <p:spPr bwMode="auto">
          <a:xfrm>
            <a:off x="3232150" y="4822825"/>
            <a:ext cx="272891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флаконов для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гемокультур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13"/>
          <a:stretch/>
        </p:blipFill>
        <p:spPr>
          <a:xfrm>
            <a:off x="6284008" y="762455"/>
            <a:ext cx="2859992" cy="4336895"/>
          </a:xfrm>
          <a:prstGeom prst="rect">
            <a:avLst/>
          </a:prstGeom>
        </p:spPr>
      </p:pic>
      <p:sp>
        <p:nvSpPr>
          <p:cNvPr id="64514" name="Прямоугольник 2"/>
          <p:cNvSpPr>
            <a:spLocks noChangeArrowheads="1"/>
          </p:cNvSpPr>
          <p:nvPr/>
        </p:nvSpPr>
        <p:spPr bwMode="auto">
          <a:xfrm>
            <a:off x="850900" y="836613"/>
            <a:ext cx="744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Двухсторонние иглы </a:t>
            </a:r>
            <a:r>
              <a:rPr lang="en-US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VACUETTE</a:t>
            </a:r>
            <a:endParaRPr lang="ru-RU" altLang="ru-RU" sz="1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3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9957">
            <a:off x="2262230" y="3941188"/>
            <a:ext cx="3472939" cy="446605"/>
          </a:xfrm>
          <a:prstGeom prst="rect">
            <a:avLst/>
          </a:prstGeom>
        </p:spPr>
      </p:pic>
      <p:pic>
        <p:nvPicPr>
          <p:cNvPr id="24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0522">
            <a:off x="1558966" y="4286310"/>
            <a:ext cx="3484692" cy="522997"/>
          </a:xfrm>
          <a:prstGeom prst="rect">
            <a:avLst/>
          </a:prstGeom>
        </p:spPr>
      </p:pic>
      <p:grpSp>
        <p:nvGrpSpPr>
          <p:cNvPr id="25" name="Gruppieren 35"/>
          <p:cNvGrpSpPr/>
          <p:nvPr/>
        </p:nvGrpSpPr>
        <p:grpSpPr>
          <a:xfrm>
            <a:off x="4283968" y="2687730"/>
            <a:ext cx="2314632" cy="2252858"/>
            <a:chOff x="4308989" y="2675536"/>
            <a:chExt cx="2314632" cy="2252858"/>
          </a:xfrm>
        </p:grpSpPr>
        <p:pic>
          <p:nvPicPr>
            <p:cNvPr id="26" name="Grafik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30" b="12430"/>
            <a:stretch/>
          </p:blipFill>
          <p:spPr>
            <a:xfrm>
              <a:off x="4852239" y="3004419"/>
              <a:ext cx="1219200" cy="1255776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</p:pic>
        <p:grpSp>
          <p:nvGrpSpPr>
            <p:cNvPr id="27" name="Gruppieren 31"/>
            <p:cNvGrpSpPr/>
            <p:nvPr/>
          </p:nvGrpSpPr>
          <p:grpSpPr>
            <a:xfrm rot="20865816">
              <a:off x="4308989" y="3129970"/>
              <a:ext cx="2314632" cy="1015037"/>
              <a:chOff x="4190789" y="3502581"/>
              <a:chExt cx="2314632" cy="1015037"/>
            </a:xfrm>
          </p:grpSpPr>
          <p:cxnSp>
            <p:nvCxnSpPr>
              <p:cNvPr id="30" name="Gerade Verbindung 14"/>
              <p:cNvCxnSpPr/>
              <p:nvPr/>
            </p:nvCxnSpPr>
            <p:spPr>
              <a:xfrm rot="838808" flipH="1">
                <a:off x="4190789" y="4150016"/>
                <a:ext cx="531909" cy="36760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23"/>
              <p:cNvCxnSpPr/>
              <p:nvPr/>
            </p:nvCxnSpPr>
            <p:spPr>
              <a:xfrm rot="838808" flipH="1">
                <a:off x="5970395" y="3502581"/>
                <a:ext cx="535026" cy="34406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feld 27"/>
            <p:cNvSpPr txBox="1"/>
            <p:nvPr/>
          </p:nvSpPr>
          <p:spPr>
            <a:xfrm>
              <a:off x="4940894" y="2675536"/>
              <a:ext cx="10449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200" dirty="0" smtClean="0">
                  <a:solidFill>
                    <a:srgbClr val="993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VISIO PLUS</a:t>
              </a:r>
              <a:endParaRPr lang="de-AT" sz="1200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feld 29"/>
            <p:cNvSpPr txBox="1"/>
            <p:nvPr/>
          </p:nvSpPr>
          <p:spPr>
            <a:xfrm>
              <a:off x="4940894" y="4282063"/>
              <a:ext cx="1044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Прозрачная визуальная камера</a:t>
              </a:r>
              <a:endParaRPr lang="de-AT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feld 18"/>
          <p:cNvSpPr txBox="1"/>
          <p:nvPr/>
        </p:nvSpPr>
        <p:spPr>
          <a:xfrm>
            <a:off x="-118901" y="529511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использовать с </a:t>
            </a:r>
            <a:r>
              <a:rPr lang="ru-RU" sz="1600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Двусторонней </a:t>
            </a:r>
            <a:r>
              <a:rPr lang="ru-RU" sz="1600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иглой</a:t>
            </a:r>
            <a:endParaRPr lang="de-AT" sz="1600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feld 26"/>
          <p:cNvSpPr txBox="1"/>
          <p:nvPr/>
        </p:nvSpPr>
        <p:spPr>
          <a:xfrm>
            <a:off x="4211960" y="5310178"/>
            <a:ext cx="276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Иглой </a:t>
            </a:r>
            <a:r>
              <a:rPr lang="en-US" sz="1600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VISIO </a:t>
            </a:r>
            <a:r>
              <a:rPr lang="en-US" sz="1600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 </a:t>
            </a:r>
            <a:endParaRPr lang="de-AT" sz="1600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0072" y="1443841"/>
            <a:ext cx="30924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993366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Длины игл – 25 и 38 мм, диаметр 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калибр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игл: 20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21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22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(0,9; 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0,7 мм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Bef>
                <a:spcPct val="50000"/>
              </a:spcBef>
              <a:buClr>
                <a:srgbClr val="993366"/>
              </a:buClr>
              <a:buFont typeface="Wingdings" panose="05000000000000000000" pitchFamily="2" charset="2"/>
              <a:buChar char="ü"/>
              <a:defRPr/>
            </a:pP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50000"/>
              </a:spcBef>
              <a:buClr>
                <a:srgbClr val="993366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Цветовая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кодировка соответствует размеру иглы (18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–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розовый; 20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желтый; 21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зеленый;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22G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черный)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Прямоугольник 2"/>
          <p:cNvSpPr>
            <a:spLocks noChangeArrowheads="1"/>
          </p:cNvSpPr>
          <p:nvPr/>
        </p:nvSpPr>
        <p:spPr bwMode="auto">
          <a:xfrm>
            <a:off x="850900" y="836613"/>
            <a:ext cx="744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Иглы-бабочки </a:t>
            </a:r>
            <a:r>
              <a:rPr lang="en-US" alt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VACUETTE</a:t>
            </a:r>
            <a:endParaRPr lang="ru-RU" altLang="ru-RU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539" name="Picture 4" descr="https://shop.gbo.com/en/row/images/2628171/450375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7950"/>
            <a:ext cx="2397125" cy="1944688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8" descr="https://shop.gbo.com/en/row/images/2628102/450086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3970338"/>
            <a:ext cx="2386012" cy="1935162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542" name="Text Box 30"/>
          <p:cNvSpPr txBox="1">
            <a:spLocks noChangeArrowheads="1"/>
          </p:cNvSpPr>
          <p:nvPr/>
        </p:nvSpPr>
        <p:spPr bwMode="auto">
          <a:xfrm>
            <a:off x="3219450" y="1419225"/>
            <a:ext cx="581501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Clr>
                <a:srgbClr val="993366"/>
              </a:buClr>
              <a:buFontTx/>
              <a:buNone/>
            </a:pPr>
            <a:r>
              <a:rPr lang="ru-RU" altLang="ru-RU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Иглы-бабочки стандартные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Различная размерность иглы и длины катетера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Цвет «крылышек» соответствует размеру иглы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Подходит для кратковременных внутривенных инфузий до 5 часов</a:t>
            </a:r>
          </a:p>
        </p:txBody>
      </p:sp>
      <p:sp>
        <p:nvSpPr>
          <p:cNvPr id="65543" name="Text Box 30"/>
          <p:cNvSpPr txBox="1">
            <a:spLocks noChangeArrowheads="1"/>
          </p:cNvSpPr>
          <p:nvPr/>
        </p:nvSpPr>
        <p:spPr bwMode="auto">
          <a:xfrm>
            <a:off x="4130675" y="3867150"/>
            <a:ext cx="5165725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Clr>
                <a:srgbClr val="993366"/>
              </a:buClr>
              <a:buFontTx/>
              <a:buNone/>
            </a:pPr>
            <a:r>
              <a:rPr lang="ru-RU" altLang="ru-RU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Иглы-бабочки линейки </a:t>
            </a:r>
            <a:r>
              <a:rPr lang="en-US" altLang="ru-RU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endParaRPr lang="ru-RU" altLang="ru-RU" sz="16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Различная размерность иглы и длины катетера, удобная цветовая классификация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rgbClr val="993366"/>
              </a:buClr>
              <a:buFont typeface="Wingdings" panose="05000000000000000000" pitchFamily="2" charset="2"/>
              <a:buChar char="ü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защиты фиксирует иглу в прочном чехле, полностью исключая возможность укола</a:t>
            </a:r>
          </a:p>
        </p:txBody>
      </p:sp>
      <p:pic>
        <p:nvPicPr>
          <p:cNvPr id="6554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229225"/>
            <a:ext cx="1565275" cy="1020763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V:\250 Marketing\210 Präsentationen\03 Produktpräsentationen\Blutentnahmeleitfaden\Bilder\_C3A39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0041" y="1000597"/>
            <a:ext cx="3779912" cy="538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463" y="836613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Техника взятия венозной крови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770410"/>
            <a:ext cx="5058443" cy="38415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566700" y="1772816"/>
          <a:ext cx="8010599" cy="403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77938" y="993775"/>
            <a:ext cx="6588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4F81B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чего начать?!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950" y="836613"/>
            <a:ext cx="8928100" cy="554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89BCEAE6-768D-43BE-880B-F3E4B617F53F}"/>
    </a:ext>
  </a:extLst>
</a:theme>
</file>

<file path=ppt/theme/theme10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63745E94-A516-4F6F-82C7-D76AA47EAFE0}"/>
    </a:ext>
  </a:extLst>
</a:theme>
</file>

<file path=ppt/theme/theme11.xml><?xml version="1.0" encoding="utf-8"?>
<a:theme xmlns:a="http://schemas.openxmlformats.org/drawingml/2006/main" name="4_Шаблон презентаций 20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D4A23D4A-B8FD-4FE1-9935-0CCCB8D39D2E}"/>
    </a:ext>
  </a:extLst>
</a:theme>
</file>

<file path=ppt/theme/theme12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63745E94-A516-4F6F-82C7-D76AA47EAFE0}"/>
    </a:ext>
  </a:extLst>
</a:theme>
</file>

<file path=ppt/theme/theme13.xml><?xml version="1.0" encoding="utf-8"?>
<a:theme xmlns:a="http://schemas.openxmlformats.org/drawingml/2006/main" name="5_Шаблон презентаций 20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D4A23D4A-B8FD-4FE1-9935-0CCCB8D39D2E}"/>
    </a:ext>
  </a:extLst>
</a:theme>
</file>

<file path=ppt/theme/theme14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63745E94-A516-4F6F-82C7-D76AA47EAFE0}"/>
    </a:ext>
  </a:extLst>
</a:theme>
</file>

<file path=ppt/theme/theme15.xml><?xml version="1.0" encoding="utf-8"?>
<a:theme xmlns:a="http://schemas.openxmlformats.org/drawingml/2006/main" name="6_Шаблон презентаций 20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D4A23D4A-B8FD-4FE1-9935-0CCCB8D39D2E}"/>
    </a:ext>
  </a:extLst>
</a:theme>
</file>

<file path=ppt/theme/theme16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63745E94-A516-4F6F-82C7-D76AA47EAFE0}"/>
    </a:ext>
  </a:extLst>
</a:theme>
</file>

<file path=ppt/theme/theme17.xml><?xml version="1.0" encoding="utf-8"?>
<a:theme xmlns:a="http://schemas.openxmlformats.org/drawingml/2006/main" name="7_Шаблон презентаций 20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D4A23D4A-B8FD-4FE1-9935-0CCCB8D39D2E}"/>
    </a:ext>
  </a:extLst>
</a:theme>
</file>

<file path=ppt/theme/theme18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63745E94-A516-4F6F-82C7-D76AA47EAFE0}"/>
    </a:ext>
  </a:extLst>
</a:theme>
</file>

<file path=ppt/theme/theme19.xml><?xml version="1.0" encoding="utf-8"?>
<a:theme xmlns:a="http://schemas.openxmlformats.org/drawingml/2006/main" name="2_NEW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Шаблон презентаций 20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D4A23D4A-B8FD-4FE1-9935-0CCCB8D39D2E}"/>
    </a:ext>
  </a:extLst>
</a:theme>
</file>

<file path=ppt/theme/theme20.xml><?xml version="1.0" encoding="utf-8"?>
<a:theme xmlns:a="http://schemas.openxmlformats.org/drawingml/2006/main" name="2016-01-15_Шаблон ОМБ д. презентаций_25 ле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8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NEW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2016-01-15_Шаблон ОМБ д. презентаций_25 ле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_2016-01-15_Шаблон ОМБ д. презентаций_25 ле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63745E94-A516-4F6F-82C7-D76AA47EAFE0}"/>
    </a:ext>
  </a:extLst>
</a:theme>
</file>

<file path=ppt/theme/theme4.xml><?xml version="1.0" encoding="utf-8"?>
<a:theme xmlns:a="http://schemas.openxmlformats.org/drawingml/2006/main" name="1_NEW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89BCEAE6-768D-43BE-880B-F3E4B617F53F}"/>
    </a:ext>
  </a:extLst>
</a:theme>
</file>

<file path=ppt/theme/theme5.xml><?xml version="1.0" encoding="utf-8"?>
<a:theme xmlns:a="http://schemas.openxmlformats.org/drawingml/2006/main" name="1_Шаблон презентаций 20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D4A23D4A-B8FD-4FE1-9935-0CCCB8D39D2E}"/>
    </a:ext>
  </a:extLst>
</a:theme>
</file>

<file path=ppt/theme/theme6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63745E94-A516-4F6F-82C7-D76AA47EAFE0}"/>
    </a:ext>
  </a:extLst>
</a:theme>
</file>

<file path=ppt/theme/theme7.xml><?xml version="1.0" encoding="utf-8"?>
<a:theme xmlns:a="http://schemas.openxmlformats.org/drawingml/2006/main" name="2_Шаблон презентаций 20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D4A23D4A-B8FD-4FE1-9935-0CCCB8D39D2E}"/>
    </a:ext>
  </a:extLst>
</a:theme>
</file>

<file path=ppt/theme/theme8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63745E94-A516-4F6F-82C7-D76AA47EAFE0}"/>
    </a:ext>
  </a:extLst>
</a:theme>
</file>

<file path=ppt/theme/theme9.xml><?xml version="1.0" encoding="utf-8"?>
<a:theme xmlns:a="http://schemas.openxmlformats.org/drawingml/2006/main" name="3_Шаблон презентаций 20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мутнинск" id="{FC0CE587-42C9-4B99-AE51-225A6996C6F2}" vid="{D4A23D4A-B8FD-4FE1-9935-0CCCB8D39D2E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10371</TotalTime>
  <Words>1536</Words>
  <Application>Microsoft Office PowerPoint</Application>
  <PresentationFormat>Экран (4:3)</PresentationFormat>
  <Paragraphs>259</Paragraphs>
  <Slides>24</Slides>
  <Notes>21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26</vt:i4>
      </vt:variant>
      <vt:variant>
        <vt:lpstr>Заголовки слайдов</vt:lpstr>
      </vt:variant>
      <vt:variant>
        <vt:i4>24</vt:i4>
      </vt:variant>
    </vt:vector>
  </HeadingPairs>
  <TitlesOfParts>
    <vt:vector size="57" baseType="lpstr">
      <vt:lpstr>Arial Unicode MS</vt:lpstr>
      <vt:lpstr>Arial</vt:lpstr>
      <vt:lpstr>Calibri</vt:lpstr>
      <vt:lpstr>Helvneumed</vt:lpstr>
      <vt:lpstr>Helvneurom</vt:lpstr>
      <vt:lpstr>Times New Roman</vt:lpstr>
      <vt:lpstr>Wingdings</vt:lpstr>
      <vt:lpstr>NEW</vt:lpstr>
      <vt:lpstr>Шаблон презентаций 2016</vt:lpstr>
      <vt:lpstr>Тема1</vt:lpstr>
      <vt:lpstr>1_NEW</vt:lpstr>
      <vt:lpstr>1_Шаблон презентаций 2016</vt:lpstr>
      <vt:lpstr>1_Тема1</vt:lpstr>
      <vt:lpstr>2_Шаблон презентаций 2016</vt:lpstr>
      <vt:lpstr>2_Тема1</vt:lpstr>
      <vt:lpstr>3_Шаблон презентаций 2016</vt:lpstr>
      <vt:lpstr>3_Тема1</vt:lpstr>
      <vt:lpstr>4_Шаблон презентаций 2016</vt:lpstr>
      <vt:lpstr>4_Тема1</vt:lpstr>
      <vt:lpstr>5_Шаблон презентаций 2016</vt:lpstr>
      <vt:lpstr>5_Тема1</vt:lpstr>
      <vt:lpstr>6_Шаблон презентаций 2016</vt:lpstr>
      <vt:lpstr>6_Тема1</vt:lpstr>
      <vt:lpstr>7_Шаблон презентаций 2016</vt:lpstr>
      <vt:lpstr>7_Тема1</vt:lpstr>
      <vt:lpstr>2_NEW</vt:lpstr>
      <vt:lpstr>2016-01-15_Шаблон ОМБ д. презентаций_25 лет</vt:lpstr>
      <vt:lpstr>8_Тема1</vt:lpstr>
      <vt:lpstr>3_NEW</vt:lpstr>
      <vt:lpstr>1_2016-01-15_Шаблон ОМБ д. презентаций_25 лет</vt:lpstr>
      <vt:lpstr>9_Тема1</vt:lpstr>
      <vt:lpstr>2_2016-01-15_Шаблон ОМБ д. презентаций_25 лет</vt:lpstr>
      <vt:lpstr>10_Тема1</vt:lpstr>
      <vt:lpstr>Презентация PowerPoint</vt:lpstr>
      <vt:lpstr>Презентация PowerPoint</vt:lpstr>
      <vt:lpstr>Презентация PowerPoint</vt:lpstr>
      <vt:lpstr>Пробирки Vacuette для исследования системы гемостаза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Выбор места венепукции</vt:lpstr>
      <vt:lpstr>Техника взятия венозной крови</vt:lpstr>
      <vt:lpstr>Техника взятия венозной крови</vt:lpstr>
      <vt:lpstr>Техника взятия венозной крови</vt:lpstr>
      <vt:lpstr>Техника взятия венозной крови</vt:lpstr>
      <vt:lpstr>Техника взятия венозной крови</vt:lpstr>
      <vt:lpstr>Презентация PowerPoint</vt:lpstr>
      <vt:lpstr>Техника взятия венозной крови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OMB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padgev</dc:creator>
  <cp:lastModifiedBy>Милых Ксения</cp:lastModifiedBy>
  <cp:revision>781</cp:revision>
  <dcterms:created xsi:type="dcterms:W3CDTF">2008-12-17T11:28:42Z</dcterms:created>
  <dcterms:modified xsi:type="dcterms:W3CDTF">2017-12-19T08:15:31Z</dcterms:modified>
</cp:coreProperties>
</file>