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8" r:id="rId2"/>
    <p:sldId id="263" r:id="rId3"/>
    <p:sldId id="267" r:id="rId4"/>
    <p:sldId id="264" r:id="rId5"/>
    <p:sldId id="266" r:id="rId6"/>
    <p:sldId id="268" r:id="rId7"/>
    <p:sldId id="269" r:id="rId8"/>
    <p:sldId id="278" r:id="rId9"/>
    <p:sldId id="265" r:id="rId10"/>
    <p:sldId id="271" r:id="rId11"/>
    <p:sldId id="272" r:id="rId12"/>
    <p:sldId id="270" r:id="rId13"/>
    <p:sldId id="260" r:id="rId14"/>
    <p:sldId id="259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CC00"/>
    <a:srgbClr val="E68900"/>
    <a:srgbClr val="FF9900"/>
    <a:srgbClr val="CC3300"/>
    <a:srgbClr val="CC66FF"/>
    <a:srgbClr val="CC99FF"/>
    <a:srgbClr val="FFCC6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62CD-6A9F-46CD-A9B2-9049BB65A44C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BB26D-9A1D-43CA-B8C8-60E5DA899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0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BB26D-9A1D-43CA-B8C8-60E5DA8995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37" t="14700" r="15739" b="11802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381328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г. Н. Новгород , 20 декабря 2017 г.</a:t>
            </a:r>
            <a:endParaRPr lang="ru-RU" sz="1200" dirty="0"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D:\Катетеры\картинки\gerb-nizhgm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27784" y="4941168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79512" y="4869160"/>
            <a:ext cx="2247842" cy="9361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01354" y="4797152"/>
            <a:ext cx="5342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 smtClean="0">
                <a:latin typeface="Cambria" pitchFamily="18" charset="0"/>
                <a:ea typeface="Cambria Math" pitchFamily="18" charset="0"/>
              </a:rPr>
              <a:t>О.В. </a:t>
            </a:r>
            <a:r>
              <a:rPr lang="ru-RU" altLang="ru-RU" sz="1200" b="1" dirty="0" err="1" smtClean="0">
                <a:latin typeface="Cambria" pitchFamily="18" charset="0"/>
                <a:ea typeface="Cambria Math" pitchFamily="18" charset="0"/>
              </a:rPr>
              <a:t>Ковалишена</a:t>
            </a:r>
            <a:r>
              <a:rPr lang="ru-RU" altLang="ru-RU" sz="1200" b="1" dirty="0" smtClean="0">
                <a:latin typeface="Cambria" pitchFamily="18" charset="0"/>
                <a:ea typeface="Cambria Math" pitchFamily="18" charset="0"/>
              </a:rPr>
              <a:t> – </a:t>
            </a:r>
            <a:r>
              <a:rPr lang="ru-RU" sz="1200" b="1" dirty="0" smtClean="0">
                <a:latin typeface="Cambria" pitchFamily="18" charset="0"/>
              </a:rPr>
              <a:t>д.м.н., зав. кафедрой эпидемиологии ФГБОУ ВО </a:t>
            </a:r>
            <a:r>
              <a:rPr lang="ru-RU" sz="1200" b="1" dirty="0" err="1" smtClean="0">
                <a:latin typeface="Cambria" pitchFamily="18" charset="0"/>
              </a:rPr>
              <a:t>НижГМА</a:t>
            </a:r>
            <a:r>
              <a:rPr lang="ru-RU" sz="1200" b="1" dirty="0" smtClean="0">
                <a:latin typeface="Cambria" pitchFamily="18" charset="0"/>
              </a:rPr>
              <a:t> Минздрава России, главный внештатный специалист-эпидемиолог в ПФО</a:t>
            </a:r>
            <a:r>
              <a:rPr lang="ru-RU" altLang="ru-RU" sz="1200" b="1" dirty="0" smtClean="0">
                <a:latin typeface="Cambria" pitchFamily="18" charset="0"/>
                <a:ea typeface="Cambria Math" pitchFamily="18" charset="0"/>
              </a:rPr>
              <a:t>, исполнительный директор НП «НАСКИ»</a:t>
            </a:r>
          </a:p>
          <a:p>
            <a:pPr algn="just"/>
            <a:endParaRPr lang="ru-RU" altLang="ru-RU" sz="1200" b="1" dirty="0" smtClean="0">
              <a:latin typeface="Cambria" pitchFamily="18" charset="0"/>
              <a:ea typeface="Cambria Math" pitchFamily="18" charset="0"/>
            </a:endParaRPr>
          </a:p>
          <a:p>
            <a:pPr algn="just"/>
            <a:r>
              <a:rPr lang="ru-RU" altLang="ru-RU" sz="1200" b="1" u="sng" dirty="0" smtClean="0">
                <a:latin typeface="Cambria" pitchFamily="18" charset="0"/>
                <a:ea typeface="Cambria Math" pitchFamily="18" charset="0"/>
              </a:rPr>
              <a:t>Д.В. Квашнина </a:t>
            </a:r>
            <a:r>
              <a:rPr lang="ru-RU" altLang="ru-RU" sz="1200" u="sng" dirty="0" smtClean="0">
                <a:latin typeface="Cambria" pitchFamily="18" charset="0"/>
                <a:ea typeface="Cambria Math" pitchFamily="18" charset="0"/>
              </a:rPr>
              <a:t>– </a:t>
            </a:r>
            <a:r>
              <a:rPr lang="ru-RU" altLang="ru-RU" sz="1200" b="1" dirty="0" smtClean="0">
                <a:latin typeface="Cambria" pitchFamily="18" charset="0"/>
                <a:ea typeface="Cambria Math" pitchFamily="18" charset="0"/>
              </a:rPr>
              <a:t>ассистент кафедры эпидемиологии</a:t>
            </a:r>
            <a:endParaRPr lang="en-US" altLang="ru-RU" sz="1200" b="1" dirty="0" smtClean="0">
              <a:latin typeface="Cambria" pitchFamily="18" charset="0"/>
              <a:ea typeface="Cambria Math" pitchFamily="18" charset="0"/>
            </a:endParaRPr>
          </a:p>
          <a:p>
            <a:pPr algn="just"/>
            <a:r>
              <a:rPr lang="ru-RU" altLang="ru-RU" sz="1200" b="1" dirty="0" smtClean="0">
                <a:latin typeface="Cambria" pitchFamily="18" charset="0"/>
                <a:ea typeface="Cambria Math" pitchFamily="18" charset="0"/>
              </a:rPr>
              <a:t>ФГБОУ ВО </a:t>
            </a:r>
            <a:r>
              <a:rPr lang="ru-RU" altLang="ru-RU" sz="1200" b="1" dirty="0" err="1" smtClean="0">
                <a:latin typeface="Cambria" pitchFamily="18" charset="0"/>
                <a:ea typeface="Cambria Math" pitchFamily="18" charset="0"/>
              </a:rPr>
              <a:t>НижГМА</a:t>
            </a:r>
            <a:r>
              <a:rPr lang="ru-RU" altLang="ru-RU" sz="1200" b="1" dirty="0" smtClean="0">
                <a:latin typeface="Cambria" pitchFamily="18" charset="0"/>
                <a:ea typeface="Cambria Math" pitchFamily="18" charset="0"/>
              </a:rPr>
              <a:t> Минздрава России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1714" y="2060848"/>
            <a:ext cx="6540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Школа НАСКИ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риск-менеджменту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ИСМП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Ежегодная Межрегиональной научно-практической конференции организаторов сестринского дела и постоянно действующей Школы–семинара госпитальных эпидемиологов</a:t>
            </a:r>
          </a:p>
          <a:p>
            <a:pPr algn="ctr"/>
            <a:r>
              <a:rPr lang="ru-RU" sz="1200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«Направления оптимизации деятельности по обеспечению качества и безопасности медицинской помощи»</a:t>
            </a:r>
            <a:endParaRPr lang="ru-RU" sz="1200" dirty="0"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МАТРИЦА АНАЛИЗА РИСКА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3528" y="1412776"/>
          <a:ext cx="8389937" cy="2750528"/>
        </p:xfrm>
        <a:graphic>
          <a:graphicData uri="http://schemas.openxmlformats.org/drawingml/2006/table">
            <a:tbl>
              <a:tblPr/>
              <a:tblGrid>
                <a:gridCol w="2341562"/>
                <a:gridCol w="1357313"/>
                <a:gridCol w="1357312"/>
                <a:gridCol w="1131888"/>
                <a:gridCol w="1109662"/>
                <a:gridCol w="1092200"/>
              </a:tblGrid>
              <a:tr h="253306">
                <a:tc rowSpan="2"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Незначи-тельные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(1)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Второсте-пенные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Умерен-ные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Большие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Крайние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(5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Почти наверняка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(5)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60651"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Вероятно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Возможно        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Маловероятно 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Редко  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217613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21761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cxnSp>
        <p:nvCxnSpPr>
          <p:cNvPr id="31" name="Прямая со стрелкой 10"/>
          <p:cNvCxnSpPr>
            <a:cxnSpLocks noChangeShapeType="1"/>
          </p:cNvCxnSpPr>
          <p:nvPr/>
        </p:nvCxnSpPr>
        <p:spPr bwMode="auto">
          <a:xfrm flipV="1">
            <a:off x="5432425" y="1598613"/>
            <a:ext cx="1006475" cy="7937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Прямая со стрелкой 31"/>
          <p:cNvCxnSpPr/>
          <p:nvPr/>
        </p:nvCxnSpPr>
        <p:spPr>
          <a:xfrm flipH="1" flipV="1">
            <a:off x="2267744" y="1268760"/>
            <a:ext cx="0" cy="811213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sp>
        <p:nvSpPr>
          <p:cNvPr id="8" name="Овал 7"/>
          <p:cNvSpPr/>
          <p:nvPr/>
        </p:nvSpPr>
        <p:spPr>
          <a:xfrm>
            <a:off x="3131840" y="3573016"/>
            <a:ext cx="360040" cy="288032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059832" y="3861048"/>
            <a:ext cx="216024" cy="100811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9832" y="4797152"/>
            <a:ext cx="1728192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mbria" pitchFamily="18" charset="0"/>
              </a:rPr>
              <a:t>Общий бал риска</a:t>
            </a:r>
            <a:endParaRPr lang="ru-RU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0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7157956" cy="676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6597352"/>
            <a:ext cx="36004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6597352"/>
            <a:ext cx="36004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6597352"/>
            <a:ext cx="36004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6597352"/>
            <a:ext cx="36004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43781" y="0"/>
            <a:ext cx="669414" cy="6858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1050" dirty="0" err="1" smtClean="0">
                <a:latin typeface="Cambria" pitchFamily="18" charset="0"/>
              </a:rPr>
              <a:t>Кицул</a:t>
            </a:r>
            <a:r>
              <a:rPr lang="ru-RU" sz="1050" dirty="0" smtClean="0">
                <a:latin typeface="Cambria" pitchFamily="18" charset="0"/>
              </a:rPr>
              <a:t> И. С., </a:t>
            </a:r>
            <a:r>
              <a:rPr lang="ru-RU" sz="1050" dirty="0" err="1" smtClean="0">
                <a:latin typeface="Cambria" pitchFamily="18" charset="0"/>
              </a:rPr>
              <a:t>Балханов</a:t>
            </a:r>
            <a:r>
              <a:rPr lang="ru-RU" sz="1050" dirty="0" smtClean="0">
                <a:latin typeface="Cambria" pitchFamily="18" charset="0"/>
              </a:rPr>
              <a:t> Б. С., Бадмаева Н. К., </a:t>
            </a:r>
            <a:r>
              <a:rPr lang="ru-RU" sz="1050" dirty="0" err="1" smtClean="0">
                <a:latin typeface="Cambria" pitchFamily="18" charset="0"/>
              </a:rPr>
              <a:t>Амагыров</a:t>
            </a:r>
            <a:r>
              <a:rPr lang="ru-RU" sz="1050" dirty="0" smtClean="0">
                <a:latin typeface="Cambria" pitchFamily="18" charset="0"/>
              </a:rPr>
              <a:t> В. П., Очиров В. М., Бимбаев А. Б., </a:t>
            </a:r>
            <a:r>
              <a:rPr lang="ru-RU" sz="1050" dirty="0" err="1" smtClean="0">
                <a:latin typeface="Cambria" pitchFamily="18" charset="0"/>
              </a:rPr>
              <a:t>Сымбелова</a:t>
            </a:r>
            <a:r>
              <a:rPr lang="ru-RU" sz="1050" dirty="0" smtClean="0">
                <a:latin typeface="Cambria" pitchFamily="18" charset="0"/>
              </a:rPr>
              <a:t> Т. А., Михеев А. С., </a:t>
            </a:r>
            <a:r>
              <a:rPr lang="ru-RU" sz="1050" dirty="0" err="1" smtClean="0">
                <a:latin typeface="Cambria" pitchFamily="18" charset="0"/>
              </a:rPr>
              <a:t>Борголов</a:t>
            </a:r>
            <a:r>
              <a:rPr lang="ru-RU" sz="1050" dirty="0" smtClean="0">
                <a:latin typeface="Cambria" pitchFamily="18" charset="0"/>
              </a:rPr>
              <a:t> А. В. Применение технологий </a:t>
            </a:r>
            <a:r>
              <a:rPr lang="ru-RU" sz="1050" dirty="0" err="1" smtClean="0">
                <a:latin typeface="Cambria" pitchFamily="18" charset="0"/>
              </a:rPr>
              <a:t>риск-менеджмента</a:t>
            </a:r>
            <a:r>
              <a:rPr lang="ru-RU" sz="1050" dirty="0" smtClean="0">
                <a:latin typeface="Cambria" pitchFamily="18" charset="0"/>
              </a:rPr>
              <a:t> в системе оказания медицинской помощи // Менеджер здравоохранения. 2012. №10.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452320" y="4005064"/>
            <a:ext cx="648072" cy="4320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3429000"/>
            <a:ext cx="648072" cy="57606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2996952"/>
            <a:ext cx="648072" cy="43204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2564904"/>
            <a:ext cx="648072" cy="43204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620686"/>
          <a:ext cx="7128792" cy="384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807"/>
                <a:gridCol w="365942"/>
                <a:gridCol w="365942"/>
                <a:gridCol w="365942"/>
                <a:gridCol w="365942"/>
                <a:gridCol w="365942"/>
                <a:gridCol w="288034"/>
                <a:gridCol w="360040"/>
                <a:gridCol w="360040"/>
                <a:gridCol w="360040"/>
                <a:gridCol w="432048"/>
                <a:gridCol w="648073"/>
              </a:tblGrid>
              <a:tr h="4447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РИСКИ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ВЕРОЯТНОСТЬ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ПОСЛЕДСТВИЯ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ИТОГ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9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почти наверняка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вероятно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возможно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маловероятно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редко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незначительные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второстепенные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умеренные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большие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крайние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865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1.  Поступление пациента с гнойно-септической инфекцией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865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2.  Пересечение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потоков «чистых» и «грязных пациентов»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3.  Недостаток одноразовых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расходных материалов (перчатки, заглушки для катетеров и пр. 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865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4.  Недостаток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антисептика для гигиены рук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16632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ИСМП В ОРИТ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116632"/>
            <a:ext cx="163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метод </a:t>
            </a:r>
            <a:r>
              <a:rPr lang="ru-RU" b="1" dirty="0" err="1" smtClean="0">
                <a:latin typeface="Cambria" pitchFamily="18" charset="0"/>
              </a:rPr>
              <a:t>Делфи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229200"/>
          <a:ext cx="8326437" cy="1472057"/>
        </p:xfrm>
        <a:graphic>
          <a:graphicData uri="http://schemas.openxmlformats.org/drawingml/2006/table">
            <a:tbl>
              <a:tblPr/>
              <a:tblGrid>
                <a:gridCol w="2079625"/>
                <a:gridCol w="1466850"/>
                <a:gridCol w="4779962"/>
              </a:tblGrid>
              <a:tr h="201742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Классификация риска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Баллы по матрице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анализа риска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Подход к управлению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5836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Очень низкий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1,2,3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Управление рутинными процедурами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</a:tr>
              <a:tr h="248848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4,5,6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Управление рутинными процедурами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0322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Умеренный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8,9,10,12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Управление процедурами специального мониторинга и аудита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</a:tr>
              <a:tr h="175379"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15,16,20,25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21761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217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12176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anose="02020603050405020304" pitchFamily="18" charset="0"/>
                        </a:rPr>
                        <a:t>Решение должно быть принято немедленно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9" name="Двойная стрелка влево/вправо 8"/>
          <p:cNvSpPr/>
          <p:nvPr/>
        </p:nvSpPr>
        <p:spPr>
          <a:xfrm>
            <a:off x="4499992" y="2564904"/>
            <a:ext cx="187220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4*3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427984" y="2996952"/>
            <a:ext cx="223224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4*4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1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Российские исследования, посвященные изучение рисков медицинской деятельности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mbria" pitchFamily="18" charset="0"/>
              </a:rPr>
              <a:t>База исследования - многопрофильный медицинский центр, включающий поликлинику, многопрофильный стационар, круглосуточную скорую медицинскую помощь и онкологический центр.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20888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Распределение рисков по типам представлено следующим образом:</a:t>
            </a:r>
          </a:p>
          <a:p>
            <a:r>
              <a:rPr lang="ru-RU" sz="1600" dirty="0" smtClean="0">
                <a:latin typeface="Cambria" pitchFamily="18" charset="0"/>
              </a:rPr>
              <a:t>– 25% – инфекционный контроль</a:t>
            </a:r>
          </a:p>
          <a:p>
            <a:r>
              <a:rPr lang="ru-RU" sz="1600" dirty="0" smtClean="0">
                <a:latin typeface="Cambria" pitchFamily="18" charset="0"/>
              </a:rPr>
              <a:t>– 22% – идентификация пациента</a:t>
            </a:r>
          </a:p>
          <a:p>
            <a:r>
              <a:rPr lang="ru-RU" sz="1600" dirty="0" smtClean="0">
                <a:latin typeface="Cambria" pitchFamily="18" charset="0"/>
              </a:rPr>
              <a:t>– 17,5% – ошибки медсестринского звена</a:t>
            </a:r>
          </a:p>
          <a:p>
            <a:r>
              <a:rPr lang="ru-RU" sz="1600" dirty="0" smtClean="0">
                <a:latin typeface="Cambria" pitchFamily="18" charset="0"/>
              </a:rPr>
              <a:t>– 17,5% – небезопасное окружение пациента</a:t>
            </a:r>
          </a:p>
          <a:p>
            <a:r>
              <a:rPr lang="ru-RU" sz="1600" dirty="0" smtClean="0">
                <a:latin typeface="Cambria" pitchFamily="18" charset="0"/>
              </a:rPr>
              <a:t>– 10% – риски лекарственной терапии</a:t>
            </a:r>
          </a:p>
          <a:p>
            <a:r>
              <a:rPr lang="ru-RU" sz="1600" dirty="0" smtClean="0">
                <a:latin typeface="Cambria" pitchFamily="18" charset="0"/>
              </a:rPr>
              <a:t>– 5% – ошибки при проведении </a:t>
            </a:r>
            <a:r>
              <a:rPr lang="ru-RU" sz="1600" dirty="0" err="1" smtClean="0">
                <a:latin typeface="Cambria" pitchFamily="18" charset="0"/>
              </a:rPr>
              <a:t>инвазивных</a:t>
            </a:r>
            <a:r>
              <a:rPr lang="ru-RU" sz="1600" dirty="0" smtClean="0">
                <a:latin typeface="Cambria" pitchFamily="18" charset="0"/>
              </a:rPr>
              <a:t> вмешательств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08920"/>
            <a:ext cx="4392488" cy="216024"/>
          </a:xfrm>
          <a:prstGeom prst="rect">
            <a:avLst/>
          </a:prstGeom>
          <a:solidFill>
            <a:srgbClr val="CC33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51520" y="2708920"/>
            <a:ext cx="6768752" cy="2304256"/>
          </a:xfrm>
          <a:prstGeom prst="downArrowCallout">
            <a:avLst>
              <a:gd name="adj1" fmla="val 17513"/>
              <a:gd name="adj2" fmla="val 27246"/>
              <a:gd name="adj3" fmla="val 25000"/>
              <a:gd name="adj4" fmla="val 64977"/>
            </a:avLst>
          </a:prstGeom>
          <a:solidFill>
            <a:srgbClr val="FFC000">
              <a:alpha val="16863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1720" y="5229200"/>
            <a:ext cx="7092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itchFamily="18" charset="0"/>
              </a:rPr>
              <a:t>ПРИЧИНЫ:</a:t>
            </a:r>
          </a:p>
          <a:p>
            <a:r>
              <a:rPr lang="ru-RU" sz="1400" dirty="0" smtClean="0">
                <a:latin typeface="Cambria" pitchFamily="18" charset="0"/>
              </a:rPr>
              <a:t>50% -  человеческий фактор </a:t>
            </a:r>
          </a:p>
          <a:p>
            <a:r>
              <a:rPr lang="ru-RU" sz="1400" dirty="0" smtClean="0">
                <a:latin typeface="Cambria" pitchFamily="18" charset="0"/>
              </a:rPr>
              <a:t>35% – сочетание человеческого фактора с нежеланием следовать установленным правилам и процедурам </a:t>
            </a:r>
          </a:p>
          <a:p>
            <a:r>
              <a:rPr lang="ru-RU" sz="1400" dirty="0" smtClean="0">
                <a:latin typeface="Cambria" pitchFamily="18" charset="0"/>
              </a:rPr>
              <a:t>15% имели место те или иные проблемы с оборудованием. 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8448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800" dirty="0" err="1" smtClean="0">
                <a:latin typeface="Cambria" pitchFamily="18" charset="0"/>
              </a:rPr>
              <a:t>Кондратова</a:t>
            </a:r>
            <a:r>
              <a:rPr lang="ru-RU" sz="800" dirty="0" smtClean="0">
                <a:latin typeface="Cambria" pitchFamily="18" charset="0"/>
              </a:rPr>
              <a:t> Н.В. Риск-менеджмент в медицинской организации: как извлечь пользу из медицинских ошибок // ВМНО. 2016. №4 (76)</a:t>
            </a:r>
            <a:br>
              <a:rPr lang="ru-RU" sz="800" dirty="0" smtClean="0">
                <a:latin typeface="Cambria" pitchFamily="18" charset="0"/>
              </a:rPr>
            </a:br>
            <a:r>
              <a:rPr lang="ru-RU" sz="800" dirty="0" smtClean="0">
                <a:latin typeface="Cambria" pitchFamily="18" charset="0"/>
              </a:rPr>
              <a:t/>
            </a:r>
            <a:br>
              <a:rPr lang="ru-RU" sz="800" dirty="0" smtClean="0">
                <a:latin typeface="Cambria" pitchFamily="18" charset="0"/>
              </a:rPr>
            </a:br>
            <a:endParaRPr lang="ru-RU" sz="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712968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 smtClean="0">
                <a:latin typeface="Cambria" pitchFamily="18" charset="0"/>
              </a:rPr>
              <a:t>…самая большая проблема в движении к более безопасной системе здравоохранения – изменение культуры безопасности от той, которая обвиняет людей за ошибки на ту, </a:t>
            </a: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где ошибки рассматриваются не как личные неудачи, но как возможности для улучшения системы и предотвращения причинения вреда.»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2843808" y="1988840"/>
            <a:ext cx="360040" cy="504056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6093296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mbria" pitchFamily="18" charset="0"/>
              </a:rPr>
              <a:t>Institute of Medicine. Crossing the quality chasm: A new health system for the</a:t>
            </a:r>
            <a:r>
              <a:rPr lang="ru-RU" sz="1200" dirty="0" smtClean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21st century. Washington, 2001. P. 337.</a:t>
            </a:r>
            <a:endParaRPr lang="ru-RU" sz="1200" dirty="0">
              <a:latin typeface="Cambria" pitchFamily="18" charset="0"/>
            </a:endParaRPr>
          </a:p>
        </p:txBody>
      </p:sp>
      <p:pic>
        <p:nvPicPr>
          <p:cNvPr id="3074" name="Picture 2" descr="http://ngdi.ubc.ca/files/2010/09/IOM-940x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283968" cy="68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647" y="4597541"/>
            <a:ext cx="6782937" cy="10475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РИСК-МЕНЕДЖМЕНТ В ЗДРАВООХРАНЕНИИ — новое направление, исследующее влияние рисков, наносящих физический и моральный ущерб здоровью пациента и медицинского персонала</a:t>
            </a:r>
            <a:r>
              <a:rPr lang="ru-RU" sz="2000" dirty="0" smtClean="0">
                <a:latin typeface="Cambria" pitchFamily="18" charset="0"/>
              </a:rPr>
              <a:t>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6084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Классификация рисков в здравоохранении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Социально-политические риски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Риски, связанные с управлением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Профессиональные (медицинские) риски, связанные с гражданско-правовой ответственностью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Риски, связанные с угрозой здоровью медицинских работников со стороны: </a:t>
            </a:r>
          </a:p>
          <a:p>
            <a:pPr lvl="2">
              <a:buClr>
                <a:schemeClr val="accent1"/>
              </a:buClr>
            </a:pPr>
            <a:r>
              <a:rPr lang="ru-RU" sz="1600" dirty="0" smtClean="0">
                <a:latin typeface="Cambria" pitchFamily="18" charset="0"/>
              </a:rPr>
              <a:t>• больных с особо опасными инфекциями, </a:t>
            </a:r>
          </a:p>
          <a:p>
            <a:pPr lvl="2">
              <a:buClr>
                <a:schemeClr val="accent1"/>
              </a:buClr>
            </a:pPr>
            <a:r>
              <a:rPr lang="ru-RU" sz="1600" dirty="0" smtClean="0">
                <a:latin typeface="Cambria" pitchFamily="18" charset="0"/>
              </a:rPr>
              <a:t>• больных вирусным гепатитом В и С, ВИЧ-инфекцией, сифилисом и др., </a:t>
            </a:r>
          </a:p>
          <a:p>
            <a:pPr lvl="2">
              <a:buClr>
                <a:schemeClr val="accent1"/>
              </a:buClr>
            </a:pPr>
            <a:r>
              <a:rPr lang="ru-RU" sz="1600" dirty="0" smtClean="0">
                <a:latin typeface="Cambria" pitchFamily="18" charset="0"/>
              </a:rPr>
              <a:t>• больных туберкулезом, </a:t>
            </a:r>
          </a:p>
          <a:p>
            <a:pPr lvl="2">
              <a:buClr>
                <a:schemeClr val="accent1"/>
              </a:buClr>
            </a:pPr>
            <a:r>
              <a:rPr lang="ru-RU" sz="1600" dirty="0" smtClean="0">
                <a:latin typeface="Cambria" pitchFamily="18" charset="0"/>
              </a:rPr>
              <a:t>• преступников, посягающих на медицинский персонал с целью получения наркотических средств.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mbria" pitchFamily="18" charset="0"/>
              </a:rPr>
              <a:t>Прочие риски (технические, пожароопасные и др.). 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latin typeface="Cambria" pitchFamily="18" charset="0"/>
              </a:rPr>
              <a:t>Кучеренко В.З. Риск-менеджмент – актуальная проблема современного здравоохранения. Материалы научно-практической </a:t>
            </a:r>
            <a:r>
              <a:rPr lang="ru-RU" sz="800" dirty="0" err="1" smtClean="0">
                <a:latin typeface="Cambria" pitchFamily="18" charset="0"/>
              </a:rPr>
              <a:t>конф</a:t>
            </a:r>
            <a:r>
              <a:rPr lang="ru-RU" sz="800" dirty="0" smtClean="0">
                <a:latin typeface="Cambria" pitchFamily="18" charset="0"/>
              </a:rPr>
              <a:t>. «Гигиенические и медико-профилактические технологии управления рисками здоровью населения в промышленно развитых регионах». Пермь. 2010. С. 369-374. </a:t>
            </a:r>
            <a:endParaRPr lang="ru-RU" sz="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качестве зарубежного аналога решения проблемы риск- менеджмента можно привести три метода формальной идентификации рисков, принятых в системе здравоохранения США: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 инцидентов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incident reporting)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 клинических происшествий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occurrence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reporting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скрининг клинических происшествий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occurrence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screening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6775" t="30099" r="40544" b="10934"/>
          <a:stretch>
            <a:fillRect/>
          </a:stretch>
        </p:blipFill>
        <p:spPr bwMode="auto">
          <a:xfrm>
            <a:off x="1403648" y="792088"/>
            <a:ext cx="5976664" cy="60659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52536" y="188640"/>
            <a:ext cx="954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Процесс </a:t>
            </a:r>
            <a:r>
              <a:rPr lang="ru-RU" b="1" dirty="0" err="1" smtClean="0">
                <a:latin typeface="Cambria" pitchFamily="18" charset="0"/>
              </a:rPr>
              <a:t>риск-менеджмента</a:t>
            </a:r>
            <a:r>
              <a:rPr lang="ru-RU" b="1" dirty="0" smtClean="0">
                <a:latin typeface="Cambria" pitchFamily="18" charset="0"/>
              </a:rPr>
              <a:t> с позиции международного стандарта ISO 31000:2009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>
                <a:latin typeface="Cambria" pitchFamily="18" charset="0"/>
              </a:rPr>
              <a:t>Отсутствие системы подготовки специалистов  в области менеджмента экономики, законодательства и медицинского права.</a:t>
            </a:r>
          </a:p>
          <a:p>
            <a:r>
              <a:rPr lang="ru-RU" dirty="0" smtClean="0">
                <a:latin typeface="Cambria" pitchFamily="18" charset="0"/>
              </a:rPr>
              <a:t>• Низкий профессиональный уровень персонала.</a:t>
            </a:r>
          </a:p>
          <a:p>
            <a:r>
              <a:rPr lang="ru-RU" dirty="0" smtClean="0">
                <a:latin typeface="Cambria" pitchFamily="18" charset="0"/>
              </a:rPr>
              <a:t>• Пренебрежение деятельностью по охране труда и технике безопасности.</a:t>
            </a:r>
          </a:p>
          <a:p>
            <a:r>
              <a:rPr lang="ru-RU" dirty="0" smtClean="0">
                <a:latin typeface="Cambria" pitchFamily="18" charset="0"/>
              </a:rPr>
              <a:t>• Риск, связанный с диагностическими действиями.</a:t>
            </a:r>
          </a:p>
          <a:p>
            <a:r>
              <a:rPr lang="ru-RU" dirty="0" smtClean="0">
                <a:latin typeface="Cambria" pitchFamily="18" charset="0"/>
              </a:rPr>
              <a:t>• Риск, связанный с лечебными мероприятиями.</a:t>
            </a:r>
          </a:p>
          <a:p>
            <a:r>
              <a:rPr lang="ru-RU" dirty="0" smtClean="0">
                <a:latin typeface="Cambria" pitchFamily="18" charset="0"/>
              </a:rPr>
              <a:t>• Риск, связанный с воздействием медикаментов, ИБП (фармакотерапевтический).</a:t>
            </a:r>
          </a:p>
          <a:p>
            <a:r>
              <a:rPr lang="ru-RU" dirty="0" smtClean="0">
                <a:latin typeface="Cambria" pitchFamily="18" charset="0"/>
              </a:rPr>
              <a:t>• Внутрибольничная инфекция.</a:t>
            </a:r>
          </a:p>
          <a:p>
            <a:r>
              <a:rPr lang="ru-RU" dirty="0" smtClean="0">
                <a:latin typeface="Cambria" pitchFamily="18" charset="0"/>
              </a:rPr>
              <a:t>• Психогенные (</a:t>
            </a:r>
            <a:r>
              <a:rPr lang="ru-RU" dirty="0" err="1" smtClean="0">
                <a:latin typeface="Cambria" pitchFamily="18" charset="0"/>
              </a:rPr>
              <a:t>психоэмоциональные</a:t>
            </a:r>
            <a:r>
              <a:rPr lang="ru-RU" dirty="0" smtClean="0">
                <a:latin typeface="Cambria" pitchFamily="18" charset="0"/>
              </a:rPr>
              <a:t>), в том связанные с перегрузкой персонала.</a:t>
            </a:r>
          </a:p>
          <a:p>
            <a:r>
              <a:rPr lang="ru-RU" dirty="0" smtClean="0">
                <a:latin typeface="Cambria" pitchFamily="18" charset="0"/>
              </a:rPr>
              <a:t>• Угроза здоровью медицинских работников со стороны больных с ООИ; ВГ; ВИЧ-инфекцией; венерическими заболеваниями, ТВС.</a:t>
            </a:r>
          </a:p>
          <a:p>
            <a:r>
              <a:rPr lang="ru-RU" dirty="0" smtClean="0">
                <a:latin typeface="Cambria" pitchFamily="18" charset="0"/>
              </a:rPr>
              <a:t>• Угроза здоровью медицинских работников со стороны психических больных и наркоманов.</a:t>
            </a:r>
          </a:p>
          <a:p>
            <a:r>
              <a:rPr lang="ru-RU" dirty="0" smtClean="0">
                <a:latin typeface="Cambria" pitchFamily="18" charset="0"/>
              </a:rPr>
              <a:t>• Техногенные (технико-эксплуатационные).</a:t>
            </a:r>
          </a:p>
          <a:p>
            <a:r>
              <a:rPr lang="ru-RU" dirty="0" smtClean="0">
                <a:latin typeface="Cambria" pitchFamily="18" charset="0"/>
              </a:rPr>
              <a:t>• Риск при транспортных перевозках.</a:t>
            </a:r>
          </a:p>
          <a:p>
            <a:r>
              <a:rPr lang="ru-RU" dirty="0" smtClean="0">
                <a:latin typeface="Cambria" pitchFamily="18" charset="0"/>
              </a:rPr>
              <a:t>• Пожароопасные.</a:t>
            </a:r>
          </a:p>
          <a:p>
            <a:r>
              <a:rPr lang="ru-RU" dirty="0" smtClean="0">
                <a:latin typeface="Cambria" pitchFamily="18" charset="0"/>
              </a:rPr>
              <a:t>• Криминогенные.</a:t>
            </a: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60648"/>
            <a:ext cx="39239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ИДЕНТИФИКАЦИЯ РИСКА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519446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err="1" smtClean="0">
                <a:latin typeface="Cambria" pitchFamily="18" charset="0"/>
              </a:rPr>
              <a:t>Кицул</a:t>
            </a:r>
            <a:r>
              <a:rPr lang="ru-RU" sz="800" dirty="0" smtClean="0">
                <a:latin typeface="Cambria" pitchFamily="18" charset="0"/>
              </a:rPr>
              <a:t> И. С., </a:t>
            </a:r>
            <a:r>
              <a:rPr lang="ru-RU" sz="800" dirty="0" err="1" smtClean="0">
                <a:latin typeface="Cambria" pitchFamily="18" charset="0"/>
              </a:rPr>
              <a:t>Балханов</a:t>
            </a:r>
            <a:r>
              <a:rPr lang="ru-RU" sz="800" dirty="0" smtClean="0">
                <a:latin typeface="Cambria" pitchFamily="18" charset="0"/>
              </a:rPr>
              <a:t> Б. С., Бадмаева Н. К., </a:t>
            </a:r>
            <a:r>
              <a:rPr lang="ru-RU" sz="800" dirty="0" err="1" smtClean="0">
                <a:latin typeface="Cambria" pitchFamily="18" charset="0"/>
              </a:rPr>
              <a:t>Амагыров</a:t>
            </a:r>
            <a:r>
              <a:rPr lang="ru-RU" sz="800" dirty="0" smtClean="0">
                <a:latin typeface="Cambria" pitchFamily="18" charset="0"/>
              </a:rPr>
              <a:t> В. П., Очиров В. М., Бимбаев А. Б., </a:t>
            </a:r>
            <a:r>
              <a:rPr lang="ru-RU" sz="800" dirty="0" err="1" smtClean="0">
                <a:latin typeface="Cambria" pitchFamily="18" charset="0"/>
              </a:rPr>
              <a:t>Сымбелова</a:t>
            </a:r>
            <a:r>
              <a:rPr lang="ru-RU" sz="800" dirty="0" smtClean="0">
                <a:latin typeface="Cambria" pitchFamily="18" charset="0"/>
              </a:rPr>
              <a:t> Т. А., Михеев А. С., </a:t>
            </a:r>
            <a:r>
              <a:rPr lang="ru-RU" sz="800" dirty="0" err="1" smtClean="0">
                <a:latin typeface="Cambria" pitchFamily="18" charset="0"/>
              </a:rPr>
              <a:t>Борголов</a:t>
            </a:r>
            <a:r>
              <a:rPr lang="ru-RU" sz="800" dirty="0" smtClean="0">
                <a:latin typeface="Cambria" pitchFamily="18" charset="0"/>
              </a:rPr>
              <a:t> А. В. Применение технологий </a:t>
            </a:r>
            <a:r>
              <a:rPr lang="ru-RU" sz="800" dirty="0" err="1" smtClean="0">
                <a:latin typeface="Cambria" pitchFamily="18" charset="0"/>
              </a:rPr>
              <a:t>риск-менеджмента</a:t>
            </a:r>
            <a:r>
              <a:rPr lang="ru-RU" sz="800" dirty="0" smtClean="0">
                <a:latin typeface="Cambria" pitchFamily="18" charset="0"/>
              </a:rPr>
              <a:t> в системе оказания медицинской помощи // Менеджер здравоохранения. 2012. №10. 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046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Метод </a:t>
            </a:r>
            <a:r>
              <a:rPr lang="ru-RU" sz="2400" b="1" i="1" dirty="0" err="1" smtClean="0"/>
              <a:t>Делфи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2068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— </a:t>
            </a:r>
            <a:r>
              <a:rPr lang="ru-RU" i="1" dirty="0" smtClean="0">
                <a:latin typeface="Cambria" pitchFamily="18" charset="0"/>
              </a:rPr>
              <a:t>процедура достижения консенсуса мнений группы 7 экспертов. Экспертам предлагается для заполнения </a:t>
            </a:r>
            <a:r>
              <a:rPr lang="ru-RU" i="1" dirty="0" err="1" smtClean="0">
                <a:latin typeface="Cambria" pitchFamily="18" charset="0"/>
              </a:rPr>
              <a:t>полуструктурированные</a:t>
            </a:r>
            <a:r>
              <a:rPr lang="ru-RU" i="1" dirty="0" smtClean="0">
                <a:latin typeface="Cambria" pitchFamily="18" charset="0"/>
              </a:rPr>
              <a:t> анкеты.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1576747"/>
            <a:ext cx="8466082" cy="46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7496" y="188641"/>
            <a:ext cx="4536504" cy="4320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КАЧЕСТВЕННЫЙ АНАЛИЗ  РИСКА ИСМП</a:t>
            </a:r>
            <a:endParaRPr lang="ru-RU" altLang="ru-RU" sz="12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Freeform 29"/>
          <p:cNvSpPr>
            <a:spLocks noChangeArrowheads="1"/>
          </p:cNvSpPr>
          <p:nvPr/>
        </p:nvSpPr>
        <p:spPr bwMode="auto">
          <a:xfrm flipH="1">
            <a:off x="3956050" y="2227263"/>
            <a:ext cx="4803775" cy="1079500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36"/>
          <p:cNvSpPr>
            <a:spLocks noChangeArrowheads="1"/>
          </p:cNvSpPr>
          <p:nvPr/>
        </p:nvSpPr>
        <p:spPr bwMode="auto">
          <a:xfrm>
            <a:off x="393700" y="2227263"/>
            <a:ext cx="4803775" cy="1079500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40"/>
          <p:cNvSpPr>
            <a:spLocks noChangeArrowheads="1"/>
          </p:cNvSpPr>
          <p:nvPr/>
        </p:nvSpPr>
        <p:spPr bwMode="auto">
          <a:xfrm>
            <a:off x="2390775" y="2479675"/>
            <a:ext cx="2173288" cy="828675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41"/>
          <p:cNvSpPr>
            <a:spLocks noChangeArrowheads="1"/>
          </p:cNvSpPr>
          <p:nvPr/>
        </p:nvSpPr>
        <p:spPr bwMode="auto">
          <a:xfrm flipH="1">
            <a:off x="4587875" y="2479675"/>
            <a:ext cx="2173288" cy="828675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44875" y="1169988"/>
            <a:ext cx="2203450" cy="2032000"/>
            <a:chOff x="0" y="0"/>
            <a:chExt cx="1524000" cy="1565276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0" y="989013"/>
              <a:ext cx="1524000" cy="5762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ru-RU" altLang="ru-RU" sz="2000">
                <a:solidFill>
                  <a:srgbClr val="FFFFFF"/>
                </a:solidFill>
                <a:latin typeface="Arial" pitchFamily="34" charset="0"/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71437" y="0"/>
              <a:ext cx="1384300" cy="1370013"/>
            </a:xfrm>
            <a:prstGeom prst="ellipse">
              <a:avLst/>
            </a:prstGeom>
            <a:gradFill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zh-CN" sz="2000" b="1" dirty="0">
                  <a:solidFill>
                    <a:srgbClr val="FFFFFF"/>
                  </a:solidFill>
                  <a:latin typeface="Cambria" pitchFamily="18" charset="0"/>
                  <a:ea typeface="Microsoft YaHei" pitchFamily="34" charset="-122"/>
                  <a:sym typeface="Microsoft YaHei" pitchFamily="34" charset="-122"/>
                </a:rPr>
                <a:t>Определение</a:t>
              </a:r>
              <a:r>
                <a:rPr lang="ru-RU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  <a:sym typeface="Microsoft YaHei" pitchFamily="34" charset="-122"/>
                </a:rPr>
                <a:t> </a:t>
              </a: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1138" y="3300413"/>
            <a:ext cx="1520825" cy="2451100"/>
            <a:chOff x="0" y="0"/>
            <a:chExt cx="2215948" cy="1689940"/>
          </a:xfrm>
        </p:grpSpPr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0" y="0"/>
              <a:ext cx="2215948" cy="1689940"/>
            </a:xfrm>
            <a:prstGeom prst="roundRect">
              <a:avLst>
                <a:gd name="adj" fmla="val 405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5E5E5"/>
                </a:gs>
              </a:gsLst>
              <a:lin ang="54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r>
                <a:rPr lang="ru-RU" altLang="zh-CN" b="1" dirty="0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Источников</a:t>
              </a:r>
              <a:br>
                <a:rPr lang="ru-RU" altLang="zh-CN" b="1" dirty="0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</a:br>
              <a:r>
                <a:rPr lang="ru-RU" altLang="zh-CN" b="1" dirty="0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 риска</a:t>
              </a:r>
              <a:endParaRPr lang="zh-CN" altLang="en-US" b="1" dirty="0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endParaRPr lang="ru-RU" altLang="en-US" b="1" dirty="0">
                <a:solidFill>
                  <a:srgbClr val="000000"/>
                </a:solidFill>
                <a:latin typeface="Cambria" pitchFamily="18" charset="0"/>
                <a:ea typeface="宋体" pitchFamily="2" charset="-122"/>
                <a:sym typeface="Microsoft YaHei" pitchFamily="34" charset="-122"/>
              </a:endParaRP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65092" y="60825"/>
              <a:ext cx="2085764" cy="3701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zh-CN" b="1">
                  <a:solidFill>
                    <a:srgbClr val="FFFFFF"/>
                  </a:solidFill>
                  <a:latin typeface="Cambria" pitchFamily="18" charset="0"/>
                  <a:ea typeface="Microsoft YaHei" pitchFamily="34" charset="-122"/>
                  <a:sym typeface="Arial" pitchFamily="34" charset="0"/>
                </a:rPr>
                <a:t>1</a:t>
              </a:r>
              <a:endParaRPr lang="ru-RU" altLang="en-US" b="1">
                <a:solidFill>
                  <a:srgbClr val="000000"/>
                </a:solidFill>
                <a:latin typeface="Cambria" pitchFamily="18" charset="0"/>
                <a:ea typeface="宋体" pitchFamily="2" charset="-122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65313" y="3289300"/>
            <a:ext cx="1514475" cy="2451100"/>
            <a:chOff x="0" y="0"/>
            <a:chExt cx="2202577" cy="1689940"/>
          </a:xfrm>
        </p:grpSpPr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0" y="0"/>
              <a:ext cx="2202577" cy="1689940"/>
            </a:xfrm>
            <a:prstGeom prst="roundRect">
              <a:avLst>
                <a:gd name="adj" fmla="val 405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5E5E5"/>
                </a:gs>
              </a:gsLst>
              <a:lin ang="54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Категории</a:t>
              </a:r>
              <a:b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</a:b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 риска</a:t>
              </a:r>
              <a:endParaRPr lang="zh-CN" altLang="en-US" b="1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endParaRPr lang="zh-CN" altLang="en-US" b="1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</p:txBody>
        </p:sp>
        <p:sp>
          <p:nvSpPr>
            <p:cNvPr id="36" name="AutoShape 48"/>
            <p:cNvSpPr>
              <a:spLocks noChangeArrowheads="1"/>
            </p:cNvSpPr>
            <p:nvPr/>
          </p:nvSpPr>
          <p:spPr bwMode="auto">
            <a:xfrm>
              <a:off x="63260" y="68507"/>
              <a:ext cx="2085764" cy="3701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zh-CN" b="1">
                  <a:solidFill>
                    <a:srgbClr val="FFFFFF"/>
                  </a:solidFill>
                  <a:latin typeface="Cambria" pitchFamily="18" charset="0"/>
                  <a:sym typeface="Arial" pitchFamily="34" charset="0"/>
                </a:rPr>
                <a:t>2</a:t>
              </a:r>
              <a:endParaRPr lang="zh-CN" altLang="en-US" b="1">
                <a:solidFill>
                  <a:srgbClr val="FFFFFF"/>
                </a:solidFill>
                <a:latin typeface="Cambria" pitchFamily="18" charset="0"/>
                <a:sym typeface="Arial" pitchFamily="34" charset="0"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486150" y="3278188"/>
            <a:ext cx="1782763" cy="2449512"/>
            <a:chOff x="16088" y="-11615"/>
            <a:chExt cx="2215948" cy="1689941"/>
          </a:xfrm>
        </p:grpSpPr>
        <p:sp>
          <p:nvSpPr>
            <p:cNvPr id="38" name="AutoShape 52"/>
            <p:cNvSpPr>
              <a:spLocks noChangeArrowheads="1"/>
            </p:cNvSpPr>
            <p:nvPr/>
          </p:nvSpPr>
          <p:spPr bwMode="auto">
            <a:xfrm>
              <a:off x="16088" y="-11615"/>
              <a:ext cx="2215948" cy="1689941"/>
            </a:xfrm>
            <a:prstGeom prst="roundRect">
              <a:avLst>
                <a:gd name="adj" fmla="val 405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5E5E5"/>
                </a:gs>
              </a:gsLst>
              <a:lin ang="54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Факторов</a:t>
              </a:r>
              <a:b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</a:b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 риска</a:t>
              </a:r>
              <a:endParaRPr lang="zh-CN" altLang="en-US" b="1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endParaRPr lang="zh-CN" altLang="en-US" b="1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</p:txBody>
        </p:sp>
        <p:sp>
          <p:nvSpPr>
            <p:cNvPr id="39" name="AutoShape 51"/>
            <p:cNvSpPr>
              <a:spLocks noChangeArrowheads="1"/>
            </p:cNvSpPr>
            <p:nvPr/>
          </p:nvSpPr>
          <p:spPr bwMode="auto">
            <a:xfrm>
              <a:off x="63260" y="68507"/>
              <a:ext cx="2085764" cy="3701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zh-CN" b="1">
                  <a:solidFill>
                    <a:srgbClr val="FFFFFF"/>
                  </a:solidFill>
                  <a:latin typeface="Cambria" pitchFamily="18" charset="0"/>
                  <a:sym typeface="Arial" pitchFamily="34" charset="0"/>
                </a:rPr>
                <a:t>3</a:t>
              </a:r>
              <a:endParaRPr lang="zh-CN" altLang="en-US" b="1">
                <a:solidFill>
                  <a:srgbClr val="FFFFFF"/>
                </a:solidFill>
                <a:latin typeface="Cambria" pitchFamily="18" charset="0"/>
                <a:sym typeface="Arial" pitchFamily="34" charset="0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400675" y="3278188"/>
            <a:ext cx="3505200" cy="2449512"/>
            <a:chOff x="141960" y="-16221"/>
            <a:chExt cx="4193112" cy="1689940"/>
          </a:xfrm>
        </p:grpSpPr>
        <p:sp>
          <p:nvSpPr>
            <p:cNvPr id="41" name="AutoShape 55"/>
            <p:cNvSpPr>
              <a:spLocks noChangeArrowheads="1"/>
            </p:cNvSpPr>
            <p:nvPr/>
          </p:nvSpPr>
          <p:spPr bwMode="auto">
            <a:xfrm>
              <a:off x="141960" y="-16221"/>
              <a:ext cx="2114732" cy="1689940"/>
            </a:xfrm>
            <a:prstGeom prst="roundRect">
              <a:avLst>
                <a:gd name="adj" fmla="val 405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5E5E5"/>
                </a:gs>
              </a:gsLst>
              <a:lin ang="54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Близости</a:t>
              </a:r>
              <a:b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</a:b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 наступления</a:t>
              </a:r>
              <a:b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</a:b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 риска</a:t>
              </a:r>
              <a:endParaRPr lang="zh-CN" altLang="en-US" b="1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</p:txBody>
        </p:sp>
        <p:sp>
          <p:nvSpPr>
            <p:cNvPr id="42" name="AutoShape 54"/>
            <p:cNvSpPr>
              <a:spLocks noChangeArrowheads="1"/>
            </p:cNvSpPr>
            <p:nvPr/>
          </p:nvSpPr>
          <p:spPr bwMode="auto">
            <a:xfrm>
              <a:off x="216937" y="60825"/>
              <a:ext cx="2039755" cy="3701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zh-CN" b="1">
                  <a:solidFill>
                    <a:srgbClr val="FFFFFF"/>
                  </a:solidFill>
                  <a:latin typeface="Cambria" pitchFamily="18" charset="0"/>
                  <a:sym typeface="Arial" pitchFamily="34" charset="0"/>
                </a:rPr>
                <a:t>4</a:t>
              </a:r>
              <a:endParaRPr lang="zh-CN" altLang="en-US" b="1">
                <a:solidFill>
                  <a:srgbClr val="FFFFFF"/>
                </a:solidFill>
                <a:latin typeface="Cambria" pitchFamily="18" charset="0"/>
                <a:sym typeface="Arial" pitchFamily="34" charset="0"/>
              </a:endParaRPr>
            </a:p>
          </p:txBody>
        </p:sp>
        <p:sp>
          <p:nvSpPr>
            <p:cNvPr id="43" name="AutoShape 55"/>
            <p:cNvSpPr>
              <a:spLocks noChangeArrowheads="1"/>
            </p:cNvSpPr>
            <p:nvPr/>
          </p:nvSpPr>
          <p:spPr bwMode="auto">
            <a:xfrm>
              <a:off x="2449735" y="-16221"/>
              <a:ext cx="1885337" cy="1689940"/>
            </a:xfrm>
            <a:prstGeom prst="roundRect">
              <a:avLst>
                <a:gd name="adj" fmla="val 405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5E5E5"/>
                </a:gs>
              </a:gsLst>
              <a:lin ang="54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Степени</a:t>
              </a:r>
              <a:b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</a:b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угрозы</a:t>
              </a:r>
            </a:p>
            <a:p>
              <a:pPr algn="ctr" eaLnBrk="1" hangingPunct="1">
                <a:lnSpc>
                  <a:spcPct val="150000"/>
                </a:lnSpc>
                <a:buClr>
                  <a:srgbClr val="007EEA"/>
                </a:buClr>
              </a:pPr>
              <a:r>
                <a:rPr lang="ru-RU" altLang="zh-CN" b="1">
                  <a:solidFill>
                    <a:srgbClr val="000000"/>
                  </a:solidFill>
                  <a:latin typeface="Cambria" pitchFamily="18" charset="0"/>
                  <a:sym typeface="Microsoft YaHei" pitchFamily="34" charset="-122"/>
                </a:rPr>
                <a:t>риска</a:t>
              </a:r>
              <a:endParaRPr lang="zh-CN" altLang="en-US" b="1">
                <a:solidFill>
                  <a:srgbClr val="000000"/>
                </a:solidFill>
                <a:latin typeface="Cambria" pitchFamily="18" charset="0"/>
                <a:sym typeface="Microsoft YaHei" pitchFamily="34" charset="-122"/>
              </a:endParaRPr>
            </a:p>
          </p:txBody>
        </p:sp>
        <p:sp>
          <p:nvSpPr>
            <p:cNvPr id="44" name="AutoShape 54"/>
            <p:cNvSpPr>
              <a:spLocks noChangeArrowheads="1"/>
            </p:cNvSpPr>
            <p:nvPr/>
          </p:nvSpPr>
          <p:spPr bwMode="auto">
            <a:xfrm>
              <a:off x="2522526" y="60825"/>
              <a:ext cx="1739756" cy="3701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zh-CN" b="1">
                  <a:solidFill>
                    <a:srgbClr val="FFFFFF"/>
                  </a:solidFill>
                  <a:latin typeface="Cambria" pitchFamily="18" charset="0"/>
                  <a:sym typeface="Arial" pitchFamily="34" charset="0"/>
                </a:rPr>
                <a:t>5</a:t>
              </a:r>
              <a:endParaRPr lang="zh-CN" altLang="en-US" b="1">
                <a:solidFill>
                  <a:srgbClr val="FFFFFF"/>
                </a:solidFill>
                <a:latin typeface="Cambria" pitchFamily="18" charset="0"/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19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187435" y="139425"/>
            <a:ext cx="4637087" cy="711200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КАИК В ОРИТ</a:t>
            </a:r>
          </a:p>
        </p:txBody>
      </p:sp>
      <p:sp>
        <p:nvSpPr>
          <p:cNvPr id="41988" name="Freeform 29"/>
          <p:cNvSpPr>
            <a:spLocks noChangeArrowheads="1"/>
          </p:cNvSpPr>
          <p:nvPr/>
        </p:nvSpPr>
        <p:spPr bwMode="auto">
          <a:xfrm flipH="1">
            <a:off x="3956050" y="2227263"/>
            <a:ext cx="4803775" cy="1079500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89" name="Freeform 36"/>
          <p:cNvSpPr>
            <a:spLocks noChangeArrowheads="1"/>
          </p:cNvSpPr>
          <p:nvPr/>
        </p:nvSpPr>
        <p:spPr bwMode="auto">
          <a:xfrm>
            <a:off x="393700" y="2227263"/>
            <a:ext cx="4803775" cy="1079500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0" name="Freeform 40"/>
          <p:cNvSpPr>
            <a:spLocks noChangeArrowheads="1"/>
          </p:cNvSpPr>
          <p:nvPr/>
        </p:nvSpPr>
        <p:spPr bwMode="auto">
          <a:xfrm>
            <a:off x="2390775" y="2479675"/>
            <a:ext cx="2173288" cy="828675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1" name="Freeform 41"/>
          <p:cNvSpPr>
            <a:spLocks noChangeArrowheads="1"/>
          </p:cNvSpPr>
          <p:nvPr/>
        </p:nvSpPr>
        <p:spPr bwMode="auto">
          <a:xfrm flipH="1">
            <a:off x="4587875" y="2479675"/>
            <a:ext cx="2173288" cy="828675"/>
          </a:xfrm>
          <a:custGeom>
            <a:avLst/>
            <a:gdLst/>
            <a:ahLst/>
            <a:cxnLst/>
            <a:rect l="0" t="0" r="0" b="0"/>
            <a:pathLst/>
          </a:cu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42925" y="3556000"/>
            <a:ext cx="1943100" cy="987425"/>
          </a:xfrm>
          <a:prstGeom prst="star24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ЭБ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больничной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среды</a:t>
            </a:r>
            <a:endParaRPr lang="ru-RU" altLang="ko-KR" sz="1400" b="1" dirty="0">
              <a:solidFill>
                <a:schemeClr val="bg1"/>
              </a:solidFill>
              <a:latin typeface="Cambria" pitchFamily="18" charset="0"/>
              <a:ea typeface="Gulim"/>
            </a:endParaRPr>
          </a:p>
        </p:txBody>
      </p:sp>
      <p:sp>
        <p:nvSpPr>
          <p:cNvPr id="41994" name="未知"/>
          <p:cNvSpPr>
            <a:spLocks/>
          </p:cNvSpPr>
          <p:nvPr/>
        </p:nvSpPr>
        <p:spPr bwMode="auto">
          <a:xfrm>
            <a:off x="6962775" y="1340768"/>
            <a:ext cx="2181225" cy="2619375"/>
          </a:xfrm>
          <a:custGeom>
            <a:avLst/>
            <a:gdLst>
              <a:gd name="T0" fmla="*/ 2147483646 w 1374"/>
              <a:gd name="T1" fmla="*/ 2147483646 h 1650"/>
              <a:gd name="T2" fmla="*/ 2147483646 w 1374"/>
              <a:gd name="T3" fmla="*/ 2147483646 h 1650"/>
              <a:gd name="T4" fmla="*/ 2147483646 w 1374"/>
              <a:gd name="T5" fmla="*/ 2147483646 h 1650"/>
              <a:gd name="T6" fmla="*/ 2147483646 w 1374"/>
              <a:gd name="T7" fmla="*/ 0 h 1650"/>
              <a:gd name="T8" fmla="*/ 2147483646 w 1374"/>
              <a:gd name="T9" fmla="*/ 2147483646 h 1650"/>
              <a:gd name="T10" fmla="*/ 2147483646 w 1374"/>
              <a:gd name="T11" fmla="*/ 2147483646 h 1650"/>
              <a:gd name="T12" fmla="*/ 2147483646 w 1374"/>
              <a:gd name="T13" fmla="*/ 2147483646 h 1650"/>
              <a:gd name="T14" fmla="*/ 2147483646 w 1374"/>
              <a:gd name="T15" fmla="*/ 2147483646 h 1650"/>
              <a:gd name="T16" fmla="*/ 2147483646 w 1374"/>
              <a:gd name="T17" fmla="*/ 2147483646 h 1650"/>
              <a:gd name="T18" fmla="*/ 0 w 1374"/>
              <a:gd name="T19" fmla="*/ 2147483646 h 1650"/>
              <a:gd name="T20" fmla="*/ 2147483646 w 1374"/>
              <a:gd name="T21" fmla="*/ 2147483646 h 1650"/>
              <a:gd name="T22" fmla="*/ 2147483646 w 1374"/>
              <a:gd name="T23" fmla="*/ 2147483646 h 1650"/>
              <a:gd name="T24" fmla="*/ 2147483646 w 1374"/>
              <a:gd name="T25" fmla="*/ 2147483646 h 1650"/>
              <a:gd name="T26" fmla="*/ 2147483646 w 1374"/>
              <a:gd name="T27" fmla="*/ 2147483646 h 1650"/>
              <a:gd name="T28" fmla="*/ 2147483646 w 1374"/>
              <a:gd name="T29" fmla="*/ 2147483646 h 1650"/>
              <a:gd name="T30" fmla="*/ 2147483646 w 1374"/>
              <a:gd name="T31" fmla="*/ 2147483646 h 1650"/>
              <a:gd name="T32" fmla="*/ 2147483646 w 1374"/>
              <a:gd name="T33" fmla="*/ 2147483646 h 1650"/>
              <a:gd name="T34" fmla="*/ 2147483646 w 1374"/>
              <a:gd name="T35" fmla="*/ 2147483646 h 1650"/>
              <a:gd name="T36" fmla="*/ 2147483646 w 1374"/>
              <a:gd name="T37" fmla="*/ 2147483646 h 1650"/>
              <a:gd name="T38" fmla="*/ 2147483646 w 1374"/>
              <a:gd name="T39" fmla="*/ 2147483646 h 1650"/>
              <a:gd name="T40" fmla="*/ 2147483646 w 1374"/>
              <a:gd name="T41" fmla="*/ 2147483646 h 1650"/>
              <a:gd name="T42" fmla="*/ 2147483646 w 1374"/>
              <a:gd name="T43" fmla="*/ 2147483646 h 1650"/>
              <a:gd name="T44" fmla="*/ 2147483646 w 1374"/>
              <a:gd name="T45" fmla="*/ 2147483646 h 1650"/>
              <a:gd name="T46" fmla="*/ 2147483646 w 1374"/>
              <a:gd name="T47" fmla="*/ 2147483646 h 1650"/>
              <a:gd name="T48" fmla="*/ 2147483646 w 1374"/>
              <a:gd name="T49" fmla="*/ 2147483646 h 1650"/>
              <a:gd name="T50" fmla="*/ 2147483646 w 1374"/>
              <a:gd name="T51" fmla="*/ 2147483646 h 1650"/>
              <a:gd name="T52" fmla="*/ 2147483646 w 1374"/>
              <a:gd name="T53" fmla="*/ 2147483646 h 1650"/>
              <a:gd name="T54" fmla="*/ 2147483646 w 1374"/>
              <a:gd name="T55" fmla="*/ 2147483646 h 1650"/>
              <a:gd name="T56" fmla="*/ 2147483646 w 1374"/>
              <a:gd name="T57" fmla="*/ 2147483646 h 1650"/>
              <a:gd name="T58" fmla="*/ 2147483646 w 1374"/>
              <a:gd name="T59" fmla="*/ 2147483646 h 1650"/>
              <a:gd name="T60" fmla="*/ 2147483646 w 1374"/>
              <a:gd name="T61" fmla="*/ 2147483646 h 1650"/>
              <a:gd name="T62" fmla="*/ 2147483646 w 1374"/>
              <a:gd name="T63" fmla="*/ 2147483646 h 1650"/>
              <a:gd name="T64" fmla="*/ 2147483646 w 1374"/>
              <a:gd name="T65" fmla="*/ 2147483646 h 1650"/>
              <a:gd name="T66" fmla="*/ 2147483646 w 1374"/>
              <a:gd name="T67" fmla="*/ 2147483646 h 1650"/>
              <a:gd name="T68" fmla="*/ 2147483646 w 1374"/>
              <a:gd name="T69" fmla="*/ 2147483646 h 1650"/>
              <a:gd name="T70" fmla="*/ 2147483646 w 1374"/>
              <a:gd name="T71" fmla="*/ 2147483646 h 1650"/>
              <a:gd name="T72" fmla="*/ 2147483646 w 1374"/>
              <a:gd name="T73" fmla="*/ 2147483646 h 1650"/>
              <a:gd name="T74" fmla="*/ 2147483646 w 1374"/>
              <a:gd name="T75" fmla="*/ 2147483646 h 1650"/>
              <a:gd name="T76" fmla="*/ 2147483646 w 1374"/>
              <a:gd name="T77" fmla="*/ 2147483646 h 1650"/>
              <a:gd name="T78" fmla="*/ 2147483646 w 1374"/>
              <a:gd name="T79" fmla="*/ 2147483646 h 1650"/>
              <a:gd name="T80" fmla="*/ 2147483646 w 1374"/>
              <a:gd name="T81" fmla="*/ 2147483646 h 1650"/>
              <a:gd name="T82" fmla="*/ 2147483646 w 1374"/>
              <a:gd name="T83" fmla="*/ 2147483646 h 16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74" h="1650">
                <a:moveTo>
                  <a:pt x="660" y="300"/>
                </a:moveTo>
                <a:lnTo>
                  <a:pt x="660" y="126"/>
                </a:lnTo>
                <a:lnTo>
                  <a:pt x="612" y="6"/>
                </a:lnTo>
                <a:lnTo>
                  <a:pt x="432" y="0"/>
                </a:lnTo>
                <a:lnTo>
                  <a:pt x="312" y="24"/>
                </a:lnTo>
                <a:lnTo>
                  <a:pt x="228" y="36"/>
                </a:lnTo>
                <a:lnTo>
                  <a:pt x="150" y="120"/>
                </a:lnTo>
                <a:lnTo>
                  <a:pt x="78" y="204"/>
                </a:lnTo>
                <a:lnTo>
                  <a:pt x="6" y="354"/>
                </a:lnTo>
                <a:lnTo>
                  <a:pt x="0" y="468"/>
                </a:lnTo>
                <a:lnTo>
                  <a:pt x="12" y="612"/>
                </a:lnTo>
                <a:lnTo>
                  <a:pt x="36" y="786"/>
                </a:lnTo>
                <a:lnTo>
                  <a:pt x="54" y="912"/>
                </a:lnTo>
                <a:lnTo>
                  <a:pt x="126" y="900"/>
                </a:lnTo>
                <a:lnTo>
                  <a:pt x="228" y="942"/>
                </a:lnTo>
                <a:lnTo>
                  <a:pt x="216" y="1056"/>
                </a:lnTo>
                <a:lnTo>
                  <a:pt x="252" y="1170"/>
                </a:lnTo>
                <a:lnTo>
                  <a:pt x="258" y="1320"/>
                </a:lnTo>
                <a:lnTo>
                  <a:pt x="258" y="1500"/>
                </a:lnTo>
                <a:lnTo>
                  <a:pt x="270" y="1650"/>
                </a:lnTo>
                <a:lnTo>
                  <a:pt x="354" y="1638"/>
                </a:lnTo>
                <a:lnTo>
                  <a:pt x="504" y="1584"/>
                </a:lnTo>
                <a:cubicBezTo>
                  <a:pt x="549" y="1568"/>
                  <a:pt x="579" y="1569"/>
                  <a:pt x="624" y="1542"/>
                </a:cubicBezTo>
                <a:cubicBezTo>
                  <a:pt x="669" y="1515"/>
                  <a:pt x="734" y="1464"/>
                  <a:pt x="774" y="1422"/>
                </a:cubicBezTo>
                <a:lnTo>
                  <a:pt x="864" y="1290"/>
                </a:lnTo>
                <a:lnTo>
                  <a:pt x="924" y="1086"/>
                </a:lnTo>
                <a:lnTo>
                  <a:pt x="954" y="1200"/>
                </a:lnTo>
                <a:lnTo>
                  <a:pt x="990" y="1224"/>
                </a:lnTo>
                <a:lnTo>
                  <a:pt x="1068" y="1158"/>
                </a:lnTo>
                <a:lnTo>
                  <a:pt x="1104" y="1116"/>
                </a:lnTo>
                <a:lnTo>
                  <a:pt x="1188" y="1026"/>
                </a:lnTo>
                <a:lnTo>
                  <a:pt x="1218" y="990"/>
                </a:lnTo>
                <a:lnTo>
                  <a:pt x="1296" y="822"/>
                </a:lnTo>
                <a:cubicBezTo>
                  <a:pt x="1317" y="767"/>
                  <a:pt x="1331" y="715"/>
                  <a:pt x="1344" y="660"/>
                </a:cubicBezTo>
                <a:cubicBezTo>
                  <a:pt x="1357" y="605"/>
                  <a:pt x="1371" y="552"/>
                  <a:pt x="1374" y="492"/>
                </a:cubicBezTo>
                <a:lnTo>
                  <a:pt x="1362" y="300"/>
                </a:lnTo>
                <a:cubicBezTo>
                  <a:pt x="1348" y="245"/>
                  <a:pt x="1335" y="197"/>
                  <a:pt x="1290" y="162"/>
                </a:cubicBezTo>
                <a:cubicBezTo>
                  <a:pt x="1245" y="127"/>
                  <a:pt x="1150" y="98"/>
                  <a:pt x="1092" y="90"/>
                </a:cubicBezTo>
                <a:cubicBezTo>
                  <a:pt x="1034" y="82"/>
                  <a:pt x="988" y="99"/>
                  <a:pt x="942" y="114"/>
                </a:cubicBezTo>
                <a:lnTo>
                  <a:pt x="816" y="180"/>
                </a:lnTo>
                <a:lnTo>
                  <a:pt x="762" y="222"/>
                </a:lnTo>
                <a:lnTo>
                  <a:pt x="660" y="300"/>
                </a:lnTo>
                <a:close/>
              </a:path>
            </a:pathLst>
          </a:custGeom>
          <a:gradFill rotWithShape="0">
            <a:gsLst>
              <a:gs pos="0">
                <a:srgbClr val="1B590D"/>
              </a:gs>
              <a:gs pos="50000">
                <a:srgbClr val="0F3207"/>
              </a:gs>
              <a:gs pos="100000">
                <a:srgbClr val="1B590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5" name="未知"/>
          <p:cNvSpPr>
            <a:spLocks/>
          </p:cNvSpPr>
          <p:nvPr/>
        </p:nvSpPr>
        <p:spPr bwMode="auto">
          <a:xfrm>
            <a:off x="5267325" y="4152900"/>
            <a:ext cx="438150" cy="314325"/>
          </a:xfrm>
          <a:custGeom>
            <a:avLst/>
            <a:gdLst>
              <a:gd name="T0" fmla="*/ 0 w 276"/>
              <a:gd name="T1" fmla="*/ 0 h 198"/>
              <a:gd name="T2" fmla="*/ 2147483646 w 276"/>
              <a:gd name="T3" fmla="*/ 2147483646 h 198"/>
              <a:gd name="T4" fmla="*/ 2147483646 w 276"/>
              <a:gd name="T5" fmla="*/ 2147483646 h 198"/>
              <a:gd name="T6" fmla="*/ 2147483646 w 276"/>
              <a:gd name="T7" fmla="*/ 2147483646 h 198"/>
              <a:gd name="T8" fmla="*/ 2147483646 w 276"/>
              <a:gd name="T9" fmla="*/ 2147483646 h 198"/>
              <a:gd name="T10" fmla="*/ 2147483646 w 276"/>
              <a:gd name="T11" fmla="*/ 2147483646 h 198"/>
              <a:gd name="T12" fmla="*/ 2147483646 w 276"/>
              <a:gd name="T13" fmla="*/ 2147483646 h 198"/>
              <a:gd name="T14" fmla="*/ 2147483646 w 276"/>
              <a:gd name="T15" fmla="*/ 2147483646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6" h="198">
                <a:moveTo>
                  <a:pt x="0" y="0"/>
                </a:moveTo>
                <a:cubicBezTo>
                  <a:pt x="27" y="14"/>
                  <a:pt x="55" y="29"/>
                  <a:pt x="84" y="36"/>
                </a:cubicBezTo>
                <a:cubicBezTo>
                  <a:pt x="95" y="43"/>
                  <a:pt x="109" y="47"/>
                  <a:pt x="120" y="54"/>
                </a:cubicBezTo>
                <a:cubicBezTo>
                  <a:pt x="127" y="59"/>
                  <a:pt x="131" y="67"/>
                  <a:pt x="138" y="72"/>
                </a:cubicBezTo>
                <a:cubicBezTo>
                  <a:pt x="167" y="92"/>
                  <a:pt x="146" y="62"/>
                  <a:pt x="174" y="90"/>
                </a:cubicBezTo>
                <a:cubicBezTo>
                  <a:pt x="181" y="97"/>
                  <a:pt x="185" y="107"/>
                  <a:pt x="192" y="114"/>
                </a:cubicBezTo>
                <a:cubicBezTo>
                  <a:pt x="228" y="150"/>
                  <a:pt x="196" y="86"/>
                  <a:pt x="246" y="162"/>
                </a:cubicBezTo>
                <a:cubicBezTo>
                  <a:pt x="252" y="172"/>
                  <a:pt x="276" y="189"/>
                  <a:pt x="276" y="198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6" name="未知"/>
          <p:cNvSpPr>
            <a:spLocks/>
          </p:cNvSpPr>
          <p:nvPr/>
        </p:nvSpPr>
        <p:spPr bwMode="auto">
          <a:xfrm>
            <a:off x="5248275" y="3981450"/>
            <a:ext cx="514350" cy="1076325"/>
          </a:xfrm>
          <a:custGeom>
            <a:avLst/>
            <a:gdLst>
              <a:gd name="T0" fmla="*/ 2147483646 w 324"/>
              <a:gd name="T1" fmla="*/ 0 h 678"/>
              <a:gd name="T2" fmla="*/ 2147483646 w 324"/>
              <a:gd name="T3" fmla="*/ 2147483646 h 678"/>
              <a:gd name="T4" fmla="*/ 0 w 324"/>
              <a:gd name="T5" fmla="*/ 2147483646 h 678"/>
              <a:gd name="T6" fmla="*/ 2147483646 w 324"/>
              <a:gd name="T7" fmla="*/ 2147483646 h 678"/>
              <a:gd name="T8" fmla="*/ 2147483646 w 324"/>
              <a:gd name="T9" fmla="*/ 2147483646 h 678"/>
              <a:gd name="T10" fmla="*/ 2147483646 w 324"/>
              <a:gd name="T11" fmla="*/ 2147483646 h 678"/>
              <a:gd name="T12" fmla="*/ 2147483646 w 324"/>
              <a:gd name="T13" fmla="*/ 2147483646 h 678"/>
              <a:gd name="T14" fmla="*/ 2147483646 w 324"/>
              <a:gd name="T15" fmla="*/ 2147483646 h 6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4" h="678">
                <a:moveTo>
                  <a:pt x="54" y="0"/>
                </a:moveTo>
                <a:cubicBezTo>
                  <a:pt x="41" y="20"/>
                  <a:pt x="31" y="40"/>
                  <a:pt x="18" y="60"/>
                </a:cubicBezTo>
                <a:cubicBezTo>
                  <a:pt x="12" y="84"/>
                  <a:pt x="8" y="108"/>
                  <a:pt x="0" y="132"/>
                </a:cubicBezTo>
                <a:cubicBezTo>
                  <a:pt x="4" y="177"/>
                  <a:pt x="1" y="236"/>
                  <a:pt x="42" y="264"/>
                </a:cubicBezTo>
                <a:cubicBezTo>
                  <a:pt x="64" y="296"/>
                  <a:pt x="85" y="329"/>
                  <a:pt x="108" y="360"/>
                </a:cubicBezTo>
                <a:cubicBezTo>
                  <a:pt x="127" y="416"/>
                  <a:pt x="96" y="333"/>
                  <a:pt x="132" y="396"/>
                </a:cubicBezTo>
                <a:cubicBezTo>
                  <a:pt x="136" y="403"/>
                  <a:pt x="156" y="461"/>
                  <a:pt x="156" y="468"/>
                </a:cubicBezTo>
                <a:lnTo>
                  <a:pt x="324" y="678"/>
                </a:lnTo>
              </a:path>
            </a:pathLst>
          </a:custGeom>
          <a:noFill/>
          <a:ln w="7620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7" name="未知"/>
          <p:cNvSpPr>
            <a:spLocks/>
          </p:cNvSpPr>
          <p:nvPr/>
        </p:nvSpPr>
        <p:spPr bwMode="auto">
          <a:xfrm>
            <a:off x="4572000" y="620688"/>
            <a:ext cx="2495550" cy="1476375"/>
          </a:xfrm>
          <a:custGeom>
            <a:avLst/>
            <a:gdLst>
              <a:gd name="T0" fmla="*/ 2147483646 w 1572"/>
              <a:gd name="T1" fmla="*/ 2147483646 h 930"/>
              <a:gd name="T2" fmla="*/ 2147483646 w 1572"/>
              <a:gd name="T3" fmla="*/ 2147483646 h 930"/>
              <a:gd name="T4" fmla="*/ 2147483646 w 1572"/>
              <a:gd name="T5" fmla="*/ 2147483646 h 930"/>
              <a:gd name="T6" fmla="*/ 2147483646 w 1572"/>
              <a:gd name="T7" fmla="*/ 2147483646 h 930"/>
              <a:gd name="T8" fmla="*/ 2147483646 w 1572"/>
              <a:gd name="T9" fmla="*/ 2147483646 h 930"/>
              <a:gd name="T10" fmla="*/ 2147483646 w 1572"/>
              <a:gd name="T11" fmla="*/ 2147483646 h 930"/>
              <a:gd name="T12" fmla="*/ 2147483646 w 1572"/>
              <a:gd name="T13" fmla="*/ 2147483646 h 930"/>
              <a:gd name="T14" fmla="*/ 2147483646 w 1572"/>
              <a:gd name="T15" fmla="*/ 2147483646 h 930"/>
              <a:gd name="T16" fmla="*/ 2147483646 w 1572"/>
              <a:gd name="T17" fmla="*/ 2147483646 h 930"/>
              <a:gd name="T18" fmla="*/ 2147483646 w 1572"/>
              <a:gd name="T19" fmla="*/ 2147483646 h 930"/>
              <a:gd name="T20" fmla="*/ 2147483646 w 1572"/>
              <a:gd name="T21" fmla="*/ 2147483646 h 930"/>
              <a:gd name="T22" fmla="*/ 2147483646 w 1572"/>
              <a:gd name="T23" fmla="*/ 2147483646 h 930"/>
              <a:gd name="T24" fmla="*/ 2147483646 w 1572"/>
              <a:gd name="T25" fmla="*/ 2147483646 h 930"/>
              <a:gd name="T26" fmla="*/ 2147483646 w 1572"/>
              <a:gd name="T27" fmla="*/ 2147483646 h 930"/>
              <a:gd name="T28" fmla="*/ 2147483646 w 1572"/>
              <a:gd name="T29" fmla="*/ 2147483646 h 930"/>
              <a:gd name="T30" fmla="*/ 2147483646 w 1572"/>
              <a:gd name="T31" fmla="*/ 2147483646 h 930"/>
              <a:gd name="T32" fmla="*/ 2147483646 w 1572"/>
              <a:gd name="T33" fmla="*/ 2147483646 h 930"/>
              <a:gd name="T34" fmla="*/ 2147483646 w 1572"/>
              <a:gd name="T35" fmla="*/ 2147483646 h 930"/>
              <a:gd name="T36" fmla="*/ 2147483646 w 1572"/>
              <a:gd name="T37" fmla="*/ 2147483646 h 930"/>
              <a:gd name="T38" fmla="*/ 2147483646 w 1572"/>
              <a:gd name="T39" fmla="*/ 2147483646 h 930"/>
              <a:gd name="T40" fmla="*/ 2147483646 w 1572"/>
              <a:gd name="T41" fmla="*/ 2147483646 h 930"/>
              <a:gd name="T42" fmla="*/ 2147483646 w 1572"/>
              <a:gd name="T43" fmla="*/ 2147483646 h 930"/>
              <a:gd name="T44" fmla="*/ 2147483646 w 1572"/>
              <a:gd name="T45" fmla="*/ 0 h 930"/>
              <a:gd name="T46" fmla="*/ 2147483646 w 1572"/>
              <a:gd name="T47" fmla="*/ 2147483646 h 930"/>
              <a:gd name="T48" fmla="*/ 2147483646 w 1572"/>
              <a:gd name="T49" fmla="*/ 2147483646 h 930"/>
              <a:gd name="T50" fmla="*/ 2147483646 w 1572"/>
              <a:gd name="T51" fmla="*/ 2147483646 h 930"/>
              <a:gd name="T52" fmla="*/ 2147483646 w 1572"/>
              <a:gd name="T53" fmla="*/ 2147483646 h 93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72" h="930">
                <a:moveTo>
                  <a:pt x="6" y="342"/>
                </a:moveTo>
                <a:cubicBezTo>
                  <a:pt x="12" y="385"/>
                  <a:pt x="50" y="461"/>
                  <a:pt x="94" y="495"/>
                </a:cubicBezTo>
                <a:cubicBezTo>
                  <a:pt x="138" y="529"/>
                  <a:pt x="210" y="536"/>
                  <a:pt x="269" y="544"/>
                </a:cubicBezTo>
                <a:lnTo>
                  <a:pt x="451" y="544"/>
                </a:lnTo>
                <a:lnTo>
                  <a:pt x="505" y="569"/>
                </a:lnTo>
                <a:lnTo>
                  <a:pt x="545" y="630"/>
                </a:lnTo>
                <a:lnTo>
                  <a:pt x="572" y="734"/>
                </a:lnTo>
                <a:lnTo>
                  <a:pt x="829" y="930"/>
                </a:lnTo>
                <a:lnTo>
                  <a:pt x="1004" y="912"/>
                </a:lnTo>
                <a:lnTo>
                  <a:pt x="1260" y="844"/>
                </a:lnTo>
                <a:lnTo>
                  <a:pt x="1395" y="728"/>
                </a:lnTo>
                <a:lnTo>
                  <a:pt x="1449" y="648"/>
                </a:lnTo>
                <a:lnTo>
                  <a:pt x="1429" y="593"/>
                </a:lnTo>
                <a:lnTo>
                  <a:pt x="1348" y="569"/>
                </a:lnTo>
                <a:lnTo>
                  <a:pt x="1402" y="446"/>
                </a:lnTo>
                <a:lnTo>
                  <a:pt x="1449" y="324"/>
                </a:lnTo>
                <a:lnTo>
                  <a:pt x="1572" y="138"/>
                </a:lnTo>
                <a:lnTo>
                  <a:pt x="1314" y="114"/>
                </a:lnTo>
                <a:cubicBezTo>
                  <a:pt x="1234" y="101"/>
                  <a:pt x="1168" y="71"/>
                  <a:pt x="1092" y="60"/>
                </a:cubicBezTo>
                <a:cubicBezTo>
                  <a:pt x="1016" y="49"/>
                  <a:pt x="938" y="38"/>
                  <a:pt x="858" y="48"/>
                </a:cubicBezTo>
                <a:cubicBezTo>
                  <a:pt x="778" y="58"/>
                  <a:pt x="655" y="117"/>
                  <a:pt x="613" y="122"/>
                </a:cubicBezTo>
                <a:lnTo>
                  <a:pt x="606" y="66"/>
                </a:lnTo>
                <a:lnTo>
                  <a:pt x="600" y="0"/>
                </a:lnTo>
                <a:lnTo>
                  <a:pt x="360" y="48"/>
                </a:lnTo>
                <a:lnTo>
                  <a:pt x="198" y="120"/>
                </a:lnTo>
                <a:lnTo>
                  <a:pt x="60" y="238"/>
                </a:lnTo>
                <a:cubicBezTo>
                  <a:pt x="60" y="238"/>
                  <a:pt x="0" y="299"/>
                  <a:pt x="6" y="342"/>
                </a:cubicBezTo>
                <a:close/>
              </a:path>
            </a:pathLst>
          </a:custGeom>
          <a:gradFill rotWithShape="0">
            <a:gsLst>
              <a:gs pos="0">
                <a:srgbClr val="93933F"/>
              </a:gs>
              <a:gs pos="100000">
                <a:srgbClr val="353517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8" name="未知"/>
          <p:cNvSpPr>
            <a:spLocks/>
          </p:cNvSpPr>
          <p:nvPr/>
        </p:nvSpPr>
        <p:spPr bwMode="auto">
          <a:xfrm>
            <a:off x="2051720" y="1268760"/>
            <a:ext cx="5038725" cy="3609975"/>
          </a:xfrm>
          <a:custGeom>
            <a:avLst/>
            <a:gdLst>
              <a:gd name="T0" fmla="*/ 0 w 3174"/>
              <a:gd name="T1" fmla="*/ 2147483646 h 2274"/>
              <a:gd name="T2" fmla="*/ 2147483646 w 3174"/>
              <a:gd name="T3" fmla="*/ 2147483646 h 2274"/>
              <a:gd name="T4" fmla="*/ 2147483646 w 3174"/>
              <a:gd name="T5" fmla="*/ 2147483646 h 2274"/>
              <a:gd name="T6" fmla="*/ 2147483646 w 3174"/>
              <a:gd name="T7" fmla="*/ 2147483646 h 2274"/>
              <a:gd name="T8" fmla="*/ 2147483646 w 3174"/>
              <a:gd name="T9" fmla="*/ 2147483646 h 2274"/>
              <a:gd name="T10" fmla="*/ 2147483646 w 3174"/>
              <a:gd name="T11" fmla="*/ 2147483646 h 2274"/>
              <a:gd name="T12" fmla="*/ 2147483646 w 3174"/>
              <a:gd name="T13" fmla="*/ 0 h 2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74" h="2274">
                <a:moveTo>
                  <a:pt x="0" y="2274"/>
                </a:moveTo>
                <a:lnTo>
                  <a:pt x="732" y="2016"/>
                </a:lnTo>
                <a:lnTo>
                  <a:pt x="1542" y="1608"/>
                </a:lnTo>
                <a:lnTo>
                  <a:pt x="2112" y="1236"/>
                </a:lnTo>
                <a:lnTo>
                  <a:pt x="2430" y="846"/>
                </a:lnTo>
                <a:lnTo>
                  <a:pt x="2832" y="444"/>
                </a:lnTo>
                <a:lnTo>
                  <a:pt x="3174" y="0"/>
                </a:lnTo>
              </a:path>
            </a:pathLst>
          </a:custGeom>
          <a:noFill/>
          <a:ln w="12700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9" name="Oval 9"/>
          <p:cNvSpPr>
            <a:spLocks noChangeArrowheads="1"/>
          </p:cNvSpPr>
          <p:nvPr/>
        </p:nvSpPr>
        <p:spPr bwMode="auto">
          <a:xfrm>
            <a:off x="3131840" y="5661248"/>
            <a:ext cx="914400" cy="914400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5255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Аптечка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ВИЧ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0" name="Oval 10"/>
          <p:cNvSpPr>
            <a:spLocks noChangeArrowheads="1"/>
          </p:cNvSpPr>
          <p:nvPr/>
        </p:nvSpPr>
        <p:spPr bwMode="auto">
          <a:xfrm>
            <a:off x="2825750" y="3862388"/>
            <a:ext cx="914400" cy="914400"/>
          </a:xfrm>
          <a:prstGeom prst="ellipse">
            <a:avLst/>
          </a:prstGeom>
          <a:gradFill rotWithShape="0">
            <a:gsLst>
              <a:gs pos="0">
                <a:srgbClr val="A9CE78"/>
              </a:gs>
              <a:gs pos="100000">
                <a:srgbClr val="3D4A2B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Моечные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машины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1" name="Oval 11"/>
          <p:cNvSpPr>
            <a:spLocks noChangeArrowheads="1"/>
          </p:cNvSpPr>
          <p:nvPr/>
        </p:nvSpPr>
        <p:spPr bwMode="auto">
          <a:xfrm>
            <a:off x="2051720" y="4293096"/>
            <a:ext cx="914400" cy="914400"/>
          </a:xfrm>
          <a:prstGeom prst="ellipse">
            <a:avLst/>
          </a:prstGeom>
          <a:gradFill rotWithShape="0">
            <a:gsLst>
              <a:gs pos="0">
                <a:srgbClr val="A9CE78"/>
              </a:gs>
              <a:gs pos="100000">
                <a:srgbClr val="3D4A2B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Антисептик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2" name="Oval 12"/>
          <p:cNvSpPr>
            <a:spLocks noChangeArrowheads="1"/>
          </p:cNvSpPr>
          <p:nvPr/>
        </p:nvSpPr>
        <p:spPr bwMode="auto">
          <a:xfrm>
            <a:off x="2411760" y="5085184"/>
            <a:ext cx="914400" cy="914400"/>
          </a:xfrm>
          <a:prstGeom prst="ellipse">
            <a:avLst/>
          </a:prstGeom>
          <a:gradFill rotWithShape="0">
            <a:gsLst>
              <a:gs pos="0">
                <a:srgbClr val="A9CE78"/>
              </a:gs>
              <a:gs pos="100000">
                <a:srgbClr val="3D4A2B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Дез</a:t>
            </a:r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.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Камера 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3" name="Oval 13"/>
          <p:cNvSpPr>
            <a:spLocks noChangeArrowheads="1"/>
          </p:cNvSpPr>
          <p:nvPr/>
        </p:nvSpPr>
        <p:spPr bwMode="auto">
          <a:xfrm>
            <a:off x="1403648" y="5013176"/>
            <a:ext cx="914400" cy="914400"/>
          </a:xfrm>
          <a:prstGeom prst="ellipse">
            <a:avLst/>
          </a:prstGeom>
          <a:gradFill rotWithShape="0">
            <a:gsLst>
              <a:gs pos="0">
                <a:srgbClr val="A9CE78"/>
              </a:gs>
              <a:gs pos="100000">
                <a:srgbClr val="3D4A2B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Эфф</a:t>
            </a:r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. </a:t>
            </a:r>
            <a:r>
              <a:rPr lang="ru-RU" altLang="ko-KR" sz="1300" b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Дез</a:t>
            </a:r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.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средство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4" name="Oval 14"/>
          <p:cNvSpPr>
            <a:spLocks noChangeArrowheads="1"/>
          </p:cNvSpPr>
          <p:nvPr/>
        </p:nvSpPr>
        <p:spPr bwMode="auto">
          <a:xfrm>
            <a:off x="3923928" y="4509120"/>
            <a:ext cx="914400" cy="914400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5255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Носитель </a:t>
            </a:r>
          </a:p>
          <a:p>
            <a:pPr algn="ctr" eaLnBrk="1" latinLnBrk="1" hangingPunct="1"/>
            <a:r>
              <a:rPr lang="en-US" altLang="ko-KR" sz="1300" b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S.aureus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5" name="Oval 15"/>
          <p:cNvSpPr>
            <a:spLocks noChangeArrowheads="1"/>
          </p:cNvSpPr>
          <p:nvPr/>
        </p:nvSpPr>
        <p:spPr bwMode="auto">
          <a:xfrm>
            <a:off x="3597275" y="3914775"/>
            <a:ext cx="914400" cy="914400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5255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Вакцинация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06" name="Oval 16"/>
          <p:cNvSpPr>
            <a:spLocks noChangeArrowheads="1"/>
          </p:cNvSpPr>
          <p:nvPr/>
        </p:nvSpPr>
        <p:spPr bwMode="auto">
          <a:xfrm>
            <a:off x="4788024" y="5085184"/>
            <a:ext cx="1058416" cy="914400"/>
          </a:xfrm>
          <a:prstGeom prst="ellipse">
            <a:avLst/>
          </a:prstGeom>
          <a:gradFill rotWithShape="0">
            <a:gsLst>
              <a:gs pos="0">
                <a:srgbClr val="9E97AF"/>
              </a:gs>
              <a:gs pos="100000">
                <a:srgbClr val="39363F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Программа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054475" y="3000375"/>
            <a:ext cx="914400" cy="914400"/>
          </a:xfrm>
          <a:prstGeom prst="ellipse">
            <a:avLst/>
          </a:prstGeom>
          <a:gradFill rotWithShape="0">
            <a:gsLst>
              <a:gs pos="0">
                <a:srgbClr val="9E97AF"/>
              </a:gs>
              <a:gs pos="100000">
                <a:srgbClr val="9E97A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300" b="1" kern="0">
                <a:solidFill>
                  <a:srgbClr val="FFFF00"/>
                </a:solidFill>
                <a:latin typeface="Arial" panose="020B0604020202020204" pitchFamily="34" charset="0"/>
                <a:ea typeface="Gulim"/>
              </a:rPr>
              <a:t>Group D</a:t>
            </a:r>
          </a:p>
        </p:txBody>
      </p:sp>
      <p:sp>
        <p:nvSpPr>
          <p:cNvPr id="42008" name="Oval 18"/>
          <p:cNvSpPr>
            <a:spLocks noChangeArrowheads="1"/>
          </p:cNvSpPr>
          <p:nvPr/>
        </p:nvSpPr>
        <p:spPr bwMode="auto">
          <a:xfrm>
            <a:off x="5508104" y="4437112"/>
            <a:ext cx="914400" cy="914400"/>
          </a:xfrm>
          <a:prstGeom prst="ellipse">
            <a:avLst/>
          </a:prstGeom>
          <a:gradFill rotWithShape="0">
            <a:gsLst>
              <a:gs pos="0">
                <a:srgbClr val="9E97AF"/>
              </a:gs>
              <a:gs pos="100000">
                <a:srgbClr val="39363F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Тест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на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устойчивость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4355976" y="2708920"/>
            <a:ext cx="1058416" cy="986408"/>
          </a:xfrm>
          <a:prstGeom prst="ellipse">
            <a:avLst/>
          </a:prstGeom>
          <a:gradFill rotWithShape="0">
            <a:gsLst>
              <a:gs pos="0">
                <a:srgbClr val="B66DFF"/>
              </a:gs>
              <a:gs pos="100000">
                <a:srgbClr val="B66D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Расходники</a:t>
            </a:r>
            <a:endParaRPr lang="ru-RU" altLang="ko-KR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  <a:p>
            <a:pPr algn="ctr" eaLnBrk="1" latinLnBrk="1" hangingPunct="1">
              <a:defRPr/>
            </a:pPr>
            <a:r>
              <a:rPr lang="ru-RU" altLang="ko-KR" sz="1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однораз</a:t>
            </a: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.</a:t>
            </a:r>
            <a:endParaRPr lang="ru-RU" altLang="ko-KR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3347864" y="2204864"/>
            <a:ext cx="914400" cy="914400"/>
          </a:xfrm>
          <a:prstGeom prst="ellipse">
            <a:avLst/>
          </a:prstGeom>
          <a:gradFill rotWithShape="0">
            <a:gsLst>
              <a:gs pos="0">
                <a:srgbClr val="B66DFF"/>
              </a:gs>
              <a:gs pos="100000">
                <a:srgbClr val="B66D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Многопросв</a:t>
            </a: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.</a:t>
            </a:r>
          </a:p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катетеры</a:t>
            </a:r>
            <a:endParaRPr lang="ru-RU" altLang="ko-KR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4067944" y="1844824"/>
            <a:ext cx="914400" cy="914400"/>
          </a:xfrm>
          <a:prstGeom prst="ellipse">
            <a:avLst/>
          </a:prstGeom>
          <a:gradFill rotWithShape="0">
            <a:gsLst>
              <a:gs pos="0">
                <a:srgbClr val="B66DFF"/>
              </a:gs>
              <a:gs pos="100000">
                <a:srgbClr val="B66D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Нет УЗИ </a:t>
            </a:r>
          </a:p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датчика</a:t>
            </a:r>
            <a:endParaRPr lang="ru-RU" altLang="ko-KR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42014" name="Oval 24"/>
          <p:cNvSpPr>
            <a:spLocks noChangeArrowheads="1"/>
          </p:cNvSpPr>
          <p:nvPr/>
        </p:nvSpPr>
        <p:spPr bwMode="auto">
          <a:xfrm>
            <a:off x="4644008" y="4221088"/>
            <a:ext cx="914400" cy="914400"/>
          </a:xfrm>
          <a:prstGeom prst="ellipse">
            <a:avLst/>
          </a:prstGeom>
          <a:gradFill rotWithShape="0">
            <a:gsLst>
              <a:gs pos="0">
                <a:srgbClr val="9E97AF"/>
              </a:gs>
              <a:gs pos="100000">
                <a:srgbClr val="39363F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Мониторинг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5652120" y="2387600"/>
            <a:ext cx="1069355" cy="10414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СОС</a:t>
            </a:r>
            <a:endParaRPr lang="ru-RU" altLang="ko-KR" sz="1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4921250" y="1911350"/>
            <a:ext cx="914400" cy="914400"/>
          </a:xfrm>
          <a:prstGeom prst="ellipse">
            <a:avLst/>
          </a:prstGeom>
          <a:gradFill rotWithShape="0">
            <a:gsLst>
              <a:gs pos="0">
                <a:srgbClr val="B66DFF"/>
              </a:gs>
              <a:gs pos="100000">
                <a:srgbClr val="B66D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Руки</a:t>
            </a:r>
          </a:p>
        </p:txBody>
      </p:sp>
      <p:sp>
        <p:nvSpPr>
          <p:cNvPr id="42017" name="未知"/>
          <p:cNvSpPr>
            <a:spLocks/>
          </p:cNvSpPr>
          <p:nvPr/>
        </p:nvSpPr>
        <p:spPr bwMode="auto">
          <a:xfrm>
            <a:off x="4886325" y="3810000"/>
            <a:ext cx="609600" cy="142875"/>
          </a:xfrm>
          <a:custGeom>
            <a:avLst/>
            <a:gdLst>
              <a:gd name="T0" fmla="*/ 2147483646 w 384"/>
              <a:gd name="T1" fmla="*/ 2147483646 h 90"/>
              <a:gd name="T2" fmla="*/ 2147483646 w 384"/>
              <a:gd name="T3" fmla="*/ 2147483646 h 90"/>
              <a:gd name="T4" fmla="*/ 2147483646 w 384"/>
              <a:gd name="T5" fmla="*/ 2147483646 h 90"/>
              <a:gd name="T6" fmla="*/ 2147483646 w 384"/>
              <a:gd name="T7" fmla="*/ 2147483646 h 90"/>
              <a:gd name="T8" fmla="*/ 0 w 384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90">
                <a:moveTo>
                  <a:pt x="384" y="42"/>
                </a:moveTo>
                <a:cubicBezTo>
                  <a:pt x="354" y="72"/>
                  <a:pt x="321" y="77"/>
                  <a:pt x="282" y="90"/>
                </a:cubicBezTo>
                <a:cubicBezTo>
                  <a:pt x="244" y="88"/>
                  <a:pt x="206" y="89"/>
                  <a:pt x="168" y="84"/>
                </a:cubicBezTo>
                <a:cubicBezTo>
                  <a:pt x="129" y="79"/>
                  <a:pt x="101" y="50"/>
                  <a:pt x="66" y="36"/>
                </a:cubicBezTo>
                <a:cubicBezTo>
                  <a:pt x="35" y="24"/>
                  <a:pt x="23" y="23"/>
                  <a:pt x="0" y="0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18" name="Oval 28"/>
          <p:cNvSpPr>
            <a:spLocks noChangeArrowheads="1"/>
          </p:cNvSpPr>
          <p:nvPr/>
        </p:nvSpPr>
        <p:spPr bwMode="auto">
          <a:xfrm>
            <a:off x="3707904" y="5157192"/>
            <a:ext cx="914400" cy="914400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5255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Стирка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спец.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одежды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2019" name="Oval 29"/>
          <p:cNvSpPr>
            <a:spLocks noChangeArrowheads="1"/>
          </p:cNvSpPr>
          <p:nvPr/>
        </p:nvSpPr>
        <p:spPr bwMode="auto">
          <a:xfrm>
            <a:off x="2959100" y="4610100"/>
            <a:ext cx="914400" cy="914400"/>
          </a:xfrm>
          <a:prstGeom prst="ellipse">
            <a:avLst/>
          </a:prstGeom>
          <a:gradFill rotWithShape="0">
            <a:gsLst>
              <a:gs pos="0">
                <a:srgbClr val="6666FF"/>
              </a:gs>
              <a:gs pos="100000">
                <a:srgbClr val="25255C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СИЗ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5220072" y="3356992"/>
            <a:ext cx="1008112" cy="9144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Комиссия </a:t>
            </a:r>
          </a:p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ВБИ</a:t>
            </a:r>
            <a:endParaRPr lang="ru-RU" altLang="ko-KR" sz="1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44" name="Oval 31"/>
          <p:cNvSpPr>
            <a:spLocks noChangeArrowheads="1"/>
          </p:cNvSpPr>
          <p:nvPr/>
        </p:nvSpPr>
        <p:spPr bwMode="auto">
          <a:xfrm>
            <a:off x="6084168" y="3573016"/>
            <a:ext cx="1058416" cy="936104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Система</a:t>
            </a:r>
          </a:p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 учета</a:t>
            </a:r>
            <a:endParaRPr lang="ru-RU" altLang="ko-KR" sz="1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42023" name="未知"/>
          <p:cNvSpPr>
            <a:spLocks/>
          </p:cNvSpPr>
          <p:nvPr/>
        </p:nvSpPr>
        <p:spPr bwMode="auto">
          <a:xfrm>
            <a:off x="6948264" y="908720"/>
            <a:ext cx="413420" cy="524991"/>
          </a:xfrm>
          <a:custGeom>
            <a:avLst/>
            <a:gdLst>
              <a:gd name="T0" fmla="*/ 0 w 288"/>
              <a:gd name="T1" fmla="*/ 0 h 174"/>
              <a:gd name="T2" fmla="*/ 2147483646 w 288"/>
              <a:gd name="T3" fmla="*/ 2147483646 h 174"/>
              <a:gd name="T4" fmla="*/ 2147483646 w 288"/>
              <a:gd name="T5" fmla="*/ 2147483646 h 174"/>
              <a:gd name="T6" fmla="*/ 2147483646 w 288"/>
              <a:gd name="T7" fmla="*/ 2147483646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174">
                <a:moveTo>
                  <a:pt x="0" y="0"/>
                </a:moveTo>
                <a:cubicBezTo>
                  <a:pt x="18" y="26"/>
                  <a:pt x="33" y="75"/>
                  <a:pt x="54" y="96"/>
                </a:cubicBezTo>
                <a:cubicBezTo>
                  <a:pt x="60" y="102"/>
                  <a:pt x="71" y="103"/>
                  <a:pt x="78" y="108"/>
                </a:cubicBezTo>
                <a:cubicBezTo>
                  <a:pt x="154" y="162"/>
                  <a:pt x="192" y="174"/>
                  <a:pt x="288" y="174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24" name="未知"/>
          <p:cNvSpPr>
            <a:spLocks/>
          </p:cNvSpPr>
          <p:nvPr/>
        </p:nvSpPr>
        <p:spPr bwMode="auto">
          <a:xfrm>
            <a:off x="7092280" y="764704"/>
            <a:ext cx="476250" cy="773559"/>
          </a:xfrm>
          <a:custGeom>
            <a:avLst/>
            <a:gdLst>
              <a:gd name="T0" fmla="*/ 2147483646 w 300"/>
              <a:gd name="T1" fmla="*/ 0 h 578"/>
              <a:gd name="T2" fmla="*/ 2147483646 w 300"/>
              <a:gd name="T3" fmla="*/ 2147483646 h 578"/>
              <a:gd name="T4" fmla="*/ 0 w 300"/>
              <a:gd name="T5" fmla="*/ 2147483646 h 578"/>
              <a:gd name="T6" fmla="*/ 2147483646 w 300"/>
              <a:gd name="T7" fmla="*/ 2147483646 h 578"/>
              <a:gd name="T8" fmla="*/ 2147483646 w 300"/>
              <a:gd name="T9" fmla="*/ 2147483646 h 578"/>
              <a:gd name="T10" fmla="*/ 2147483646 w 300"/>
              <a:gd name="T11" fmla="*/ 2147483646 h 578"/>
              <a:gd name="T12" fmla="*/ 2147483646 w 300"/>
              <a:gd name="T13" fmla="*/ 2147483646 h 578"/>
              <a:gd name="T14" fmla="*/ 2147483646 w 300"/>
              <a:gd name="T15" fmla="*/ 2147483646 h 578"/>
              <a:gd name="T16" fmla="*/ 2147483646 w 300"/>
              <a:gd name="T17" fmla="*/ 2147483646 h 578"/>
              <a:gd name="T18" fmla="*/ 2147483646 w 300"/>
              <a:gd name="T19" fmla="*/ 2147483646 h 578"/>
              <a:gd name="T20" fmla="*/ 2147483646 w 300"/>
              <a:gd name="T21" fmla="*/ 2147483646 h 578"/>
              <a:gd name="T22" fmla="*/ 2147483646 w 300"/>
              <a:gd name="T23" fmla="*/ 2147483646 h 578"/>
              <a:gd name="T24" fmla="*/ 2147483646 w 300"/>
              <a:gd name="T25" fmla="*/ 2147483646 h 578"/>
              <a:gd name="T26" fmla="*/ 2147483646 w 300"/>
              <a:gd name="T27" fmla="*/ 2147483646 h 578"/>
              <a:gd name="T28" fmla="*/ 2147483646 w 300"/>
              <a:gd name="T29" fmla="*/ 2147483646 h 5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00" h="578">
                <a:moveTo>
                  <a:pt x="42" y="0"/>
                </a:moveTo>
                <a:cubicBezTo>
                  <a:pt x="27" y="58"/>
                  <a:pt x="36" y="33"/>
                  <a:pt x="18" y="78"/>
                </a:cubicBezTo>
                <a:cubicBezTo>
                  <a:pt x="10" y="143"/>
                  <a:pt x="4" y="197"/>
                  <a:pt x="0" y="264"/>
                </a:cubicBezTo>
                <a:cubicBezTo>
                  <a:pt x="4" y="331"/>
                  <a:pt x="3" y="358"/>
                  <a:pt x="36" y="408"/>
                </a:cubicBezTo>
                <a:cubicBezTo>
                  <a:pt x="88" y="399"/>
                  <a:pt x="92" y="378"/>
                  <a:pt x="132" y="348"/>
                </a:cubicBezTo>
                <a:cubicBezTo>
                  <a:pt x="165" y="324"/>
                  <a:pt x="178" y="321"/>
                  <a:pt x="204" y="288"/>
                </a:cubicBezTo>
                <a:cubicBezTo>
                  <a:pt x="215" y="255"/>
                  <a:pt x="216" y="224"/>
                  <a:pt x="186" y="204"/>
                </a:cubicBezTo>
                <a:cubicBezTo>
                  <a:pt x="168" y="208"/>
                  <a:pt x="149" y="208"/>
                  <a:pt x="132" y="216"/>
                </a:cubicBezTo>
                <a:cubicBezTo>
                  <a:pt x="121" y="221"/>
                  <a:pt x="118" y="243"/>
                  <a:pt x="114" y="252"/>
                </a:cubicBezTo>
                <a:cubicBezTo>
                  <a:pt x="93" y="295"/>
                  <a:pt x="85" y="338"/>
                  <a:pt x="72" y="384"/>
                </a:cubicBezTo>
                <a:cubicBezTo>
                  <a:pt x="67" y="436"/>
                  <a:pt x="44" y="519"/>
                  <a:pt x="90" y="558"/>
                </a:cubicBezTo>
                <a:cubicBezTo>
                  <a:pt x="102" y="568"/>
                  <a:pt x="118" y="569"/>
                  <a:pt x="132" y="576"/>
                </a:cubicBezTo>
                <a:cubicBezTo>
                  <a:pt x="188" y="568"/>
                  <a:pt x="162" y="578"/>
                  <a:pt x="210" y="546"/>
                </a:cubicBezTo>
                <a:cubicBezTo>
                  <a:pt x="270" y="506"/>
                  <a:pt x="217" y="557"/>
                  <a:pt x="240" y="534"/>
                </a:cubicBezTo>
                <a:lnTo>
                  <a:pt x="300" y="468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25" name="未知"/>
          <p:cNvSpPr>
            <a:spLocks/>
          </p:cNvSpPr>
          <p:nvPr/>
        </p:nvSpPr>
        <p:spPr bwMode="auto">
          <a:xfrm>
            <a:off x="5524500" y="1247775"/>
            <a:ext cx="1666875" cy="628650"/>
          </a:xfrm>
          <a:custGeom>
            <a:avLst/>
            <a:gdLst>
              <a:gd name="T0" fmla="*/ 2147483646 w 870"/>
              <a:gd name="T1" fmla="*/ 2147483646 h 342"/>
              <a:gd name="T2" fmla="*/ 2147483646 w 870"/>
              <a:gd name="T3" fmla="*/ 2147483646 h 342"/>
              <a:gd name="T4" fmla="*/ 2147483646 w 870"/>
              <a:gd name="T5" fmla="*/ 2147483646 h 342"/>
              <a:gd name="T6" fmla="*/ 2147483646 w 870"/>
              <a:gd name="T7" fmla="*/ 2147483646 h 342"/>
              <a:gd name="T8" fmla="*/ 2147483646 w 870"/>
              <a:gd name="T9" fmla="*/ 2147483646 h 342"/>
              <a:gd name="T10" fmla="*/ 2147483646 w 870"/>
              <a:gd name="T11" fmla="*/ 2147483646 h 342"/>
              <a:gd name="T12" fmla="*/ 2147483646 w 870"/>
              <a:gd name="T13" fmla="*/ 2147483646 h 342"/>
              <a:gd name="T14" fmla="*/ 2147483646 w 870"/>
              <a:gd name="T15" fmla="*/ 2147483646 h 342"/>
              <a:gd name="T16" fmla="*/ 2147483646 w 870"/>
              <a:gd name="T17" fmla="*/ 2147483646 h 342"/>
              <a:gd name="T18" fmla="*/ 2147483646 w 870"/>
              <a:gd name="T19" fmla="*/ 2147483646 h 342"/>
              <a:gd name="T20" fmla="*/ 2147483646 w 870"/>
              <a:gd name="T21" fmla="*/ 2147483646 h 342"/>
              <a:gd name="T22" fmla="*/ 0 w 870"/>
              <a:gd name="T23" fmla="*/ 2147483646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70" h="342">
                <a:moveTo>
                  <a:pt x="870" y="12"/>
                </a:moveTo>
                <a:cubicBezTo>
                  <a:pt x="822" y="0"/>
                  <a:pt x="757" y="22"/>
                  <a:pt x="708" y="30"/>
                </a:cubicBezTo>
                <a:cubicBezTo>
                  <a:pt x="653" y="52"/>
                  <a:pt x="595" y="58"/>
                  <a:pt x="540" y="78"/>
                </a:cubicBezTo>
                <a:cubicBezTo>
                  <a:pt x="520" y="85"/>
                  <a:pt x="500" y="95"/>
                  <a:pt x="480" y="102"/>
                </a:cubicBezTo>
                <a:cubicBezTo>
                  <a:pt x="464" y="107"/>
                  <a:pt x="432" y="114"/>
                  <a:pt x="432" y="114"/>
                </a:cubicBezTo>
                <a:cubicBezTo>
                  <a:pt x="407" y="130"/>
                  <a:pt x="379" y="134"/>
                  <a:pt x="354" y="150"/>
                </a:cubicBezTo>
                <a:cubicBezTo>
                  <a:pt x="328" y="166"/>
                  <a:pt x="318" y="179"/>
                  <a:pt x="288" y="186"/>
                </a:cubicBezTo>
                <a:cubicBezTo>
                  <a:pt x="275" y="195"/>
                  <a:pt x="266" y="208"/>
                  <a:pt x="252" y="216"/>
                </a:cubicBezTo>
                <a:cubicBezTo>
                  <a:pt x="222" y="232"/>
                  <a:pt x="171" y="250"/>
                  <a:pt x="138" y="258"/>
                </a:cubicBezTo>
                <a:cubicBezTo>
                  <a:pt x="114" y="274"/>
                  <a:pt x="90" y="290"/>
                  <a:pt x="66" y="306"/>
                </a:cubicBezTo>
                <a:cubicBezTo>
                  <a:pt x="51" y="316"/>
                  <a:pt x="33" y="320"/>
                  <a:pt x="18" y="330"/>
                </a:cubicBezTo>
                <a:cubicBezTo>
                  <a:pt x="12" y="334"/>
                  <a:pt x="0" y="342"/>
                  <a:pt x="0" y="342"/>
                </a:cubicBezTo>
              </a:path>
            </a:pathLst>
          </a:custGeom>
          <a:noFill/>
          <a:ln w="28575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26" name="未知"/>
          <p:cNvSpPr>
            <a:spLocks/>
          </p:cNvSpPr>
          <p:nvPr/>
        </p:nvSpPr>
        <p:spPr bwMode="auto">
          <a:xfrm>
            <a:off x="5534025" y="1343025"/>
            <a:ext cx="190500" cy="409575"/>
          </a:xfrm>
          <a:custGeom>
            <a:avLst/>
            <a:gdLst>
              <a:gd name="T0" fmla="*/ 2147483646 w 120"/>
              <a:gd name="T1" fmla="*/ 2147483646 h 258"/>
              <a:gd name="T2" fmla="*/ 2147483646 w 120"/>
              <a:gd name="T3" fmla="*/ 2147483646 h 258"/>
              <a:gd name="T4" fmla="*/ 2147483646 w 120"/>
              <a:gd name="T5" fmla="*/ 2147483646 h 258"/>
              <a:gd name="T6" fmla="*/ 0 w 120"/>
              <a:gd name="T7" fmla="*/ 2147483646 h 258"/>
              <a:gd name="T8" fmla="*/ 2147483646 w 120"/>
              <a:gd name="T9" fmla="*/ 0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258">
                <a:moveTo>
                  <a:pt x="120" y="258"/>
                </a:moveTo>
                <a:cubicBezTo>
                  <a:pt x="91" y="248"/>
                  <a:pt x="61" y="233"/>
                  <a:pt x="36" y="216"/>
                </a:cubicBezTo>
                <a:cubicBezTo>
                  <a:pt x="20" y="193"/>
                  <a:pt x="18" y="178"/>
                  <a:pt x="12" y="150"/>
                </a:cubicBezTo>
                <a:cubicBezTo>
                  <a:pt x="8" y="134"/>
                  <a:pt x="0" y="102"/>
                  <a:pt x="0" y="102"/>
                </a:cubicBezTo>
                <a:cubicBezTo>
                  <a:pt x="4" y="57"/>
                  <a:pt x="0" y="35"/>
                  <a:pt x="18" y="0"/>
                </a:cubicBezTo>
              </a:path>
            </a:pathLst>
          </a:custGeom>
          <a:noFill/>
          <a:ln w="9525" cap="flat" cmpd="sng">
            <a:solidFill>
              <a:srgbClr val="9393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27" name="未知"/>
          <p:cNvSpPr>
            <a:spLocks/>
          </p:cNvSpPr>
          <p:nvPr/>
        </p:nvSpPr>
        <p:spPr bwMode="auto">
          <a:xfrm>
            <a:off x="5915025" y="1304925"/>
            <a:ext cx="171450" cy="333375"/>
          </a:xfrm>
          <a:custGeom>
            <a:avLst/>
            <a:gdLst>
              <a:gd name="T0" fmla="*/ 2147483646 w 108"/>
              <a:gd name="T1" fmla="*/ 2147483646 h 210"/>
              <a:gd name="T2" fmla="*/ 0 w 108"/>
              <a:gd name="T3" fmla="*/ 2147483646 h 210"/>
              <a:gd name="T4" fmla="*/ 2147483646 w 108"/>
              <a:gd name="T5" fmla="*/ 2147483646 h 210"/>
              <a:gd name="T6" fmla="*/ 2147483646 w 108"/>
              <a:gd name="T7" fmla="*/ 0 h 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210">
                <a:moveTo>
                  <a:pt x="60" y="210"/>
                </a:moveTo>
                <a:cubicBezTo>
                  <a:pt x="13" y="163"/>
                  <a:pt x="34" y="179"/>
                  <a:pt x="0" y="156"/>
                </a:cubicBezTo>
                <a:cubicBezTo>
                  <a:pt x="7" y="97"/>
                  <a:pt x="16" y="79"/>
                  <a:pt x="48" y="30"/>
                </a:cubicBezTo>
                <a:cubicBezTo>
                  <a:pt x="60" y="11"/>
                  <a:pt x="108" y="0"/>
                  <a:pt x="108" y="0"/>
                </a:cubicBezTo>
              </a:path>
            </a:pathLst>
          </a:custGeom>
          <a:noFill/>
          <a:ln w="9525" cap="flat" cmpd="sng">
            <a:solidFill>
              <a:srgbClr val="9393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28" name="未知"/>
          <p:cNvSpPr>
            <a:spLocks/>
          </p:cNvSpPr>
          <p:nvPr/>
        </p:nvSpPr>
        <p:spPr bwMode="auto">
          <a:xfrm>
            <a:off x="6991350" y="2819400"/>
            <a:ext cx="600075" cy="2038350"/>
          </a:xfrm>
          <a:custGeom>
            <a:avLst/>
            <a:gdLst>
              <a:gd name="T0" fmla="*/ 2147483646 w 426"/>
              <a:gd name="T1" fmla="*/ 0 h 1344"/>
              <a:gd name="T2" fmla="*/ 2147483646 w 426"/>
              <a:gd name="T3" fmla="*/ 2147483646 h 1344"/>
              <a:gd name="T4" fmla="*/ 2147483646 w 426"/>
              <a:gd name="T5" fmla="*/ 2147483646 h 1344"/>
              <a:gd name="T6" fmla="*/ 2147483646 w 426"/>
              <a:gd name="T7" fmla="*/ 2147483646 h 1344"/>
              <a:gd name="T8" fmla="*/ 2147483646 w 426"/>
              <a:gd name="T9" fmla="*/ 2147483646 h 1344"/>
              <a:gd name="T10" fmla="*/ 2147483646 w 426"/>
              <a:gd name="T11" fmla="*/ 2147483646 h 1344"/>
              <a:gd name="T12" fmla="*/ 2147483646 w 426"/>
              <a:gd name="T13" fmla="*/ 2147483646 h 1344"/>
              <a:gd name="T14" fmla="*/ 0 w 426"/>
              <a:gd name="T15" fmla="*/ 2147483646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6" h="1344">
                <a:moveTo>
                  <a:pt x="426" y="0"/>
                </a:moveTo>
                <a:cubicBezTo>
                  <a:pt x="395" y="47"/>
                  <a:pt x="407" y="22"/>
                  <a:pt x="390" y="72"/>
                </a:cubicBezTo>
                <a:cubicBezTo>
                  <a:pt x="388" y="78"/>
                  <a:pt x="384" y="90"/>
                  <a:pt x="384" y="90"/>
                </a:cubicBezTo>
                <a:cubicBezTo>
                  <a:pt x="350" y="361"/>
                  <a:pt x="377" y="764"/>
                  <a:pt x="198" y="1002"/>
                </a:cubicBezTo>
                <a:cubicBezTo>
                  <a:pt x="184" y="1045"/>
                  <a:pt x="166" y="1058"/>
                  <a:pt x="144" y="1092"/>
                </a:cubicBezTo>
                <a:cubicBezTo>
                  <a:pt x="134" y="1107"/>
                  <a:pt x="128" y="1124"/>
                  <a:pt x="120" y="1140"/>
                </a:cubicBezTo>
                <a:cubicBezTo>
                  <a:pt x="109" y="1162"/>
                  <a:pt x="87" y="1180"/>
                  <a:pt x="72" y="1200"/>
                </a:cubicBezTo>
                <a:cubicBezTo>
                  <a:pt x="55" y="1251"/>
                  <a:pt x="24" y="1297"/>
                  <a:pt x="0" y="1344"/>
                </a:cubicBezTo>
              </a:path>
            </a:pathLst>
          </a:custGeom>
          <a:noFill/>
          <a:ln w="28575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29" name="未知"/>
          <p:cNvSpPr>
            <a:spLocks/>
          </p:cNvSpPr>
          <p:nvPr/>
        </p:nvSpPr>
        <p:spPr bwMode="auto">
          <a:xfrm>
            <a:off x="6029325" y="1628775"/>
            <a:ext cx="638175" cy="411163"/>
          </a:xfrm>
          <a:custGeom>
            <a:avLst/>
            <a:gdLst>
              <a:gd name="T0" fmla="*/ 0 w 402"/>
              <a:gd name="T1" fmla="*/ 0 h 259"/>
              <a:gd name="T2" fmla="*/ 2147483646 w 402"/>
              <a:gd name="T3" fmla="*/ 2147483646 h 259"/>
              <a:gd name="T4" fmla="*/ 2147483646 w 402"/>
              <a:gd name="T5" fmla="*/ 2147483646 h 259"/>
              <a:gd name="T6" fmla="*/ 2147483646 w 402"/>
              <a:gd name="T7" fmla="*/ 2147483646 h 2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" h="259">
                <a:moveTo>
                  <a:pt x="0" y="0"/>
                </a:moveTo>
                <a:cubicBezTo>
                  <a:pt x="6" y="28"/>
                  <a:pt x="27" y="105"/>
                  <a:pt x="36" y="132"/>
                </a:cubicBezTo>
                <a:cubicBezTo>
                  <a:pt x="108" y="210"/>
                  <a:pt x="148" y="229"/>
                  <a:pt x="216" y="246"/>
                </a:cubicBezTo>
                <a:cubicBezTo>
                  <a:pt x="225" y="246"/>
                  <a:pt x="365" y="259"/>
                  <a:pt x="402" y="222"/>
                </a:cubicBezTo>
              </a:path>
            </a:pathLst>
          </a:custGeom>
          <a:noFill/>
          <a:ln w="9525" cap="flat" cmpd="sng">
            <a:solidFill>
              <a:srgbClr val="9393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0" name="未知"/>
          <p:cNvSpPr>
            <a:spLocks/>
          </p:cNvSpPr>
          <p:nvPr/>
        </p:nvSpPr>
        <p:spPr bwMode="auto">
          <a:xfrm>
            <a:off x="5716588" y="1752600"/>
            <a:ext cx="436562" cy="390525"/>
          </a:xfrm>
          <a:custGeom>
            <a:avLst/>
            <a:gdLst>
              <a:gd name="T0" fmla="*/ 2147483646 w 275"/>
              <a:gd name="T1" fmla="*/ 0 h 246"/>
              <a:gd name="T2" fmla="*/ 2147483646 w 275"/>
              <a:gd name="T3" fmla="*/ 2147483646 h 246"/>
              <a:gd name="T4" fmla="*/ 2147483646 w 275"/>
              <a:gd name="T5" fmla="*/ 2147483646 h 246"/>
              <a:gd name="T6" fmla="*/ 2147483646 w 275"/>
              <a:gd name="T7" fmla="*/ 2147483646 h 2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" h="246">
                <a:moveTo>
                  <a:pt x="5" y="0"/>
                </a:moveTo>
                <a:cubicBezTo>
                  <a:pt x="12" y="121"/>
                  <a:pt x="0" y="74"/>
                  <a:pt x="23" y="144"/>
                </a:cubicBezTo>
                <a:cubicBezTo>
                  <a:pt x="31" y="169"/>
                  <a:pt x="58" y="174"/>
                  <a:pt x="77" y="186"/>
                </a:cubicBezTo>
                <a:cubicBezTo>
                  <a:pt x="138" y="224"/>
                  <a:pt x="201" y="246"/>
                  <a:pt x="275" y="246"/>
                </a:cubicBezTo>
              </a:path>
            </a:pathLst>
          </a:custGeom>
          <a:noFill/>
          <a:ln w="9525" cap="flat" cmpd="sng">
            <a:solidFill>
              <a:srgbClr val="709A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1" name="未知"/>
          <p:cNvSpPr>
            <a:spLocks/>
          </p:cNvSpPr>
          <p:nvPr/>
        </p:nvSpPr>
        <p:spPr bwMode="auto">
          <a:xfrm>
            <a:off x="5113338" y="1428750"/>
            <a:ext cx="477837" cy="409575"/>
          </a:xfrm>
          <a:custGeom>
            <a:avLst/>
            <a:gdLst>
              <a:gd name="T0" fmla="*/ 2147483646 w 301"/>
              <a:gd name="T1" fmla="*/ 2147483646 h 258"/>
              <a:gd name="T2" fmla="*/ 2147483646 w 301"/>
              <a:gd name="T3" fmla="*/ 2147483646 h 258"/>
              <a:gd name="T4" fmla="*/ 2147483646 w 301"/>
              <a:gd name="T5" fmla="*/ 2147483646 h 258"/>
              <a:gd name="T6" fmla="*/ 2147483646 w 301"/>
              <a:gd name="T7" fmla="*/ 2147483646 h 258"/>
              <a:gd name="T8" fmla="*/ 2147483646 w 301"/>
              <a:gd name="T9" fmla="*/ 0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258">
                <a:moveTo>
                  <a:pt x="301" y="258"/>
                </a:moveTo>
                <a:cubicBezTo>
                  <a:pt x="217" y="253"/>
                  <a:pt x="217" y="254"/>
                  <a:pt x="157" y="234"/>
                </a:cubicBezTo>
                <a:cubicBezTo>
                  <a:pt x="144" y="230"/>
                  <a:pt x="122" y="229"/>
                  <a:pt x="109" y="222"/>
                </a:cubicBezTo>
                <a:cubicBezTo>
                  <a:pt x="71" y="201"/>
                  <a:pt x="54" y="167"/>
                  <a:pt x="19" y="144"/>
                </a:cubicBezTo>
                <a:cubicBezTo>
                  <a:pt x="0" y="88"/>
                  <a:pt x="13" y="73"/>
                  <a:pt x="13" y="0"/>
                </a:cubicBezTo>
              </a:path>
            </a:pathLst>
          </a:custGeom>
          <a:noFill/>
          <a:ln w="9525" cap="flat" cmpd="sng">
            <a:solidFill>
              <a:srgbClr val="9393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2" name="未知"/>
          <p:cNvSpPr>
            <a:spLocks/>
          </p:cNvSpPr>
          <p:nvPr/>
        </p:nvSpPr>
        <p:spPr bwMode="auto">
          <a:xfrm>
            <a:off x="7486650" y="3695700"/>
            <a:ext cx="314325" cy="476250"/>
          </a:xfrm>
          <a:custGeom>
            <a:avLst/>
            <a:gdLst>
              <a:gd name="T0" fmla="*/ 0 w 198"/>
              <a:gd name="T1" fmla="*/ 0 h 300"/>
              <a:gd name="T2" fmla="*/ 2147483646 w 198"/>
              <a:gd name="T3" fmla="*/ 2147483646 h 300"/>
              <a:gd name="T4" fmla="*/ 2147483646 w 198"/>
              <a:gd name="T5" fmla="*/ 2147483646 h 3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300">
                <a:moveTo>
                  <a:pt x="0" y="0"/>
                </a:moveTo>
                <a:cubicBezTo>
                  <a:pt x="23" y="16"/>
                  <a:pt x="105" y="46"/>
                  <a:pt x="138" y="96"/>
                </a:cubicBezTo>
                <a:cubicBezTo>
                  <a:pt x="171" y="146"/>
                  <a:pt x="186" y="258"/>
                  <a:pt x="198" y="300"/>
                </a:cubicBezTo>
              </a:path>
            </a:pathLst>
          </a:custGeom>
          <a:noFill/>
          <a:ln w="9525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3" name="未知"/>
          <p:cNvSpPr>
            <a:spLocks/>
          </p:cNvSpPr>
          <p:nvPr/>
        </p:nvSpPr>
        <p:spPr bwMode="auto">
          <a:xfrm flipH="1">
            <a:off x="7197725" y="3711575"/>
            <a:ext cx="257175" cy="381000"/>
          </a:xfrm>
          <a:custGeom>
            <a:avLst/>
            <a:gdLst>
              <a:gd name="T0" fmla="*/ 0 w 198"/>
              <a:gd name="T1" fmla="*/ 0 h 300"/>
              <a:gd name="T2" fmla="*/ 2147483646 w 198"/>
              <a:gd name="T3" fmla="*/ 2147483646 h 300"/>
              <a:gd name="T4" fmla="*/ 2147483646 w 198"/>
              <a:gd name="T5" fmla="*/ 2147483646 h 3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300">
                <a:moveTo>
                  <a:pt x="0" y="0"/>
                </a:moveTo>
                <a:cubicBezTo>
                  <a:pt x="23" y="16"/>
                  <a:pt x="105" y="46"/>
                  <a:pt x="138" y="96"/>
                </a:cubicBezTo>
                <a:cubicBezTo>
                  <a:pt x="171" y="146"/>
                  <a:pt x="186" y="258"/>
                  <a:pt x="198" y="300"/>
                </a:cubicBezTo>
              </a:path>
            </a:pathLst>
          </a:custGeom>
          <a:noFill/>
          <a:ln w="9525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4" name="未知"/>
          <p:cNvSpPr>
            <a:spLocks/>
          </p:cNvSpPr>
          <p:nvPr/>
        </p:nvSpPr>
        <p:spPr bwMode="auto">
          <a:xfrm>
            <a:off x="7407275" y="4025900"/>
            <a:ext cx="217488" cy="517525"/>
          </a:xfrm>
          <a:custGeom>
            <a:avLst/>
            <a:gdLst>
              <a:gd name="T0" fmla="*/ 0 w 137"/>
              <a:gd name="T1" fmla="*/ 0 h 326"/>
              <a:gd name="T2" fmla="*/ 2147483646 w 137"/>
              <a:gd name="T3" fmla="*/ 2147483646 h 326"/>
              <a:gd name="T4" fmla="*/ 2147483646 w 137"/>
              <a:gd name="T5" fmla="*/ 2147483646 h 3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326">
                <a:moveTo>
                  <a:pt x="0" y="0"/>
                </a:moveTo>
                <a:cubicBezTo>
                  <a:pt x="17" y="20"/>
                  <a:pt x="86" y="68"/>
                  <a:pt x="104" y="122"/>
                </a:cubicBezTo>
                <a:cubicBezTo>
                  <a:pt x="137" y="172"/>
                  <a:pt x="109" y="284"/>
                  <a:pt x="110" y="326"/>
                </a:cubicBezTo>
              </a:path>
            </a:pathLst>
          </a:custGeom>
          <a:noFill/>
          <a:ln w="9525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5" name="未知"/>
          <p:cNvSpPr>
            <a:spLocks/>
          </p:cNvSpPr>
          <p:nvPr/>
        </p:nvSpPr>
        <p:spPr bwMode="auto">
          <a:xfrm>
            <a:off x="7118350" y="4041775"/>
            <a:ext cx="257175" cy="381000"/>
          </a:xfrm>
          <a:custGeom>
            <a:avLst/>
            <a:gdLst>
              <a:gd name="T0" fmla="*/ 2147483646 w 162"/>
              <a:gd name="T1" fmla="*/ 0 h 240"/>
              <a:gd name="T2" fmla="*/ 2147483646 w 162"/>
              <a:gd name="T3" fmla="*/ 2147483646 h 240"/>
              <a:gd name="T4" fmla="*/ 2147483646 w 162"/>
              <a:gd name="T5" fmla="*/ 2147483646 h 240"/>
              <a:gd name="T6" fmla="*/ 0 w 162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240">
                <a:moveTo>
                  <a:pt x="162" y="0"/>
                </a:moveTo>
                <a:cubicBezTo>
                  <a:pt x="158" y="11"/>
                  <a:pt x="153" y="51"/>
                  <a:pt x="136" y="70"/>
                </a:cubicBezTo>
                <a:cubicBezTo>
                  <a:pt x="119" y="89"/>
                  <a:pt x="81" y="84"/>
                  <a:pt x="58" y="112"/>
                </a:cubicBezTo>
                <a:cubicBezTo>
                  <a:pt x="31" y="152"/>
                  <a:pt x="12" y="213"/>
                  <a:pt x="0" y="240"/>
                </a:cubicBezTo>
              </a:path>
            </a:pathLst>
          </a:custGeom>
          <a:noFill/>
          <a:ln w="9525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6" name="未知"/>
          <p:cNvSpPr>
            <a:spLocks/>
          </p:cNvSpPr>
          <p:nvPr/>
        </p:nvSpPr>
        <p:spPr bwMode="auto">
          <a:xfrm>
            <a:off x="7464425" y="3302000"/>
            <a:ext cx="612775" cy="708025"/>
          </a:xfrm>
          <a:custGeom>
            <a:avLst/>
            <a:gdLst>
              <a:gd name="T0" fmla="*/ 0 w 386"/>
              <a:gd name="T1" fmla="*/ 0 h 446"/>
              <a:gd name="T2" fmla="*/ 2147483646 w 386"/>
              <a:gd name="T3" fmla="*/ 2147483646 h 446"/>
              <a:gd name="T4" fmla="*/ 2147483646 w 386"/>
              <a:gd name="T5" fmla="*/ 2147483646 h 4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6" h="446">
                <a:moveTo>
                  <a:pt x="0" y="0"/>
                </a:moveTo>
                <a:cubicBezTo>
                  <a:pt x="33" y="15"/>
                  <a:pt x="136" y="18"/>
                  <a:pt x="200" y="92"/>
                </a:cubicBezTo>
                <a:cubicBezTo>
                  <a:pt x="233" y="142"/>
                  <a:pt x="347" y="372"/>
                  <a:pt x="386" y="446"/>
                </a:cubicBezTo>
              </a:path>
            </a:pathLst>
          </a:custGeom>
          <a:noFill/>
          <a:ln w="19050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7" name="未知"/>
          <p:cNvSpPr>
            <a:spLocks/>
          </p:cNvSpPr>
          <p:nvPr/>
        </p:nvSpPr>
        <p:spPr bwMode="auto">
          <a:xfrm>
            <a:off x="7077075" y="3289300"/>
            <a:ext cx="412750" cy="406400"/>
          </a:xfrm>
          <a:custGeom>
            <a:avLst/>
            <a:gdLst>
              <a:gd name="T0" fmla="*/ 2147483646 w 260"/>
              <a:gd name="T1" fmla="*/ 2147483646 h 256"/>
              <a:gd name="T2" fmla="*/ 2147483646 w 260"/>
              <a:gd name="T3" fmla="*/ 2147483646 h 256"/>
              <a:gd name="T4" fmla="*/ 2147483646 w 260"/>
              <a:gd name="T5" fmla="*/ 2147483646 h 256"/>
              <a:gd name="T6" fmla="*/ 0 w 260"/>
              <a:gd name="T7" fmla="*/ 2147483646 h 2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0" h="256">
                <a:moveTo>
                  <a:pt x="248" y="6"/>
                </a:moveTo>
                <a:cubicBezTo>
                  <a:pt x="247" y="7"/>
                  <a:pt x="260" y="0"/>
                  <a:pt x="240" y="10"/>
                </a:cubicBezTo>
                <a:cubicBezTo>
                  <a:pt x="220" y="20"/>
                  <a:pt x="166" y="23"/>
                  <a:pt x="126" y="64"/>
                </a:cubicBezTo>
                <a:cubicBezTo>
                  <a:pt x="99" y="104"/>
                  <a:pt x="26" y="216"/>
                  <a:pt x="0" y="256"/>
                </a:cubicBezTo>
              </a:path>
            </a:pathLst>
          </a:custGeom>
          <a:noFill/>
          <a:ln w="19050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8" name="未知"/>
          <p:cNvSpPr>
            <a:spLocks/>
          </p:cNvSpPr>
          <p:nvPr/>
        </p:nvSpPr>
        <p:spPr bwMode="auto">
          <a:xfrm>
            <a:off x="7164288" y="1124744"/>
            <a:ext cx="612775" cy="708025"/>
          </a:xfrm>
          <a:custGeom>
            <a:avLst/>
            <a:gdLst>
              <a:gd name="T0" fmla="*/ 0 w 386"/>
              <a:gd name="T1" fmla="*/ 0 h 446"/>
              <a:gd name="T2" fmla="*/ 2147483646 w 386"/>
              <a:gd name="T3" fmla="*/ 2147483646 h 446"/>
              <a:gd name="T4" fmla="*/ 2147483646 w 386"/>
              <a:gd name="T5" fmla="*/ 2147483646 h 4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6" h="446">
                <a:moveTo>
                  <a:pt x="0" y="0"/>
                </a:moveTo>
                <a:cubicBezTo>
                  <a:pt x="33" y="15"/>
                  <a:pt x="136" y="18"/>
                  <a:pt x="200" y="92"/>
                </a:cubicBezTo>
                <a:cubicBezTo>
                  <a:pt x="233" y="142"/>
                  <a:pt x="347" y="372"/>
                  <a:pt x="386" y="446"/>
                </a:cubicBezTo>
              </a:path>
            </a:pathLst>
          </a:custGeom>
          <a:noFill/>
          <a:ln w="19050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39" name="未知"/>
          <p:cNvSpPr>
            <a:spLocks/>
          </p:cNvSpPr>
          <p:nvPr/>
        </p:nvSpPr>
        <p:spPr bwMode="auto">
          <a:xfrm>
            <a:off x="7140575" y="2971800"/>
            <a:ext cx="412750" cy="406400"/>
          </a:xfrm>
          <a:custGeom>
            <a:avLst/>
            <a:gdLst>
              <a:gd name="T0" fmla="*/ 2147483646 w 260"/>
              <a:gd name="T1" fmla="*/ 2147483646 h 256"/>
              <a:gd name="T2" fmla="*/ 2147483646 w 260"/>
              <a:gd name="T3" fmla="*/ 2147483646 h 256"/>
              <a:gd name="T4" fmla="*/ 2147483646 w 260"/>
              <a:gd name="T5" fmla="*/ 2147483646 h 256"/>
              <a:gd name="T6" fmla="*/ 0 w 260"/>
              <a:gd name="T7" fmla="*/ 2147483646 h 2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0" h="256">
                <a:moveTo>
                  <a:pt x="248" y="6"/>
                </a:moveTo>
                <a:cubicBezTo>
                  <a:pt x="247" y="7"/>
                  <a:pt x="260" y="0"/>
                  <a:pt x="240" y="10"/>
                </a:cubicBezTo>
                <a:cubicBezTo>
                  <a:pt x="220" y="20"/>
                  <a:pt x="166" y="23"/>
                  <a:pt x="126" y="64"/>
                </a:cubicBezTo>
                <a:cubicBezTo>
                  <a:pt x="99" y="104"/>
                  <a:pt x="26" y="216"/>
                  <a:pt x="0" y="256"/>
                </a:cubicBezTo>
              </a:path>
            </a:pathLst>
          </a:custGeom>
          <a:noFill/>
          <a:ln w="19050" cap="flat" cmpd="sng">
            <a:solidFill>
              <a:srgbClr val="93933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50"/>
          <p:cNvSpPr>
            <a:spLocks noChangeArrowheads="1"/>
          </p:cNvSpPr>
          <p:nvPr/>
        </p:nvSpPr>
        <p:spPr bwMode="auto">
          <a:xfrm>
            <a:off x="6444208" y="2740024"/>
            <a:ext cx="963067" cy="1049016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en-US" sz="1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Госпит</a:t>
            </a:r>
            <a:r>
              <a:rPr lang="ru-RU" alt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.</a:t>
            </a:r>
          </a:p>
          <a:p>
            <a:pPr algn="ctr" eaLnBrk="1" latinLnBrk="1" hangingPunct="1">
              <a:defRPr/>
            </a:pPr>
            <a:r>
              <a:rPr lang="ru-RU" alt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эпидемиолог</a:t>
            </a:r>
            <a:endParaRPr lang="ru-RU" altLang="en-US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42041" name="Oval 51"/>
          <p:cNvSpPr>
            <a:spLocks noChangeArrowheads="1"/>
          </p:cNvSpPr>
          <p:nvPr/>
        </p:nvSpPr>
        <p:spPr bwMode="auto">
          <a:xfrm>
            <a:off x="3598863" y="2565400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2" name="Oval 52"/>
          <p:cNvSpPr>
            <a:spLocks noChangeArrowheads="1"/>
          </p:cNvSpPr>
          <p:nvPr/>
        </p:nvSpPr>
        <p:spPr bwMode="auto">
          <a:xfrm>
            <a:off x="4246563" y="2420938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3" name="Oval 53"/>
          <p:cNvSpPr>
            <a:spLocks noChangeArrowheads="1"/>
          </p:cNvSpPr>
          <p:nvPr/>
        </p:nvSpPr>
        <p:spPr bwMode="auto">
          <a:xfrm>
            <a:off x="4972050" y="2076450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4" name="Oval 54"/>
          <p:cNvSpPr>
            <a:spLocks noChangeArrowheads="1"/>
          </p:cNvSpPr>
          <p:nvPr/>
        </p:nvSpPr>
        <p:spPr bwMode="auto">
          <a:xfrm>
            <a:off x="5921375" y="2473325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5" name="Oval 55"/>
          <p:cNvSpPr>
            <a:spLocks noChangeArrowheads="1"/>
          </p:cNvSpPr>
          <p:nvPr/>
        </p:nvSpPr>
        <p:spPr bwMode="auto">
          <a:xfrm>
            <a:off x="6632575" y="2843213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6" name="Oval 56"/>
          <p:cNvSpPr>
            <a:spLocks noChangeArrowheads="1"/>
          </p:cNvSpPr>
          <p:nvPr/>
        </p:nvSpPr>
        <p:spPr bwMode="auto">
          <a:xfrm>
            <a:off x="5883275" y="3063875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7" name="Oval 57"/>
          <p:cNvSpPr>
            <a:spLocks noChangeArrowheads="1"/>
          </p:cNvSpPr>
          <p:nvPr/>
        </p:nvSpPr>
        <p:spPr bwMode="auto">
          <a:xfrm>
            <a:off x="5467350" y="3648075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48" name="Oval 58"/>
          <p:cNvSpPr>
            <a:spLocks noChangeArrowheads="1"/>
          </p:cNvSpPr>
          <p:nvPr/>
        </p:nvSpPr>
        <p:spPr bwMode="auto">
          <a:xfrm>
            <a:off x="6292850" y="3624263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6" name="AutoShape 59"/>
          <p:cNvSpPr>
            <a:spLocks noChangeArrowheads="1"/>
          </p:cNvSpPr>
          <p:nvPr/>
        </p:nvSpPr>
        <p:spPr bwMode="auto">
          <a:xfrm>
            <a:off x="6660232" y="4941168"/>
            <a:ext cx="2166813" cy="1080120"/>
          </a:xfrm>
          <a:prstGeom prst="star24">
            <a:avLst>
              <a:gd name="adj" fmla="val 37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latinLnBrk="1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микробиологический</a:t>
            </a:r>
          </a:p>
          <a:p>
            <a:pPr algn="ctr" latinLnBrk="1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мониторинг</a:t>
            </a:r>
            <a:endParaRPr lang="ru-RU" altLang="ko-KR" sz="1200" b="1" dirty="0">
              <a:solidFill>
                <a:schemeClr val="bg1"/>
              </a:solidFill>
              <a:latin typeface="Cambria" pitchFamily="18" charset="0"/>
              <a:ea typeface="Gulim"/>
            </a:endParaRPr>
          </a:p>
        </p:txBody>
      </p:sp>
      <p:sp>
        <p:nvSpPr>
          <p:cNvPr id="42050" name="AutoShape 60"/>
          <p:cNvSpPr>
            <a:spLocks noChangeArrowheads="1"/>
          </p:cNvSpPr>
          <p:nvPr/>
        </p:nvSpPr>
        <p:spPr bwMode="auto">
          <a:xfrm>
            <a:off x="1115616" y="1412776"/>
            <a:ext cx="2225352" cy="1008112"/>
          </a:xfrm>
          <a:prstGeom prst="star24">
            <a:avLst>
              <a:gd name="adj" fmla="val 375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ЭБ мед.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технологий</a:t>
            </a:r>
            <a:endParaRPr lang="ru-RU" altLang="ko-KR" sz="1400" b="1" dirty="0">
              <a:solidFill>
                <a:schemeClr val="bg1"/>
              </a:solidFill>
              <a:latin typeface="Cambria" pitchFamily="18" charset="0"/>
              <a:ea typeface="Gulim" pitchFamily="34" charset="-127"/>
            </a:endParaRPr>
          </a:p>
        </p:txBody>
      </p:sp>
      <p:sp>
        <p:nvSpPr>
          <p:cNvPr id="79" name="Oval 62"/>
          <p:cNvSpPr>
            <a:spLocks noChangeArrowheads="1"/>
          </p:cNvSpPr>
          <p:nvPr/>
        </p:nvSpPr>
        <p:spPr bwMode="auto">
          <a:xfrm>
            <a:off x="3848100" y="3257550"/>
            <a:ext cx="914400" cy="914400"/>
          </a:xfrm>
          <a:prstGeom prst="ellipse">
            <a:avLst/>
          </a:prstGeom>
          <a:gradFill rotWithShape="0">
            <a:gsLst>
              <a:gs pos="0">
                <a:srgbClr val="C68DFF"/>
              </a:gs>
              <a:gs pos="100000">
                <a:srgbClr val="C68D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СОП</a:t>
            </a:r>
            <a:endParaRPr lang="ru-RU" altLang="ko-K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42052" name="Oval 63"/>
          <p:cNvSpPr>
            <a:spLocks noChangeArrowheads="1"/>
          </p:cNvSpPr>
          <p:nvPr/>
        </p:nvSpPr>
        <p:spPr bwMode="auto">
          <a:xfrm>
            <a:off x="4002088" y="3378200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1" name="Oval 64"/>
          <p:cNvSpPr>
            <a:spLocks noChangeArrowheads="1"/>
          </p:cNvSpPr>
          <p:nvPr/>
        </p:nvSpPr>
        <p:spPr bwMode="auto">
          <a:xfrm>
            <a:off x="3098800" y="2930525"/>
            <a:ext cx="914400" cy="914400"/>
          </a:xfrm>
          <a:prstGeom prst="ellipse">
            <a:avLst/>
          </a:prstGeom>
          <a:gradFill rotWithShape="0">
            <a:gsLst>
              <a:gs pos="0">
                <a:srgbClr val="B66DFF"/>
              </a:gs>
              <a:gs pos="100000">
                <a:srgbClr val="B66DFF">
                  <a:gamma/>
                  <a:shade val="3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Марлевые </a:t>
            </a:r>
          </a:p>
          <a:p>
            <a:pPr algn="ctr" eaLnBrk="1" latinLnBrk="1" hangingPunct="1">
              <a:defRPr/>
            </a:pPr>
            <a:r>
              <a:rPr lang="ru-RU" altLang="ko-KR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Gulim"/>
              </a:rPr>
              <a:t>повязки</a:t>
            </a:r>
            <a:endParaRPr lang="ru-RU" altLang="ko-KR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Gulim"/>
            </a:endParaRPr>
          </a:p>
        </p:txBody>
      </p:sp>
      <p:sp>
        <p:nvSpPr>
          <p:cNvPr id="42054" name="Oval 65"/>
          <p:cNvSpPr>
            <a:spLocks noChangeArrowheads="1"/>
          </p:cNvSpPr>
          <p:nvPr/>
        </p:nvSpPr>
        <p:spPr bwMode="auto">
          <a:xfrm>
            <a:off x="2699792" y="1772816"/>
            <a:ext cx="3168351" cy="2376264"/>
          </a:xfrm>
          <a:prstGeom prst="ellips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55" name="Oval 66"/>
          <p:cNvSpPr>
            <a:spLocks noChangeArrowheads="1"/>
          </p:cNvSpPr>
          <p:nvPr/>
        </p:nvSpPr>
        <p:spPr bwMode="auto">
          <a:xfrm>
            <a:off x="3259138" y="3000375"/>
            <a:ext cx="238125" cy="238125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1" hangingPunct="1"/>
            <a:endParaRPr lang="ru-RU" altLang="ru-RU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2056" name="AutoShape 3"/>
          <p:cNvSpPr>
            <a:spLocks noChangeArrowheads="1"/>
          </p:cNvSpPr>
          <p:nvPr/>
        </p:nvSpPr>
        <p:spPr bwMode="auto">
          <a:xfrm>
            <a:off x="3908424" y="5949280"/>
            <a:ext cx="2319760" cy="908719"/>
          </a:xfrm>
          <a:prstGeom prst="star24">
            <a:avLst>
              <a:gd name="adj" fmla="val 37500"/>
            </a:avLst>
          </a:prstGeom>
          <a:solidFill>
            <a:srgbClr val="2C14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ЭБ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медицинского персонала</a:t>
            </a:r>
            <a:endParaRPr lang="ru-RU" altLang="ko-KR" sz="1400" b="1" dirty="0">
              <a:solidFill>
                <a:schemeClr val="bg1"/>
              </a:solidFill>
              <a:latin typeface="Cambria" pitchFamily="18" charset="0"/>
              <a:ea typeface="Gulim" pitchFamily="34" charset="-127"/>
            </a:endParaRPr>
          </a:p>
        </p:txBody>
      </p:sp>
      <p:sp>
        <p:nvSpPr>
          <p:cNvPr id="42057" name="AutoShape 59"/>
          <p:cNvSpPr>
            <a:spLocks noChangeArrowheads="1"/>
          </p:cNvSpPr>
          <p:nvPr/>
        </p:nvSpPr>
        <p:spPr bwMode="auto">
          <a:xfrm>
            <a:off x="7308304" y="404664"/>
            <a:ext cx="1656184" cy="1008112"/>
          </a:xfrm>
          <a:prstGeom prst="star24">
            <a:avLst>
              <a:gd name="adj" fmla="val 37500"/>
            </a:avLst>
          </a:prstGeom>
          <a:solidFill>
            <a:srgbClr val="85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1"/>
            <a:r>
              <a:rPr lang="ru-RU" sz="1400" b="1" dirty="0" err="1" smtClean="0">
                <a:solidFill>
                  <a:schemeClr val="bg1"/>
                </a:solidFill>
                <a:latin typeface="Cambria" pitchFamily="18" charset="0"/>
              </a:rPr>
              <a:t>Эпид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ctr" latinLnBrk="1"/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 диагностика</a:t>
            </a:r>
            <a:endParaRPr lang="ru-RU" altLang="ko-KR" sz="1400" b="1" dirty="0">
              <a:solidFill>
                <a:schemeClr val="bg1"/>
              </a:solidFill>
              <a:latin typeface="Cambria" pitchFamily="18" charset="0"/>
              <a:ea typeface="Gulim" pitchFamily="34" charset="-127"/>
            </a:endParaRPr>
          </a:p>
        </p:txBody>
      </p:sp>
      <p:sp>
        <p:nvSpPr>
          <p:cNvPr id="73" name="Oval 11"/>
          <p:cNvSpPr>
            <a:spLocks noChangeArrowheads="1"/>
          </p:cNvSpPr>
          <p:nvPr/>
        </p:nvSpPr>
        <p:spPr bwMode="auto">
          <a:xfrm>
            <a:off x="1835696" y="5661248"/>
            <a:ext cx="914400" cy="914400"/>
          </a:xfrm>
          <a:prstGeom prst="ellipse">
            <a:avLst/>
          </a:prstGeom>
          <a:gradFill rotWithShape="0">
            <a:gsLst>
              <a:gs pos="0">
                <a:srgbClr val="A9CE78"/>
              </a:gs>
              <a:gs pos="100000">
                <a:srgbClr val="3D4A2B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ЦСО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5868144" y="5301208"/>
            <a:ext cx="914400" cy="914400"/>
          </a:xfrm>
          <a:prstGeom prst="ellipse">
            <a:avLst/>
          </a:prstGeom>
          <a:gradFill rotWithShape="0">
            <a:gsLst>
              <a:gs pos="0">
                <a:srgbClr val="9E97AF"/>
              </a:gs>
              <a:gs pos="100000">
                <a:srgbClr val="39363F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Своя </a:t>
            </a:r>
          </a:p>
          <a:p>
            <a:pPr algn="ctr" eaLnBrk="1" latinLnBrk="1" hangingPunct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лаборатория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971600" y="5733256"/>
            <a:ext cx="914400" cy="914400"/>
          </a:xfrm>
          <a:prstGeom prst="ellipse">
            <a:avLst/>
          </a:prstGeom>
          <a:gradFill rotWithShape="0">
            <a:gsLst>
              <a:gs pos="0">
                <a:srgbClr val="A9CE78"/>
              </a:gs>
              <a:gs pos="100000">
                <a:srgbClr val="3D4A2B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762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1"/>
            <a:r>
              <a:rPr lang="ru-RU" altLang="ko-KR" sz="1300" b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t>Изоляция</a:t>
            </a:r>
            <a:endParaRPr lang="ru-RU" altLang="ko-KR" sz="1300" b="1" dirty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1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>
            <a:off x="7452320" y="2492896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028384" y="2492896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88640"/>
            <a:ext cx="71287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Риск развития КАИК в отделении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51520" y="3861048"/>
            <a:ext cx="889248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3768" y="6926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Технология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fish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bone (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«рыбья кость»)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99792" y="1628800"/>
            <a:ext cx="1008112" cy="2088232"/>
          </a:xfrm>
          <a:prstGeom prst="straightConnector1">
            <a:avLst/>
          </a:prstGeom>
          <a:ln w="38100">
            <a:solidFill>
              <a:srgbClr val="FFCC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88224" y="1628800"/>
            <a:ext cx="936104" cy="208823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43808" y="4005064"/>
            <a:ext cx="936104" cy="223224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588224" y="3861048"/>
            <a:ext cx="1008112" cy="23762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268760"/>
            <a:ext cx="29878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Cambria Math" pitchFamily="18" charset="0"/>
                <a:ea typeface="Cambria Math" pitchFamily="18" charset="0"/>
              </a:rPr>
              <a:t>РИСК  РЕАЛИЗАЦИИ ЗАНОСА ИНФЕКЦИИ</a:t>
            </a:r>
            <a:endParaRPr lang="ru-RU" sz="1400" b="1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1268760"/>
            <a:ext cx="32403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u="sng" dirty="0" smtClean="0">
                <a:latin typeface="Cambria Math" pitchFamily="18" charset="0"/>
                <a:ea typeface="Cambria Math" pitchFamily="18" charset="0"/>
              </a:rPr>
              <a:t>РИСК , СВЯЗАННЫЙ С ИНВАЗИВНОЙ ТЕХНОЛОГИИ/ЭКСПЛУАТАЦИЕЙ ЦВК</a:t>
            </a:r>
            <a:endParaRPr lang="ru-RU" sz="1200" b="1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37313"/>
            <a:ext cx="34198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u="sng" dirty="0" smtClean="0">
                <a:latin typeface="Cambria Math" pitchFamily="18" charset="0"/>
                <a:ea typeface="Cambria Math" pitchFamily="18" charset="0"/>
              </a:rPr>
              <a:t>РИСК , СВЯЗАННЫЙ С  МЕХАНИЗМОМ ПЕРЕДАЧИ</a:t>
            </a:r>
            <a:endParaRPr lang="ru-RU" sz="1200" b="1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6237312"/>
            <a:ext cx="410445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u="sng" dirty="0" smtClean="0">
                <a:latin typeface="Cambria Math" pitchFamily="18" charset="0"/>
                <a:ea typeface="Cambria Math" pitchFamily="18" charset="0"/>
              </a:rPr>
              <a:t>РИСК , СВЯЗАННЫЙ С МЕД,ПЕРСОНАЛОМ</a:t>
            </a:r>
            <a:endParaRPr lang="ru-RU" sz="1200" b="1" u="sng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988840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19000"/>
              <a:buFont typeface="Arial" pitchFamily="34" charset="0"/>
              <a:buChar char="•"/>
            </a:pPr>
            <a:r>
              <a:rPr lang="ru-RU" sz="1200" dirty="0" smtClean="0"/>
              <a:t>перемешивание </a:t>
            </a:r>
            <a:r>
              <a:rPr lang="ru-RU" sz="1200" dirty="0" err="1" smtClean="0"/>
              <a:t>стац</a:t>
            </a:r>
            <a:r>
              <a:rPr lang="ru-RU" sz="1200" dirty="0" smtClean="0"/>
              <a:t>. и </a:t>
            </a:r>
            <a:r>
              <a:rPr lang="ru-RU" sz="1200" dirty="0" err="1" smtClean="0"/>
              <a:t>амб</a:t>
            </a:r>
            <a:r>
              <a:rPr lang="ru-RU" sz="1200" dirty="0" smtClean="0"/>
              <a:t>. пациентов</a:t>
            </a:r>
          </a:p>
          <a:p>
            <a:pPr>
              <a:buClr>
                <a:schemeClr val="accent2"/>
              </a:buClr>
              <a:buSzPct val="119000"/>
            </a:pPr>
            <a:r>
              <a:rPr lang="ru-RU" sz="1200" dirty="0" smtClean="0"/>
              <a:t>отсутствие разделения палат</a:t>
            </a:r>
          </a:p>
          <a:p>
            <a:pPr>
              <a:buClr>
                <a:schemeClr val="accent2"/>
              </a:buClr>
              <a:buSzPct val="119000"/>
              <a:buFont typeface="Arial" pitchFamily="34" charset="0"/>
              <a:buChar char="•"/>
            </a:pPr>
            <a:r>
              <a:rPr lang="ru-RU" sz="1200" dirty="0" smtClean="0"/>
              <a:t>несоблюдение алгоритма обследования пациента с ИСМП в приемном покое</a:t>
            </a:r>
          </a:p>
          <a:p>
            <a:pPr>
              <a:buClr>
                <a:schemeClr val="accent2"/>
              </a:buClr>
              <a:buSzPct val="119000"/>
              <a:buFont typeface="Arial" pitchFamily="34" charset="0"/>
              <a:buChar char="•"/>
            </a:pPr>
            <a:r>
              <a:rPr lang="ru-RU" sz="1200" dirty="0" smtClean="0"/>
              <a:t>отсутствие листа наблюдения за катетером у </a:t>
            </a:r>
            <a:r>
              <a:rPr lang="ru-RU" sz="1200" dirty="0" err="1" smtClean="0"/>
              <a:t>амб.пациентов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3563888" y="206084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ru-RU" sz="1200" dirty="0" smtClean="0"/>
              <a:t> постановка катетера в не ОРИТ /</a:t>
            </a:r>
            <a:r>
              <a:rPr lang="ru-RU" sz="1200" dirty="0" err="1" smtClean="0"/>
              <a:t>операц</a:t>
            </a:r>
            <a:r>
              <a:rPr lang="ru-RU" sz="1200" dirty="0" smtClean="0"/>
              <a:t>. зала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ru-RU" sz="1200" dirty="0" smtClean="0"/>
              <a:t> отсутствие/неведение листа наблюдения за катетером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ru-RU" sz="1200" dirty="0" smtClean="0"/>
              <a:t> использование марлевых повязок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dirty="0" err="1" smtClean="0"/>
              <a:t>неежедневный</a:t>
            </a:r>
            <a:r>
              <a:rPr lang="ru-RU" sz="1200" dirty="0" smtClean="0"/>
              <a:t> осмотр врача</a:t>
            </a:r>
          </a:p>
          <a:p>
            <a:pPr>
              <a:buClr>
                <a:schemeClr val="accent1">
                  <a:lumMod val="75000"/>
                </a:schemeClr>
              </a:buClr>
              <a:buSzPct val="130000"/>
            </a:pP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0" y="3933056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 недостаток расходных материалов (перчаток, масок, заглушек)</a:t>
            </a:r>
          </a:p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неправильная обработка аппаратов гемодиализа между пациентами</a:t>
            </a:r>
          </a:p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неправильная водоподготовка (отсутствие должного оборудования, помещения и др.)</a:t>
            </a:r>
          </a:p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недоступность места для гигиены рук</a:t>
            </a:r>
          </a:p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отсутствие </a:t>
            </a:r>
            <a:r>
              <a:rPr lang="ru-RU" sz="1200" dirty="0" err="1" smtClean="0"/>
              <a:t>диспенсора</a:t>
            </a:r>
            <a:r>
              <a:rPr lang="ru-RU" sz="1200" dirty="0" smtClean="0"/>
              <a:t> для точного дозирования  антисептика</a:t>
            </a:r>
          </a:p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незнание пациента правил жизни с катетером</a:t>
            </a:r>
          </a:p>
          <a:p>
            <a:pPr>
              <a:buClr>
                <a:srgbClr val="00B050"/>
              </a:buClr>
              <a:buSzPct val="124000"/>
              <a:buFont typeface="Arial" pitchFamily="34" charset="0"/>
              <a:buChar char="•"/>
            </a:pPr>
            <a:r>
              <a:rPr lang="ru-RU" sz="1200" dirty="0" smtClean="0"/>
              <a:t> отсутствие мониторинга носительства </a:t>
            </a:r>
            <a:r>
              <a:rPr lang="en-US" sz="1200" dirty="0" smtClean="0"/>
              <a:t>S. </a:t>
            </a:r>
            <a:r>
              <a:rPr lang="en-US" sz="1200" dirty="0" err="1" smtClean="0"/>
              <a:t>aures</a:t>
            </a:r>
            <a:r>
              <a:rPr lang="ru-RU" sz="1200" dirty="0" smtClean="0"/>
              <a:t> у пациента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851920" y="4005064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3000"/>
              <a:buFont typeface="Arial" pitchFamily="34" charset="0"/>
              <a:buChar char="•"/>
            </a:pPr>
            <a:r>
              <a:rPr lang="ru-RU" sz="1200" dirty="0" smtClean="0"/>
              <a:t>  необученность персонала отделения работы с катетером</a:t>
            </a:r>
          </a:p>
          <a:p>
            <a:pPr>
              <a:buClr>
                <a:srgbClr val="FF0000"/>
              </a:buClr>
              <a:buSzPct val="133000"/>
              <a:buFont typeface="Arial" pitchFamily="34" charset="0"/>
              <a:buChar char="•"/>
            </a:pPr>
            <a:r>
              <a:rPr lang="ru-RU" sz="1200" dirty="0" smtClean="0"/>
              <a:t>неправильная работа с катетером  процедурных сестер в других отделениях</a:t>
            </a:r>
          </a:p>
          <a:p>
            <a:pPr>
              <a:buClr>
                <a:srgbClr val="FF0000"/>
              </a:buClr>
              <a:buSzPct val="133000"/>
              <a:buFont typeface="Arial" pitchFamily="34" charset="0"/>
              <a:buChar char="•"/>
            </a:pPr>
            <a:r>
              <a:rPr lang="ru-RU" sz="1200" dirty="0" smtClean="0"/>
              <a:t> отсутствие мониторинга носительства </a:t>
            </a:r>
            <a:r>
              <a:rPr lang="en-US" sz="1200" dirty="0" smtClean="0"/>
              <a:t>S. </a:t>
            </a:r>
            <a:r>
              <a:rPr lang="en-US" sz="1200" dirty="0" err="1" smtClean="0"/>
              <a:t>aures</a:t>
            </a:r>
            <a:r>
              <a:rPr lang="ru-RU" sz="1200" dirty="0" smtClean="0"/>
              <a:t> у персонала</a:t>
            </a:r>
          </a:p>
          <a:p>
            <a:pPr>
              <a:buClr>
                <a:srgbClr val="FF0000"/>
              </a:buClr>
              <a:buSzPct val="133000"/>
              <a:buFont typeface="Arial" pitchFamily="34" charset="0"/>
              <a:buChar char="•"/>
            </a:pPr>
            <a:r>
              <a:rPr lang="ru-RU" sz="1200" dirty="0" smtClean="0"/>
              <a:t>Нарушение </a:t>
            </a:r>
            <a:r>
              <a:rPr lang="ru-RU" sz="1200" dirty="0" err="1" smtClean="0"/>
              <a:t>СОПов</a:t>
            </a:r>
            <a:endParaRPr lang="ru-RU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79512" y="342900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ПРИЧИНЫ</a:t>
            </a:r>
            <a:endParaRPr lang="ru-RU" sz="2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40352" y="32129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Cambria" pitchFamily="18" charset="0"/>
              </a:rPr>
              <a:t>СНИЖЕНИЕ РИСКОВ</a:t>
            </a:r>
            <a:endParaRPr lang="ru-RU" sz="1600" b="1" i="1" dirty="0">
              <a:latin typeface="Cambria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7524328" y="3861048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956376" y="386104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2517" y="188640"/>
            <a:ext cx="471148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КОЛИЧЕСТВЕННАЯ ОЦЕНКИ РИСКОВ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Для количественной оценки рисков по ISO 31010:2009 предлагается более 30 методик  оценки риска. </a:t>
            </a: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Один из методов: 2-факторная модель, </a:t>
            </a:r>
            <a:r>
              <a:rPr lang="ru-RU" dirty="0" err="1" smtClean="0">
                <a:latin typeface="Cambria" pitchFamily="18" charset="0"/>
              </a:rPr>
              <a:t>определеная</a:t>
            </a:r>
            <a:r>
              <a:rPr lang="ru-RU" dirty="0" smtClean="0">
                <a:latin typeface="Cambria" pitchFamily="18" charset="0"/>
              </a:rPr>
              <a:t> 2 параметрами : вероятность наступления риска и серьезность последствий:</a:t>
            </a:r>
          </a:p>
          <a:p>
            <a:pPr algn="ctr"/>
            <a:endParaRPr lang="ru-RU" i="1" dirty="0" smtClean="0">
              <a:latin typeface="Cambria" pitchFamily="18" charset="0"/>
            </a:endParaRPr>
          </a:p>
          <a:p>
            <a:pPr algn="ctr"/>
            <a:r>
              <a:rPr lang="en-US" b="1" i="1" dirty="0" smtClean="0">
                <a:latin typeface="Cambria" pitchFamily="18" charset="0"/>
              </a:rPr>
              <a:t>R = P x Z ,</a:t>
            </a: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i="1" dirty="0" smtClean="0">
                <a:latin typeface="Cambria" pitchFamily="18" charset="0"/>
              </a:rPr>
              <a:t>где R — количественное выражение риска,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P — вероятность реализации риска, Z —серьезность последствия.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По результатам экспертных оценок проводятся расчеты средневзвешенных групповых  значений вероятности и серьезности  последствий.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powerpointbase.com-807</Template>
  <TotalTime>599</TotalTime>
  <Words>1249</Words>
  <Application>Microsoft Office PowerPoint</Application>
  <PresentationFormat>Экран (4:3)</PresentationFormat>
  <Paragraphs>282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КАЧЕСТВЕННЫЙ АНАЛИЗ  РИСКА ИСМП</vt:lpstr>
      <vt:lpstr>РИСК КАИК В ОРИТ</vt:lpstr>
      <vt:lpstr>Презентация PowerPoint</vt:lpstr>
      <vt:lpstr>Презентация PowerPoint</vt:lpstr>
      <vt:lpstr>МАТРИЦА АНАЛИЗА РИСКА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 PC</dc:creator>
  <cp:lastModifiedBy>Andrey</cp:lastModifiedBy>
  <cp:revision>55</cp:revision>
  <dcterms:created xsi:type="dcterms:W3CDTF">2017-12-17T16:14:40Z</dcterms:created>
  <dcterms:modified xsi:type="dcterms:W3CDTF">2018-08-19T15:50:28Z</dcterms:modified>
</cp:coreProperties>
</file>