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3" r:id="rId3"/>
    <p:sldId id="271" r:id="rId4"/>
    <p:sldId id="324" r:id="rId5"/>
    <p:sldId id="325" r:id="rId6"/>
    <p:sldId id="281" r:id="rId7"/>
    <p:sldId id="331" r:id="rId8"/>
    <p:sldId id="336" r:id="rId9"/>
    <p:sldId id="337" r:id="rId10"/>
    <p:sldId id="338" r:id="rId11"/>
    <p:sldId id="339" r:id="rId12"/>
    <p:sldId id="340" r:id="rId13"/>
    <p:sldId id="354" r:id="rId14"/>
    <p:sldId id="351" r:id="rId15"/>
    <p:sldId id="352" r:id="rId16"/>
    <p:sldId id="353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41" r:id="rId27"/>
    <p:sldId id="306" r:id="rId28"/>
    <p:sldId id="311" r:id="rId29"/>
    <p:sldId id="312" r:id="rId30"/>
    <p:sldId id="31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632D09"/>
    <a:srgbClr val="2C72A3"/>
    <a:srgbClr val="F49111"/>
    <a:srgbClr val="EF7E2E"/>
    <a:srgbClr val="BDBEC0"/>
    <a:srgbClr val="9966FF"/>
    <a:srgbClr val="13F5C5"/>
    <a:srgbClr val="07A988"/>
    <a:srgbClr val="35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3" autoAdjust="0"/>
  </p:normalViewPr>
  <p:slideViewPr>
    <p:cSldViewPr snapToGrid="0">
      <p:cViewPr>
        <p:scale>
          <a:sx n="70" d="100"/>
          <a:sy n="70" d="100"/>
        </p:scale>
        <p:origin x="-48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5B26E-6166-46DD-A327-73B98BE9A37F}" type="doc">
      <dgm:prSet loTypeId="urn:microsoft.com/office/officeart/2005/8/layout/pList2#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4F31C4A-55E1-482A-BE31-1ABA21767648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ru-RU" sz="2400" b="1" dirty="0" smtClean="0">
              <a:latin typeface="Cambria" pitchFamily="18" charset="0"/>
            </a:rPr>
            <a:t>с введением устройства</a:t>
          </a:r>
          <a:endParaRPr lang="ru-RU" sz="2400" b="1" dirty="0">
            <a:latin typeface="Cambria" pitchFamily="18" charset="0"/>
          </a:endParaRPr>
        </a:p>
      </dgm:t>
    </dgm:pt>
    <dgm:pt modelId="{B1676B73-8A56-4AC2-8D2D-15F56F8C23D0}" type="parTrans" cxnId="{85511CCA-E403-410B-B165-86E2CAE11542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549DF73C-4A02-443E-A0A8-49C6BC0F6BE3}" type="sibTrans" cxnId="{85511CCA-E403-410B-B165-86E2CAE11542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8C34D3CE-2642-46F2-9255-F3FB1CECD0DF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 smtClean="0">
              <a:latin typeface="Cambria" pitchFamily="18" charset="0"/>
            </a:rPr>
            <a:t>КАТЕТЕРИЗАЦИЯ СОСУДОВ</a:t>
          </a:r>
          <a:endParaRPr lang="ru-RU" sz="2400" dirty="0">
            <a:latin typeface="Cambria" pitchFamily="18" charset="0"/>
          </a:endParaRPr>
        </a:p>
      </dgm:t>
    </dgm:pt>
    <dgm:pt modelId="{4F5A213C-CD2B-43B3-84AE-EDDC0F7FE76E}" type="parTrans" cxnId="{C320B90A-A62C-48D2-9834-07CE3D7C4FA8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BA6D2C7E-EDF6-4D51-8BD9-D5F37D6BE20E}" type="sibTrans" cxnId="{C320B90A-A62C-48D2-9834-07CE3D7C4FA8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A0DECA7D-91FF-479A-A8FD-E2D542FF4B92}">
      <dgm:prSet phldrT="[Текст]" custT="1"/>
      <dgm:spPr>
        <a:ln>
          <a:noFill/>
        </a:ln>
      </dgm:spPr>
      <dgm:t>
        <a:bodyPr/>
        <a:lstStyle/>
        <a:p>
          <a:r>
            <a:rPr lang="ru-RU" sz="2400" dirty="0" smtClean="0">
              <a:latin typeface="Cambria" pitchFamily="18" charset="0"/>
            </a:rPr>
            <a:t>КАТЕТЕРИЗАЦИЯ МОЧЕВОГО ПУЗЫРЯ</a:t>
          </a:r>
          <a:endParaRPr lang="ru-RU" sz="2400" dirty="0">
            <a:latin typeface="Cambria" pitchFamily="18" charset="0"/>
          </a:endParaRPr>
        </a:p>
      </dgm:t>
    </dgm:pt>
    <dgm:pt modelId="{EA2CC2F9-18E8-4D52-8D4C-35CBDFB4608A}" type="parTrans" cxnId="{FA23F52E-613F-454B-881E-28F707EB1972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55DA76AD-B4C1-4EEF-B480-AA8745A8BB08}" type="sibTrans" cxnId="{FA23F52E-613F-454B-881E-28F707EB1972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94F65841-9DDA-4670-AF50-4EC9E3210037}">
      <dgm:prSet phldrT="[Текст]" custT="1"/>
      <dgm:spPr>
        <a:ln>
          <a:noFill/>
        </a:ln>
      </dgm:spPr>
      <dgm:t>
        <a:bodyPr/>
        <a:lstStyle/>
        <a:p>
          <a:r>
            <a:rPr lang="ru-RU" sz="2800" dirty="0" smtClean="0">
              <a:latin typeface="Cambria" pitchFamily="18" charset="0"/>
            </a:rPr>
            <a:t>ИВЛ</a:t>
          </a:r>
          <a:endParaRPr lang="ru-RU" sz="2800" dirty="0">
            <a:latin typeface="Cambria" pitchFamily="18" charset="0"/>
          </a:endParaRPr>
        </a:p>
      </dgm:t>
    </dgm:pt>
    <dgm:pt modelId="{7C5F65AF-F780-4F81-8DF3-4BC1A9F167C1}" type="parTrans" cxnId="{3325C18F-01DE-44E6-969C-568D04F21FD0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A21BEF55-09B9-4405-ACDA-6F9AC2C4F15C}" type="sibTrans" cxnId="{3325C18F-01DE-44E6-969C-568D04F21FD0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79FC9575-C89C-4960-A31F-88349DC24BC4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ru-RU" sz="2400" b="1" dirty="0" smtClean="0">
              <a:latin typeface="Cambria" pitchFamily="18" charset="0"/>
            </a:rPr>
            <a:t>без введения устройства</a:t>
          </a:r>
          <a:endParaRPr lang="ru-RU" sz="2400" b="1" dirty="0">
            <a:latin typeface="Cambria" pitchFamily="18" charset="0"/>
          </a:endParaRPr>
        </a:p>
      </dgm:t>
    </dgm:pt>
    <dgm:pt modelId="{A66D1236-C2A5-48B1-88E6-1DA67F023548}" type="parTrans" cxnId="{65DE8BA5-D91F-4F12-B1C7-42A8E9B40195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374615DD-FDA0-45D4-B036-49D7B451E320}" type="sibTrans" cxnId="{65DE8BA5-D91F-4F12-B1C7-42A8E9B40195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290284C8-DF86-46D9-B285-202387E9D4B0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 smtClean="0">
              <a:latin typeface="Cambria" pitchFamily="18" charset="0"/>
            </a:rPr>
            <a:t>ВНУТРИМЫШЕЧНЫЕ И ВНУТРИВЕННЫЕ ИНЪЕКЦИИ</a:t>
          </a:r>
          <a:endParaRPr lang="ru-RU" sz="2000" dirty="0">
            <a:latin typeface="Cambria" pitchFamily="18" charset="0"/>
          </a:endParaRPr>
        </a:p>
      </dgm:t>
    </dgm:pt>
    <dgm:pt modelId="{980E3E2B-FCE1-4B20-88EE-69090BCD54E8}" type="parTrans" cxnId="{E29E7948-7C80-46CD-BC14-59CC6EDF470D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770B9DDF-1199-4816-B6E3-EC0771701FBD}" type="sibTrans" cxnId="{E29E7948-7C80-46CD-BC14-59CC6EDF470D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11AB35F4-1402-42AD-BD24-4D0EFB5E6F6E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 smtClean="0">
              <a:latin typeface="Cambria" pitchFamily="18" charset="0"/>
            </a:rPr>
            <a:t>ИНФУЗИИ, ТРАНФУЗИИ</a:t>
          </a:r>
          <a:endParaRPr lang="ru-RU" sz="2000" dirty="0">
            <a:latin typeface="Cambria" pitchFamily="18" charset="0"/>
          </a:endParaRPr>
        </a:p>
      </dgm:t>
    </dgm:pt>
    <dgm:pt modelId="{647D7A7F-75BE-4988-A9EA-90EC65094822}" type="parTrans" cxnId="{A9FB0276-E741-45DF-B2D1-2B742768707B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E03994E8-7459-441F-B230-E01864F2A7FF}" type="sibTrans" cxnId="{A9FB0276-E741-45DF-B2D1-2B742768707B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A0EA56F7-9167-4384-AD1E-E4D11664903F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 smtClean="0">
              <a:latin typeface="Cambria" pitchFamily="18" charset="0"/>
            </a:rPr>
            <a:t>ОБРАБОТКА ПОСЛЕОПЕРАЦИОННОЙ</a:t>
          </a:r>
          <a:r>
            <a:rPr lang="ru-RU" sz="2400" dirty="0" smtClean="0">
              <a:latin typeface="Cambria" pitchFamily="18" charset="0"/>
            </a:rPr>
            <a:t> РАНЫ</a:t>
          </a:r>
          <a:endParaRPr lang="ru-RU" sz="2400" dirty="0">
            <a:latin typeface="Cambria" pitchFamily="18" charset="0"/>
          </a:endParaRPr>
        </a:p>
      </dgm:t>
    </dgm:pt>
    <dgm:pt modelId="{9E39C318-BFA3-4ACB-9368-A4CBF947E744}" type="parTrans" cxnId="{E5ECF3BA-FE3F-4A9B-B928-ECCC27B88B22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1110FBAF-C1B3-4150-80DC-35F79BA9CB1A}" type="sibTrans" cxnId="{E5ECF3BA-FE3F-4A9B-B928-ECCC27B88B22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BBDF8F77-A4F4-4222-93B2-A4C76189E5EB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 smtClean="0">
              <a:latin typeface="Cambria" pitchFamily="18" charset="0"/>
            </a:rPr>
            <a:t>И ДРУГИЕ</a:t>
          </a:r>
          <a:endParaRPr lang="ru-RU" sz="2000" dirty="0">
            <a:latin typeface="Cambria" pitchFamily="18" charset="0"/>
          </a:endParaRPr>
        </a:p>
      </dgm:t>
    </dgm:pt>
    <dgm:pt modelId="{E15A2055-B4CE-428C-8DB4-994E5EEFF9C4}" type="parTrans" cxnId="{ACD27E4D-1170-4780-9F7C-1B709A9BA702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6A31E47F-BF15-479C-BCE9-14E8142489DB}" type="sibTrans" cxnId="{ACD27E4D-1170-4780-9F7C-1B709A9BA702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212BEFF8-EF61-4FAF-A4AA-771369EEF333}">
      <dgm:prSet phldrT="[Текст]" custT="1"/>
      <dgm:spPr>
        <a:ln>
          <a:noFill/>
        </a:ln>
      </dgm:spPr>
      <dgm:t>
        <a:bodyPr/>
        <a:lstStyle/>
        <a:p>
          <a:r>
            <a:rPr lang="ru-RU" sz="2000" dirty="0" smtClean="0">
              <a:latin typeface="Cambria" pitchFamily="18" charset="0"/>
            </a:rPr>
            <a:t>И ДРУГИЕ</a:t>
          </a:r>
        </a:p>
        <a:p>
          <a:endParaRPr lang="ru-RU" sz="2000" dirty="0">
            <a:latin typeface="Cambria" pitchFamily="18" charset="0"/>
          </a:endParaRPr>
        </a:p>
      </dgm:t>
    </dgm:pt>
    <dgm:pt modelId="{5EF6DE35-725D-45A2-8298-1CEB7C2D8172}" type="parTrans" cxnId="{C84247E4-8DDC-4CD1-AE2D-C61BBD27EE13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70813566-6948-4038-BD63-87D9B843EF4C}" type="sibTrans" cxnId="{C84247E4-8DDC-4CD1-AE2D-C61BBD27EE13}">
      <dgm:prSet/>
      <dgm:spPr/>
      <dgm:t>
        <a:bodyPr/>
        <a:lstStyle/>
        <a:p>
          <a:endParaRPr lang="ru-RU" sz="2000">
            <a:latin typeface="Cambria" pitchFamily="18" charset="0"/>
          </a:endParaRPr>
        </a:p>
      </dgm:t>
    </dgm:pt>
    <dgm:pt modelId="{16FBDF1A-453F-4D8F-BE69-5EF7588ED3F7}" type="pres">
      <dgm:prSet presAssocID="{2725B26E-6166-46DD-A327-73B98BE9A3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36C417-F7BA-4F86-929E-B1DF346D5E9B}" type="pres">
      <dgm:prSet presAssocID="{2725B26E-6166-46DD-A327-73B98BE9A37F}" presName="bkgdShp" presStyleLbl="alignAccFollowNode1" presStyleIdx="0" presStyleCnt="1"/>
      <dgm:spPr/>
    </dgm:pt>
    <dgm:pt modelId="{A54747F9-073D-47FD-B0C9-40056F85CCE4}" type="pres">
      <dgm:prSet presAssocID="{2725B26E-6166-46DD-A327-73B98BE9A37F}" presName="linComp" presStyleCnt="0"/>
      <dgm:spPr/>
    </dgm:pt>
    <dgm:pt modelId="{6F02A637-1F87-416F-A3A4-9F5626B9078B}" type="pres">
      <dgm:prSet presAssocID="{24F31C4A-55E1-482A-BE31-1ABA21767648}" presName="compNode" presStyleCnt="0"/>
      <dgm:spPr/>
    </dgm:pt>
    <dgm:pt modelId="{ABBCEE6C-86EE-46A3-BADB-062C970A2FE5}" type="pres">
      <dgm:prSet presAssocID="{24F31C4A-55E1-482A-BE31-1ABA2176764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7A7D8-155F-46E0-9527-F05D79AA1820}" type="pres">
      <dgm:prSet presAssocID="{24F31C4A-55E1-482A-BE31-1ABA21767648}" presName="invisiNode" presStyleLbl="node1" presStyleIdx="0" presStyleCnt="2"/>
      <dgm:spPr/>
    </dgm:pt>
    <dgm:pt modelId="{DBB9D12A-9BDD-4207-9C60-6CE3724F9342}" type="pres">
      <dgm:prSet presAssocID="{24F31C4A-55E1-482A-BE31-1ABA21767648}" presName="imagNode" presStyleLbl="fgImgPlace1" presStyleIdx="0" presStyleCnt="2" custScaleX="76981" custScaleY="13022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637BCE5-F216-46A5-B839-A2EE0AB4D14C}" type="pres">
      <dgm:prSet presAssocID="{549DF73C-4A02-443E-A0A8-49C6BC0F6BE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A7FAF42-6702-4010-83C7-EDA943E7E542}" type="pres">
      <dgm:prSet presAssocID="{79FC9575-C89C-4960-A31F-88349DC24BC4}" presName="compNode" presStyleCnt="0"/>
      <dgm:spPr/>
    </dgm:pt>
    <dgm:pt modelId="{ECCC4E9E-4349-42EF-9A18-90C884E81FF5}" type="pres">
      <dgm:prSet presAssocID="{79FC9575-C89C-4960-A31F-88349DC24BC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39E18-FE69-4540-A682-A8660EF22DA5}" type="pres">
      <dgm:prSet presAssocID="{79FC9575-C89C-4960-A31F-88349DC24BC4}" presName="invisiNode" presStyleLbl="node1" presStyleIdx="1" presStyleCnt="2"/>
      <dgm:spPr/>
    </dgm:pt>
    <dgm:pt modelId="{46C4D9C3-D4D5-48A8-8E53-03D3B2CBB4CC}" type="pres">
      <dgm:prSet presAssocID="{79FC9575-C89C-4960-A31F-88349DC24BC4}" presName="imagNode" presStyleLbl="fgImgPlace1" presStyleIdx="1" presStyleCnt="2" custScaleX="78782" custScaleY="128443" custLinFactNeighborX="-2213" custLinFactNeighborY="-2604"/>
      <dgm:spPr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07BA7AB-83DC-41F4-B14F-A85A9E950B6D}" type="presOf" srcId="{BBDF8F77-A4F4-4222-93B2-A4C76189E5EB}" destId="{ABBCEE6C-86EE-46A3-BADB-062C970A2FE5}" srcOrd="0" destOrd="4" presId="urn:microsoft.com/office/officeart/2005/8/layout/pList2#1"/>
    <dgm:cxn modelId="{E4022B0A-CF65-4837-8C6E-980E551800B8}" type="presOf" srcId="{2725B26E-6166-46DD-A327-73B98BE9A37F}" destId="{16FBDF1A-453F-4D8F-BE69-5EF7588ED3F7}" srcOrd="0" destOrd="0" presId="urn:microsoft.com/office/officeart/2005/8/layout/pList2#1"/>
    <dgm:cxn modelId="{85511CCA-E403-410B-B165-86E2CAE11542}" srcId="{2725B26E-6166-46DD-A327-73B98BE9A37F}" destId="{24F31C4A-55E1-482A-BE31-1ABA21767648}" srcOrd="0" destOrd="0" parTransId="{B1676B73-8A56-4AC2-8D2D-15F56F8C23D0}" sibTransId="{549DF73C-4A02-443E-A0A8-49C6BC0F6BE3}"/>
    <dgm:cxn modelId="{65DE8BA5-D91F-4F12-B1C7-42A8E9B40195}" srcId="{2725B26E-6166-46DD-A327-73B98BE9A37F}" destId="{79FC9575-C89C-4960-A31F-88349DC24BC4}" srcOrd="1" destOrd="0" parTransId="{A66D1236-C2A5-48B1-88E6-1DA67F023548}" sibTransId="{374615DD-FDA0-45D4-B036-49D7B451E320}"/>
    <dgm:cxn modelId="{1E012CCE-D623-4598-AB6F-F15D83A72633}" type="presOf" srcId="{A0EA56F7-9167-4384-AD1E-E4D11664903F}" destId="{ECCC4E9E-4349-42EF-9A18-90C884E81FF5}" srcOrd="0" destOrd="3" presId="urn:microsoft.com/office/officeart/2005/8/layout/pList2#1"/>
    <dgm:cxn modelId="{3325C18F-01DE-44E6-969C-568D04F21FD0}" srcId="{24F31C4A-55E1-482A-BE31-1ABA21767648}" destId="{94F65841-9DDA-4670-AF50-4EC9E3210037}" srcOrd="2" destOrd="0" parTransId="{7C5F65AF-F780-4F81-8DF3-4BC1A9F167C1}" sibTransId="{A21BEF55-09B9-4405-ACDA-6F9AC2C4F15C}"/>
    <dgm:cxn modelId="{C320B90A-A62C-48D2-9834-07CE3D7C4FA8}" srcId="{24F31C4A-55E1-482A-BE31-1ABA21767648}" destId="{8C34D3CE-2642-46F2-9255-F3FB1CECD0DF}" srcOrd="0" destOrd="0" parTransId="{4F5A213C-CD2B-43B3-84AE-EDDC0F7FE76E}" sibTransId="{BA6D2C7E-EDF6-4D51-8BD9-D5F37D6BE20E}"/>
    <dgm:cxn modelId="{AFDE8E7A-F955-42AB-BA0E-7C377C064264}" type="presOf" srcId="{290284C8-DF86-46D9-B285-202387E9D4B0}" destId="{ECCC4E9E-4349-42EF-9A18-90C884E81FF5}" srcOrd="0" destOrd="1" presId="urn:microsoft.com/office/officeart/2005/8/layout/pList2#1"/>
    <dgm:cxn modelId="{E5ECF3BA-FE3F-4A9B-B928-ECCC27B88B22}" srcId="{79FC9575-C89C-4960-A31F-88349DC24BC4}" destId="{A0EA56F7-9167-4384-AD1E-E4D11664903F}" srcOrd="2" destOrd="0" parTransId="{9E39C318-BFA3-4ACB-9368-A4CBF947E744}" sibTransId="{1110FBAF-C1B3-4150-80DC-35F79BA9CB1A}"/>
    <dgm:cxn modelId="{FA23F52E-613F-454B-881E-28F707EB1972}" srcId="{24F31C4A-55E1-482A-BE31-1ABA21767648}" destId="{A0DECA7D-91FF-479A-A8FD-E2D542FF4B92}" srcOrd="1" destOrd="0" parTransId="{EA2CC2F9-18E8-4D52-8D4C-35CBDFB4608A}" sibTransId="{55DA76AD-B4C1-4EEF-B480-AA8745A8BB08}"/>
    <dgm:cxn modelId="{193BB0FA-5B15-4C39-B6C8-EEC2D6FFFA60}" type="presOf" srcId="{94F65841-9DDA-4670-AF50-4EC9E3210037}" destId="{ABBCEE6C-86EE-46A3-BADB-062C970A2FE5}" srcOrd="0" destOrd="3" presId="urn:microsoft.com/office/officeart/2005/8/layout/pList2#1"/>
    <dgm:cxn modelId="{ACD27E4D-1170-4780-9F7C-1B709A9BA702}" srcId="{24F31C4A-55E1-482A-BE31-1ABA21767648}" destId="{BBDF8F77-A4F4-4222-93B2-A4C76189E5EB}" srcOrd="3" destOrd="0" parTransId="{E15A2055-B4CE-428C-8DB4-994E5EEFF9C4}" sibTransId="{6A31E47F-BF15-479C-BCE9-14E8142489DB}"/>
    <dgm:cxn modelId="{FBCFFBF3-3A5D-43A6-AE2D-7EB72566E648}" type="presOf" srcId="{212BEFF8-EF61-4FAF-A4AA-771369EEF333}" destId="{ECCC4E9E-4349-42EF-9A18-90C884E81FF5}" srcOrd="0" destOrd="4" presId="urn:microsoft.com/office/officeart/2005/8/layout/pList2#1"/>
    <dgm:cxn modelId="{A9FB0276-E741-45DF-B2D1-2B742768707B}" srcId="{79FC9575-C89C-4960-A31F-88349DC24BC4}" destId="{11AB35F4-1402-42AD-BD24-4D0EFB5E6F6E}" srcOrd="1" destOrd="0" parTransId="{647D7A7F-75BE-4988-A9EA-90EC65094822}" sibTransId="{E03994E8-7459-441F-B230-E01864F2A7FF}"/>
    <dgm:cxn modelId="{249836F3-45D1-4E77-ADE3-7A00FA2B04AC}" type="presOf" srcId="{549DF73C-4A02-443E-A0A8-49C6BC0F6BE3}" destId="{F637BCE5-F216-46A5-B839-A2EE0AB4D14C}" srcOrd="0" destOrd="0" presId="urn:microsoft.com/office/officeart/2005/8/layout/pList2#1"/>
    <dgm:cxn modelId="{7E4E5726-91BB-4C45-A919-9A3C0064E3D5}" type="presOf" srcId="{A0DECA7D-91FF-479A-A8FD-E2D542FF4B92}" destId="{ABBCEE6C-86EE-46A3-BADB-062C970A2FE5}" srcOrd="0" destOrd="2" presId="urn:microsoft.com/office/officeart/2005/8/layout/pList2#1"/>
    <dgm:cxn modelId="{E29E7948-7C80-46CD-BC14-59CC6EDF470D}" srcId="{79FC9575-C89C-4960-A31F-88349DC24BC4}" destId="{290284C8-DF86-46D9-B285-202387E9D4B0}" srcOrd="0" destOrd="0" parTransId="{980E3E2B-FCE1-4B20-88EE-69090BCD54E8}" sibTransId="{770B9DDF-1199-4816-B6E3-EC0771701FBD}"/>
    <dgm:cxn modelId="{5BFCA5FE-A1FB-4F5E-B058-1C63F93CBEE5}" type="presOf" srcId="{24F31C4A-55E1-482A-BE31-1ABA21767648}" destId="{ABBCEE6C-86EE-46A3-BADB-062C970A2FE5}" srcOrd="0" destOrd="0" presId="urn:microsoft.com/office/officeart/2005/8/layout/pList2#1"/>
    <dgm:cxn modelId="{8D116508-CA55-4C78-9AD8-B16A86A13AC3}" type="presOf" srcId="{8C34D3CE-2642-46F2-9255-F3FB1CECD0DF}" destId="{ABBCEE6C-86EE-46A3-BADB-062C970A2FE5}" srcOrd="0" destOrd="1" presId="urn:microsoft.com/office/officeart/2005/8/layout/pList2#1"/>
    <dgm:cxn modelId="{C84247E4-8DDC-4CD1-AE2D-C61BBD27EE13}" srcId="{79FC9575-C89C-4960-A31F-88349DC24BC4}" destId="{212BEFF8-EF61-4FAF-A4AA-771369EEF333}" srcOrd="3" destOrd="0" parTransId="{5EF6DE35-725D-45A2-8298-1CEB7C2D8172}" sibTransId="{70813566-6948-4038-BD63-87D9B843EF4C}"/>
    <dgm:cxn modelId="{DF617D8B-C895-4717-B8EB-E42F2F5AC02A}" type="presOf" srcId="{79FC9575-C89C-4960-A31F-88349DC24BC4}" destId="{ECCC4E9E-4349-42EF-9A18-90C884E81FF5}" srcOrd="0" destOrd="0" presId="urn:microsoft.com/office/officeart/2005/8/layout/pList2#1"/>
    <dgm:cxn modelId="{F3F5CED5-E60C-42C4-AA0E-7717DC832773}" type="presOf" srcId="{11AB35F4-1402-42AD-BD24-4D0EFB5E6F6E}" destId="{ECCC4E9E-4349-42EF-9A18-90C884E81FF5}" srcOrd="0" destOrd="2" presId="urn:microsoft.com/office/officeart/2005/8/layout/pList2#1"/>
    <dgm:cxn modelId="{8C2F1ABA-CD94-4736-A0A8-F093D74244B7}" type="presParOf" srcId="{16FBDF1A-453F-4D8F-BE69-5EF7588ED3F7}" destId="{EC36C417-F7BA-4F86-929E-B1DF346D5E9B}" srcOrd="0" destOrd="0" presId="urn:microsoft.com/office/officeart/2005/8/layout/pList2#1"/>
    <dgm:cxn modelId="{5CFC1A1A-BCBD-446C-AAAB-69704CA5C8ED}" type="presParOf" srcId="{16FBDF1A-453F-4D8F-BE69-5EF7588ED3F7}" destId="{A54747F9-073D-47FD-B0C9-40056F85CCE4}" srcOrd="1" destOrd="0" presId="urn:microsoft.com/office/officeart/2005/8/layout/pList2#1"/>
    <dgm:cxn modelId="{F2C8A328-B12D-4293-82F7-4D6861F4A6AE}" type="presParOf" srcId="{A54747F9-073D-47FD-B0C9-40056F85CCE4}" destId="{6F02A637-1F87-416F-A3A4-9F5626B9078B}" srcOrd="0" destOrd="0" presId="urn:microsoft.com/office/officeart/2005/8/layout/pList2#1"/>
    <dgm:cxn modelId="{B062B7D5-22EA-4057-AD03-2044CBE507E5}" type="presParOf" srcId="{6F02A637-1F87-416F-A3A4-9F5626B9078B}" destId="{ABBCEE6C-86EE-46A3-BADB-062C970A2FE5}" srcOrd="0" destOrd="0" presId="urn:microsoft.com/office/officeart/2005/8/layout/pList2#1"/>
    <dgm:cxn modelId="{9D1CC51C-C460-47EA-A16D-3D501F8C2743}" type="presParOf" srcId="{6F02A637-1F87-416F-A3A4-9F5626B9078B}" destId="{2ED7A7D8-155F-46E0-9527-F05D79AA1820}" srcOrd="1" destOrd="0" presId="urn:microsoft.com/office/officeart/2005/8/layout/pList2#1"/>
    <dgm:cxn modelId="{DA2D8B0C-5FD6-498B-A6AC-B9F6699D7D4E}" type="presParOf" srcId="{6F02A637-1F87-416F-A3A4-9F5626B9078B}" destId="{DBB9D12A-9BDD-4207-9C60-6CE3724F9342}" srcOrd="2" destOrd="0" presId="urn:microsoft.com/office/officeart/2005/8/layout/pList2#1"/>
    <dgm:cxn modelId="{8376C873-7F38-496D-88A4-DC1629E3EC92}" type="presParOf" srcId="{A54747F9-073D-47FD-B0C9-40056F85CCE4}" destId="{F637BCE5-F216-46A5-B839-A2EE0AB4D14C}" srcOrd="1" destOrd="0" presId="urn:microsoft.com/office/officeart/2005/8/layout/pList2#1"/>
    <dgm:cxn modelId="{2851DE01-5CCB-4424-9FBC-EE39E6D0E1AE}" type="presParOf" srcId="{A54747F9-073D-47FD-B0C9-40056F85CCE4}" destId="{5A7FAF42-6702-4010-83C7-EDA943E7E542}" srcOrd="2" destOrd="0" presId="urn:microsoft.com/office/officeart/2005/8/layout/pList2#1"/>
    <dgm:cxn modelId="{871B888A-EDE0-4311-87BB-FBB157D14C01}" type="presParOf" srcId="{5A7FAF42-6702-4010-83C7-EDA943E7E542}" destId="{ECCC4E9E-4349-42EF-9A18-90C884E81FF5}" srcOrd="0" destOrd="0" presId="urn:microsoft.com/office/officeart/2005/8/layout/pList2#1"/>
    <dgm:cxn modelId="{C13A7A25-7C5B-44D3-A641-0F9484DAD366}" type="presParOf" srcId="{5A7FAF42-6702-4010-83C7-EDA943E7E542}" destId="{1BD39E18-FE69-4540-A682-A8660EF22DA5}" srcOrd="1" destOrd="0" presId="urn:microsoft.com/office/officeart/2005/8/layout/pList2#1"/>
    <dgm:cxn modelId="{D17720C3-3F33-4FD1-9947-03822C5D69B8}" type="presParOf" srcId="{5A7FAF42-6702-4010-83C7-EDA943E7E542}" destId="{46C4D9C3-D4D5-48A8-8E53-03D3B2CBB4CC}" srcOrd="2" destOrd="0" presId="urn:microsoft.com/office/officeart/2005/8/layout/pList2#1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6C417-F7BA-4F86-929E-B1DF346D5E9B}">
      <dsp:nvSpPr>
        <dsp:cNvPr id="0" name=""/>
        <dsp:cNvSpPr/>
      </dsp:nvSpPr>
      <dsp:spPr>
        <a:xfrm>
          <a:off x="0" y="0"/>
          <a:ext cx="11013440" cy="214402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B9D12A-9BDD-4207-9C60-6CE3724F9342}">
      <dsp:nvSpPr>
        <dsp:cNvPr id="0" name=""/>
        <dsp:cNvSpPr/>
      </dsp:nvSpPr>
      <dsp:spPr>
        <a:xfrm>
          <a:off x="898926" y="48242"/>
          <a:ext cx="3794102" cy="20475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BBCEE6C-86EE-46A3-BADB-062C970A2FE5}">
      <dsp:nvSpPr>
        <dsp:cNvPr id="0" name=""/>
        <dsp:cNvSpPr/>
      </dsp:nvSpPr>
      <dsp:spPr>
        <a:xfrm rot="10800000">
          <a:off x="331666" y="2144027"/>
          <a:ext cx="4928621" cy="2620477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с введением устройства</a:t>
          </a:r>
          <a:endParaRPr lang="ru-RU" sz="2400" b="1" kern="1200" dirty="0">
            <a:latin typeface="Cambr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Cambria" pitchFamily="18" charset="0"/>
            </a:rPr>
            <a:t>КАТЕТЕРИЗАЦИЯ СОСУДОВ</a:t>
          </a:r>
          <a:endParaRPr lang="ru-RU" sz="2400" kern="1200" dirty="0">
            <a:latin typeface="Cambria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Cambria" pitchFamily="18" charset="0"/>
            </a:rPr>
            <a:t>КАТЕТЕРИЗАЦИЯ МОЧЕВОГО ПУЗЫРЯ</a:t>
          </a:r>
          <a:endParaRPr lang="ru-RU" sz="2400" kern="1200" dirty="0">
            <a:latin typeface="Cambria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Cambria" pitchFamily="18" charset="0"/>
            </a:rPr>
            <a:t>ИВЛ</a:t>
          </a:r>
          <a:endParaRPr lang="ru-RU" sz="2800" kern="1200" dirty="0"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itchFamily="18" charset="0"/>
            </a:rPr>
            <a:t>И ДРУГИЕ</a:t>
          </a:r>
          <a:endParaRPr lang="ru-RU" sz="2000" kern="1200" dirty="0">
            <a:latin typeface="Cambria" pitchFamily="18" charset="0"/>
          </a:endParaRPr>
        </a:p>
      </dsp:txBody>
      <dsp:txXfrm rot="10800000">
        <a:off x="412255" y="2144027"/>
        <a:ext cx="4767443" cy="2539888"/>
      </dsp:txXfrm>
    </dsp:sp>
    <dsp:sp modelId="{46C4D9C3-D4D5-48A8-8E53-03D3B2CBB4CC}">
      <dsp:nvSpPr>
        <dsp:cNvPr id="0" name=""/>
        <dsp:cNvSpPr/>
      </dsp:nvSpPr>
      <dsp:spPr>
        <a:xfrm>
          <a:off x="6166958" y="21325"/>
          <a:ext cx="3882866" cy="2019492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CCC4E9E-4349-42EF-9A18-90C884E81FF5}">
      <dsp:nvSpPr>
        <dsp:cNvPr id="0" name=""/>
        <dsp:cNvSpPr/>
      </dsp:nvSpPr>
      <dsp:spPr>
        <a:xfrm rot="10800000">
          <a:off x="5753151" y="2144027"/>
          <a:ext cx="4928621" cy="2620477"/>
        </a:xfrm>
        <a:prstGeom prst="round2SameRect">
          <a:avLst>
            <a:gd name="adj1" fmla="val 10500"/>
            <a:gd name="adj2" fmla="val 0"/>
          </a:avLst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mbria" pitchFamily="18" charset="0"/>
            </a:rPr>
            <a:t>без введения устройства</a:t>
          </a:r>
          <a:endParaRPr lang="ru-RU" sz="2400" b="1" kern="1200" dirty="0"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itchFamily="18" charset="0"/>
            </a:rPr>
            <a:t>ВНУТРИМЫШЕЧНЫЕ И ВНУТРИВЕННЫЕ ИНЪЕКЦИИ</a:t>
          </a:r>
          <a:endParaRPr lang="ru-RU" sz="2000" kern="1200" dirty="0"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itchFamily="18" charset="0"/>
            </a:rPr>
            <a:t>ИНФУЗИИ, ТРАНФУЗИИ</a:t>
          </a:r>
          <a:endParaRPr lang="ru-RU" sz="2000" kern="1200" dirty="0"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itchFamily="18" charset="0"/>
            </a:rPr>
            <a:t>ОБРАБОТКА ПОСЛЕОПЕРАЦИОННОЙ</a:t>
          </a:r>
          <a:r>
            <a:rPr lang="ru-RU" sz="2400" kern="1200" dirty="0" smtClean="0">
              <a:latin typeface="Cambria" pitchFamily="18" charset="0"/>
            </a:rPr>
            <a:t> РАНЫ</a:t>
          </a:r>
          <a:endParaRPr lang="ru-RU" sz="2400" kern="1200" dirty="0"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ambria" pitchFamily="18" charset="0"/>
            </a:rPr>
            <a:t>И ДРУГИЕ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Cambria" pitchFamily="18" charset="0"/>
          </a:endParaRPr>
        </a:p>
      </dsp:txBody>
      <dsp:txXfrm rot="10800000">
        <a:off x="5833740" y="2144027"/>
        <a:ext cx="4767443" cy="2539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A9462-D916-4FD0-B8EB-AF64AE6B32F8}" type="datetimeFigureOut">
              <a:rPr lang="en-US" smtClean="0"/>
              <a:pPr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D2E0A-CD44-4A1C-810F-FD5403AF55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9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 знаменателями часто подразумевают конкретную популяцию риска -пациенты, у которых может развиться изучаемая инфекция. Например, количество пациентов, подвергшихся определенному типу операций вмешательств, количество пациентов в отделении, количество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поступивших/выписанных пациентов. Недопустимо в качестве знаменателя использовать популяцию, не отражающую оцениваемые факторы риска инфекции, например, рассчитывать частоту ИОХВ на общее количество поступивших или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вЫписанных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пациентов многопрофильного стационара (ИОХВ по определению может развиться только у оперированных пациентов, поэтому совершенно Не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Приемлемо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включать в знаменатель пациентов, не подвергшихся оперативному вмешательству).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 этом частота инфекции находится в линейной зависимости от продолжительности времени экспозиции пациента к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фактору риска (т.е. чем дольше экспонирован пациент, тем больше вероятность возникновения инфекции). Другими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словами,риск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развития инфекции зависит не только 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ФактА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применения </a:t>
            </a:r>
            <a:r>
              <a:rPr lang="ru-RU" sz="14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инвазивного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устройства, но и длительности</a:t>
            </a:r>
            <a:r>
              <a:rPr lang="ru-RU" sz="14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его применения. </a:t>
            </a:r>
          </a:p>
          <a:p>
            <a:endPara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A1DDC-C92B-4049-8DE7-86CDAF3913F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17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2E0A-CD44-4A1C-810F-FD5403AF55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2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Многоуровневый</a:t>
            </a:r>
            <a:r>
              <a:rPr lang="ru-RU" baseline="0" dirty="0" smtClean="0"/>
              <a:t> подход риск-менеджмента (административный, отделенческий, индивидуальный)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D2E0A-CD44-4A1C-810F-FD5403AF55E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1865767"/>
            <a:ext cx="12192000" cy="3126465"/>
          </a:xfrm>
          <a:prstGeom prst="rect">
            <a:avLst/>
          </a:prstGeom>
          <a:solidFill>
            <a:srgbClr val="2C7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4519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24870"/>
            <a:ext cx="9144000" cy="7672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EAD-F651-40F3-A475-B1C29ECE39E4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143875" y="0"/>
            <a:ext cx="4048125" cy="247650"/>
          </a:xfrm>
          <a:prstGeom prst="rect">
            <a:avLst/>
          </a:prstGeom>
          <a:solidFill>
            <a:srgbClr val="BD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4048126" y="0"/>
            <a:ext cx="4095750" cy="247650"/>
          </a:xfrm>
          <a:prstGeom prst="rect">
            <a:avLst/>
          </a:prstGeom>
          <a:solidFill>
            <a:srgbClr val="2C7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4048125" cy="247650"/>
          </a:xfrm>
          <a:prstGeom prst="rect">
            <a:avLst/>
          </a:prstGeom>
          <a:solidFill>
            <a:srgbClr val="EF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8143875" y="6610350"/>
            <a:ext cx="4048125" cy="247650"/>
          </a:xfrm>
          <a:prstGeom prst="rect">
            <a:avLst/>
          </a:prstGeom>
          <a:solidFill>
            <a:srgbClr val="BD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4048126" y="6610350"/>
            <a:ext cx="4095750" cy="247650"/>
          </a:xfrm>
          <a:prstGeom prst="rect">
            <a:avLst/>
          </a:prstGeom>
          <a:solidFill>
            <a:srgbClr val="2C7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0" y="6610350"/>
            <a:ext cx="4048125" cy="247650"/>
          </a:xfrm>
          <a:prstGeom prst="rect">
            <a:avLst/>
          </a:prstGeom>
          <a:solidFill>
            <a:srgbClr val="EF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3756C-92F5-4698-9D18-423BC8E298AD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0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5C2C-E714-4599-A65C-304174398560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9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F692C-A1B2-492F-9DE8-C0216343DCB6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2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C6B-FDA9-495F-9E63-CF25454FC021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1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8EF4-0692-43DE-98F1-3FF9B574F349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62B9-38DA-458B-9456-C407E1815943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89C7-72B6-4CD1-ADF0-EC15FBFD25C3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1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364F-D191-4688-B060-D0300FFFE5E6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3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E659-1F37-4216-AEDE-3ED77CA257F9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1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9D83-0EFB-4250-88C1-CA2B041DF071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ED4A7-CC12-482E-A4C8-B3D86E266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9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1" b="59005"/>
          <a:stretch/>
        </p:blipFill>
        <p:spPr>
          <a:xfrm>
            <a:off x="0" y="0"/>
            <a:ext cx="12192000" cy="12330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7650"/>
            <a:ext cx="10515600" cy="961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57253"/>
            <a:ext cx="10515600" cy="4719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3758-6CB4-4CD6-9479-236E9C10712B}" type="datetime1">
              <a:rPr lang="en-US" smtClean="0"/>
              <a:pPr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7466" y="247650"/>
            <a:ext cx="840313" cy="961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rgbClr val="AFB6BE"/>
                </a:solidFill>
              </a:defRPr>
            </a:lvl1pPr>
          </a:lstStyle>
          <a:p>
            <a:fld id="{7D5ED4A7-CC12-482E-A4C8-B3D86E2661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143875" y="0"/>
            <a:ext cx="4048125" cy="247650"/>
          </a:xfrm>
          <a:prstGeom prst="rect">
            <a:avLst/>
          </a:prstGeom>
          <a:solidFill>
            <a:srgbClr val="BDB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048126" y="0"/>
            <a:ext cx="4095750" cy="247650"/>
          </a:xfrm>
          <a:prstGeom prst="rect">
            <a:avLst/>
          </a:prstGeom>
          <a:solidFill>
            <a:srgbClr val="2C7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4048125" cy="247650"/>
          </a:xfrm>
          <a:prstGeom prst="rect">
            <a:avLst/>
          </a:prstGeom>
          <a:solidFill>
            <a:srgbClr val="EF7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8143875" y="1209603"/>
            <a:ext cx="4048125" cy="46903"/>
          </a:xfrm>
          <a:prstGeom prst="rect">
            <a:avLst/>
          </a:prstGeom>
          <a:solidFill>
            <a:srgbClr val="BDBEC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 flipV="1">
            <a:off x="4048126" y="1210787"/>
            <a:ext cx="4095750" cy="45719"/>
          </a:xfrm>
          <a:prstGeom prst="rect">
            <a:avLst/>
          </a:prstGeom>
          <a:solidFill>
            <a:srgbClr val="2C72A3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flipV="1">
            <a:off x="0" y="1209603"/>
            <a:ext cx="4048125" cy="46903"/>
          </a:xfrm>
          <a:prstGeom prst="rect">
            <a:avLst/>
          </a:prstGeom>
          <a:solidFill>
            <a:srgbClr val="EF7E2E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2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55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913" y="1424794"/>
            <a:ext cx="11969087" cy="2387600"/>
          </a:xfrm>
        </p:spPr>
        <p:txBody>
          <a:bodyPr anchor="ctr"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Опыт мониторинга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инвазивных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процедур (катетеризация сосудов)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2" name="Picture 4" descr="D:\Катетеры\картинки\gerb-nizhgm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98290" y="5105604"/>
            <a:ext cx="1308843" cy="130884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5472753" y="4864698"/>
            <a:ext cx="63507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632D09"/>
                </a:solidFill>
                <a:latin typeface="Cambria Math" pitchFamily="18" charset="0"/>
                <a:ea typeface="Cambria Math" pitchFamily="18" charset="0"/>
              </a:rPr>
              <a:t>О.В. </a:t>
            </a:r>
            <a:r>
              <a:rPr lang="ru-RU" altLang="ru-RU" sz="1600" b="1" dirty="0" err="1" smtClean="0">
                <a:solidFill>
                  <a:srgbClr val="632D09"/>
                </a:solidFill>
                <a:latin typeface="Cambria Math" pitchFamily="18" charset="0"/>
                <a:ea typeface="Cambria Math" pitchFamily="18" charset="0"/>
              </a:rPr>
              <a:t>Ковалишена</a:t>
            </a:r>
            <a:r>
              <a:rPr lang="ru-RU" altLang="ru-RU" sz="1600" b="1" dirty="0" smtClean="0">
                <a:solidFill>
                  <a:srgbClr val="632D09"/>
                </a:solidFill>
                <a:latin typeface="Cambria Math" pitchFamily="18" charset="0"/>
                <a:ea typeface="Cambria Math" pitchFamily="18" charset="0"/>
              </a:rPr>
              <a:t> – </a:t>
            </a:r>
            <a:r>
              <a:rPr lang="ru-RU" sz="1600" b="1" dirty="0" smtClean="0">
                <a:solidFill>
                  <a:srgbClr val="632D09"/>
                </a:solidFill>
                <a:latin typeface="Cambria" pitchFamily="18" charset="0"/>
              </a:rPr>
              <a:t>д.м.н., и.о. зав. кафедрой эпидемиологии ФГБОУ ВО </a:t>
            </a:r>
            <a:r>
              <a:rPr lang="ru-RU" sz="1600" b="1" dirty="0" err="1" smtClean="0">
                <a:solidFill>
                  <a:srgbClr val="632D09"/>
                </a:solidFill>
                <a:latin typeface="Cambria" pitchFamily="18" charset="0"/>
              </a:rPr>
              <a:t>НижГМА</a:t>
            </a:r>
            <a:r>
              <a:rPr lang="ru-RU" sz="1600" b="1" dirty="0" smtClean="0">
                <a:solidFill>
                  <a:srgbClr val="632D09"/>
                </a:solidFill>
                <a:latin typeface="Cambria" pitchFamily="18" charset="0"/>
              </a:rPr>
              <a:t> Минздрава России, главный внештатный специалист-эпидемиолог в ПФО</a:t>
            </a:r>
            <a:r>
              <a:rPr lang="ru-RU" altLang="ru-RU" sz="1600" b="1" dirty="0" smtClean="0">
                <a:solidFill>
                  <a:srgbClr val="632D09"/>
                </a:solidFill>
                <a:latin typeface="Cambria" pitchFamily="18" charset="0"/>
                <a:ea typeface="Cambria Math" pitchFamily="18" charset="0"/>
              </a:rPr>
              <a:t>, исполнительный директор НП «НАСКИ»</a:t>
            </a:r>
          </a:p>
          <a:p>
            <a:pPr algn="just"/>
            <a:endParaRPr lang="ru-RU" altLang="ru-RU" sz="1600" b="1" dirty="0" smtClean="0">
              <a:solidFill>
                <a:srgbClr val="632D09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altLang="ru-RU" sz="1600" b="1" u="sng" dirty="0" smtClean="0">
                <a:solidFill>
                  <a:srgbClr val="632D09"/>
                </a:solidFill>
                <a:latin typeface="Cambria Math" pitchFamily="18" charset="0"/>
                <a:ea typeface="Cambria Math" pitchFamily="18" charset="0"/>
              </a:rPr>
              <a:t>Д.В. Квашнина </a:t>
            </a:r>
            <a:r>
              <a:rPr lang="ru-RU" altLang="ru-RU" sz="1600" u="sng" dirty="0" smtClean="0">
                <a:solidFill>
                  <a:srgbClr val="632D09"/>
                </a:solidFill>
                <a:latin typeface="Cambria Math" pitchFamily="18" charset="0"/>
                <a:ea typeface="Cambria Math" pitchFamily="18" charset="0"/>
              </a:rPr>
              <a:t>– </a:t>
            </a:r>
            <a:r>
              <a:rPr lang="ru-RU" altLang="ru-RU" sz="1600" b="1" dirty="0" smtClean="0">
                <a:solidFill>
                  <a:srgbClr val="632D09"/>
                </a:solidFill>
                <a:latin typeface="Cambria Math" pitchFamily="18" charset="0"/>
                <a:ea typeface="Cambria Math" pitchFamily="18" charset="0"/>
              </a:rPr>
              <a:t>ассистент кафедры эпидемиологии</a:t>
            </a:r>
            <a:endParaRPr lang="en-US" altLang="ru-RU" sz="1600" b="1" dirty="0" smtClean="0">
              <a:solidFill>
                <a:srgbClr val="632D09"/>
              </a:solidFill>
              <a:latin typeface="Cambria Math" pitchFamily="18" charset="0"/>
              <a:ea typeface="Cambria Math" pitchFamily="18" charset="0"/>
            </a:endParaRPr>
          </a:p>
          <a:p>
            <a:pPr algn="just"/>
            <a:r>
              <a:rPr lang="ru-RU" altLang="ru-RU" sz="1600" b="1" dirty="0" smtClean="0">
                <a:solidFill>
                  <a:srgbClr val="632D09"/>
                </a:solidFill>
                <a:latin typeface="Cambria Math" pitchFamily="18" charset="0"/>
                <a:ea typeface="Cambria Math" pitchFamily="18" charset="0"/>
              </a:rPr>
              <a:t>ФГБОУ ВО </a:t>
            </a:r>
            <a:r>
              <a:rPr lang="ru-RU" altLang="ru-RU" sz="1600" b="1" dirty="0" err="1" smtClean="0">
                <a:solidFill>
                  <a:srgbClr val="632D09"/>
                </a:solidFill>
                <a:latin typeface="Cambria Math" pitchFamily="18" charset="0"/>
                <a:ea typeface="Cambria Math" pitchFamily="18" charset="0"/>
              </a:rPr>
              <a:t>НижГМА</a:t>
            </a:r>
            <a:r>
              <a:rPr lang="ru-RU" altLang="ru-RU" sz="1600" b="1" dirty="0" smtClean="0">
                <a:solidFill>
                  <a:srgbClr val="632D09"/>
                </a:solidFill>
                <a:latin typeface="Cambria Math" pitchFamily="18" charset="0"/>
                <a:ea typeface="Cambria Math" pitchFamily="18" charset="0"/>
              </a:rPr>
              <a:t> Минздрава России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72954" y="4926843"/>
            <a:ext cx="2883937" cy="120100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9555480" y="908486"/>
            <a:ext cx="2636520" cy="46166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Школа НАСКИ</a:t>
            </a: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7980" y="20228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ambria" pitchFamily="18" charset="0"/>
                <a:ea typeface="Tahoma" pitchFamily="34" charset="0"/>
                <a:cs typeface="Tahoma" pitchFamily="34" charset="0"/>
              </a:rPr>
              <a:t>Ежегодная Межрегиональной научно-практической конференции организаторов сестринского дела и постоянно действующей Школы–семинара госпитальных эпидемиологов</a:t>
            </a:r>
          </a:p>
          <a:p>
            <a:pPr algn="ctr"/>
            <a:r>
              <a:rPr lang="ru-RU" sz="1200" b="1" dirty="0" smtClean="0">
                <a:latin typeface="Cambria" pitchFamily="18" charset="0"/>
                <a:ea typeface="Tahoma" pitchFamily="34" charset="0"/>
                <a:cs typeface="Tahoma" pitchFamily="34" charset="0"/>
              </a:rPr>
              <a:t>«Направления оптимизации деятельности по обеспечению качества и безопасности медицинской помощи»</a:t>
            </a:r>
            <a:endParaRPr lang="ru-RU" sz="1200" b="1" dirty="0"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6507" y="7052060"/>
            <a:ext cx="3683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  <a:ea typeface="Tahoma" pitchFamily="34" charset="0"/>
                <a:cs typeface="Tahoma" pitchFamily="34" charset="0"/>
              </a:rPr>
              <a:t>г. Н. Новгород , 20 декабря 2017 г.</a:t>
            </a:r>
            <a:endParaRPr lang="ru-RU" dirty="0">
              <a:latin typeface="Cambria" pitchFamily="18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2" y="980142"/>
          <a:ext cx="12192004" cy="294640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344708"/>
                <a:gridCol w="1179252"/>
                <a:gridCol w="1671525"/>
                <a:gridCol w="1550224"/>
                <a:gridCol w="1766717"/>
                <a:gridCol w="1577788"/>
                <a:gridCol w="1613647"/>
                <a:gridCol w="148814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ДАТА</a:t>
                      </a:r>
                    </a:p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ПОСТАНОВКИ 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ФИО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пациента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ТИП КАТЕТЕРА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МЕСТО ПОСТАНОВКИ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ОСЛОЖНЕНИЯ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ДАТА УДАЛЕНИЯ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КАТЕТЕРО-ДНИ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ОПЕРАТОР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13.05.16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Иванов 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Однопросветный ЦВК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Правая подключичная вена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Без осложнений 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25.05.16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13 дней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ВРАЧ,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</a:p>
                    <a:p>
                      <a:r>
                        <a:rPr lang="ru-RU" sz="1600" baseline="0" dirty="0" smtClean="0">
                          <a:latin typeface="Cambria" pitchFamily="18" charset="0"/>
                        </a:rPr>
                        <a:t>М/С</a:t>
                      </a: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 marL="121920" marR="12192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731" y="177422"/>
            <a:ext cx="11869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Журнал </a:t>
            </a:r>
          </a:p>
          <a:p>
            <a:pPr algn="ctr"/>
            <a:r>
              <a:rPr lang="ru-RU" sz="2400" b="1" dirty="0" smtClean="0">
                <a:latin typeface="Cambria" pitchFamily="18" charset="0"/>
              </a:rPr>
              <a:t>«УЧЕТ ПРОВЕДЕННЫХ КАТЕТЕРИЗАЦИЙ СОСУДОВ»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360893" y="3939988"/>
            <a:ext cx="1524000" cy="60511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743200" y="4531659"/>
            <a:ext cx="2743200" cy="36307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8542" y="5109883"/>
            <a:ext cx="405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СКОЛЬКО ПАЦИЕНТОВ БЫЛО С КАТЕТЕРАМИ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10" name="Плюс 9"/>
          <p:cNvSpPr/>
          <p:nvPr/>
        </p:nvSpPr>
        <p:spPr>
          <a:xfrm>
            <a:off x="1900518" y="5862918"/>
            <a:ext cx="555812" cy="510989"/>
          </a:xfrm>
          <a:prstGeom prst="mathPlu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117408" y="4639638"/>
            <a:ext cx="0" cy="64545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392706" y="5364941"/>
            <a:ext cx="389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ПАЦИЕНТЫ С КАКИМИ КАТЕТЕРАМИ ?</a:t>
            </a:r>
            <a:endParaRPr lang="ru-RU" b="1" dirty="0">
              <a:latin typeface="Cambria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741459" y="4531659"/>
            <a:ext cx="2294965" cy="40341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Плюс 16"/>
          <p:cNvSpPr/>
          <p:nvPr/>
        </p:nvSpPr>
        <p:spPr>
          <a:xfrm>
            <a:off x="6167718" y="6037730"/>
            <a:ext cx="555812" cy="510989"/>
          </a:xfrm>
          <a:prstGeom prst="mathPlu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301317" y="5109447"/>
            <a:ext cx="3890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КОЛИЧЕСТВО КАТЕТЕРО-ДНЕЙ?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10148047" y="5876365"/>
            <a:ext cx="555812" cy="510989"/>
          </a:xfrm>
          <a:prstGeom prst="mathPlu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9391" y="839816"/>
          <a:ext cx="11436955" cy="55418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09751"/>
                <a:gridCol w="4293279"/>
                <a:gridCol w="4133925"/>
              </a:tblGrid>
              <a:tr h="639482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Cambria" pitchFamily="18" charset="0"/>
                        </a:rPr>
                        <a:t>     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itchFamily="18" charset="0"/>
                        </a:rPr>
                        <a:t>2</a:t>
                      </a:r>
                      <a:endParaRPr lang="ru-RU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itchFamily="18" charset="0"/>
                        </a:rPr>
                        <a:t>ПРОИЗВЕДЕНИЕ  1 и 2 столбцов</a:t>
                      </a:r>
                      <a:endParaRPr lang="ru-RU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latin typeface="Cambria" pitchFamily="18" charset="0"/>
                        </a:rPr>
                        <a:t>КАТЕТЕРО-ДНИ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Cambria" pitchFamily="18" charset="0"/>
                        </a:rPr>
                        <a:t>( возможное время стояния катетера)</a:t>
                      </a:r>
                      <a:endParaRPr lang="ru-RU" sz="1600" b="1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ru-RU" b="1" dirty="0">
                        <a:latin typeface="Cambria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Cambria" pitchFamily="18" charset="0"/>
                        </a:rPr>
                        <a:t>КОЛИЧЕСТВО ПАЦИЕНТОВ </a:t>
                      </a:r>
                    </a:p>
                    <a:p>
                      <a:pPr algn="ctr"/>
                      <a:endParaRPr lang="ru-RU" b="1" dirty="0">
                        <a:latin typeface="Cambria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ambria" pitchFamily="18" charset="0"/>
                        </a:rPr>
                        <a:t>ВСЕГО</a:t>
                      </a:r>
                    </a:p>
                    <a:p>
                      <a:pPr algn="ctr"/>
                      <a:r>
                        <a:rPr lang="ru-RU" b="1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b="1" baseline="0" dirty="0" err="1" smtClean="0">
                          <a:latin typeface="Cambria" pitchFamily="18" charset="0"/>
                        </a:rPr>
                        <a:t>КАТЕТЕРО-дней</a:t>
                      </a:r>
                      <a:r>
                        <a:rPr lang="ru-RU" b="1" baseline="0" dirty="0" smtClean="0">
                          <a:latin typeface="Cambria" pitchFamily="18" charset="0"/>
                        </a:rPr>
                        <a:t> </a:t>
                      </a:r>
                      <a:endParaRPr lang="ru-RU" b="1" dirty="0">
                        <a:latin typeface="Cambria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1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3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3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2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4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8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3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0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0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4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5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20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5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10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50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6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0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0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7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0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0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48279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15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10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Cambria" pitchFamily="18" charset="0"/>
                        </a:rPr>
                        <a:t>150</a:t>
                      </a:r>
                      <a:endParaRPr lang="ru-RU" sz="20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Cambria" pitchFamily="18" charset="0"/>
                        </a:rPr>
                        <a:t>ВСЕГО                                          </a:t>
                      </a:r>
                      <a:endParaRPr lang="ru-RU" b="1" dirty="0">
                        <a:latin typeface="Cambria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Cambria" pitchFamily="18" charset="0"/>
                        </a:rPr>
                        <a:t>32</a:t>
                      </a:r>
                      <a:endParaRPr lang="ru-RU" sz="28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ambria" pitchFamily="18" charset="0"/>
                        </a:rPr>
                        <a:t>231 </a:t>
                      </a:r>
                      <a:r>
                        <a:rPr lang="ru-RU" sz="2400" b="1" dirty="0" err="1" smtClean="0">
                          <a:latin typeface="Cambria" pitchFamily="18" charset="0"/>
                        </a:rPr>
                        <a:t>катетеро-день</a:t>
                      </a:r>
                      <a:endParaRPr lang="ru-RU" sz="2400" b="1" dirty="0">
                        <a:latin typeface="Cambria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7126" y="324937"/>
            <a:ext cx="937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ЕЖЕМЕСЯЧНЫЙ ОТЧЕТ ОБ ИНВАЗИВНОЙ МАНИПУЛЯЦИИ</a:t>
            </a:r>
            <a:endParaRPr lang="ru-RU" b="1" dirty="0">
              <a:latin typeface="Cambria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735773" y="6194491"/>
            <a:ext cx="2967023" cy="66350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Двойная стрелка влево/вправо 5"/>
          <p:cNvSpPr/>
          <p:nvPr/>
        </p:nvSpPr>
        <p:spPr>
          <a:xfrm>
            <a:off x="777922" y="2579426"/>
            <a:ext cx="2565779" cy="423081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1*3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832513" y="4189862"/>
            <a:ext cx="2565779" cy="423081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5*10</a:t>
            </a:r>
            <a:endParaRPr lang="ru-RU" sz="2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892" y="414972"/>
            <a:ext cx="6796191" cy="599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98794" y="6257835"/>
            <a:ext cx="819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Асланов Б.И., Зуева Л.П., Любимова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А.В.,Колосовская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Е.Н., Долгий А.А.,</a:t>
            </a:r>
          </a:p>
          <a:p>
            <a:pPr algn="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Осьмирко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Т.В. 2014 г.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61147"/>
            <a:ext cx="12192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ОБЩАЯ ОЦЕНКА СИСТЕМЫ ЭПИДЕМИОЛОГИЧЕСКОЙ БЕЗОПАСНОСТИ МЕДИЦИНСКОЙ ТЕХНОЛОГИИ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03" y="1783794"/>
            <a:ext cx="11471563" cy="30777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ambria" pitchFamily="18" charset="0"/>
              </a:rPr>
              <a:t>Применены критерии , изложенные в разработанном  ФГБУ «ЦМИКЭЭ» </a:t>
            </a:r>
            <a:r>
              <a:rPr lang="ru-RU" b="1" dirty="0" err="1" smtClean="0">
                <a:latin typeface="Cambria" pitchFamily="18" charset="0"/>
              </a:rPr>
              <a:t>Росздравнадзора</a:t>
            </a:r>
            <a:r>
              <a:rPr lang="ru-RU" b="1" dirty="0" smtClean="0">
                <a:latin typeface="Cambria" pitchFamily="18" charset="0"/>
              </a:rPr>
              <a:t> в сотрудничестве с НП «НАСКИ»  и утвержденном документе </a:t>
            </a:r>
          </a:p>
          <a:p>
            <a:pPr>
              <a:buNone/>
            </a:pPr>
            <a:endParaRPr lang="ru-RU" b="1" dirty="0" smtClean="0">
              <a:latin typeface="Cambria" pitchFamily="18" charset="0"/>
            </a:endParaRPr>
          </a:p>
          <a:p>
            <a:pPr algn="ctr">
              <a:buNone/>
            </a:pPr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b="1" dirty="0" smtClean="0">
                <a:latin typeface="Cambria" pitchFamily="18" charset="0"/>
              </a:rPr>
              <a:t>ПРЕДЛОЖЕНИЯ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 (ПРАКТИЧЕСКИЕ РЕКОМЕНДАЦИИ) ПО ОРГАНИЗАЦИИ СИСТЕМЫ ВНУТРЕННЕГО КОНТРОЛЯ КАЧЕСТВА И БЕЗОПАСНОСТИ МЕДИЦИНСКОЙ ДЕЯТЕЛЬНОСТИ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 В МЕДИЦИНСКОЙ ОРГАНИЗАЦИИ (СТАЦИОНАРЕ)</a:t>
            </a:r>
          </a:p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sz="1600" dirty="0" smtClean="0">
                <a:latin typeface="Cambria" pitchFamily="18" charset="0"/>
              </a:rPr>
              <a:t>Система добровольной сертификации «Качество и безопасность медицинской деятельности» (№ РОСС RU.B1589.05ОЧНО)</a:t>
            </a:r>
            <a:endParaRPr lang="ru-RU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449" y="98428"/>
            <a:ext cx="9144000" cy="113029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latin typeface="Cambria" pitchFamily="18" charset="0"/>
              </a:rPr>
              <a:t>Основные разделы предложений по совершенствованию качества и безопасности медицинской деятельности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43840" y="1150051"/>
            <a:ext cx="11643360" cy="5114271"/>
          </a:xfrm>
          <a:prstGeom prst="round1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75047" indent="-309563" algn="just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системы контроля качества и безопасности медицинской деятельности в медицинской организации</a:t>
            </a:r>
            <a:endParaRPr lang="ru-RU" sz="1700" b="1" dirty="0" smtClean="0">
              <a:latin typeface="Cambria" pitchFamily="18" charset="0"/>
            </a:endParaRPr>
          </a:p>
          <a:p>
            <a:pPr marL="375047" indent="-309563" algn="just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Система управления персоналом</a:t>
            </a:r>
            <a:endParaRPr lang="ru-RU" sz="1700" b="1" dirty="0" smtClean="0">
              <a:latin typeface="Cambria" pitchFamily="18" charset="0"/>
            </a:endParaRPr>
          </a:p>
          <a:p>
            <a:pPr marL="375047" indent="-309563" algn="just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Идентификация личности пациента </a:t>
            </a:r>
            <a:endParaRPr lang="ru-RU" sz="1700" b="1" dirty="0" smtClean="0">
              <a:latin typeface="Cambria" pitchFamily="18" charset="0"/>
            </a:endParaRPr>
          </a:p>
          <a:p>
            <a:pPr marL="375047" indent="-309563" algn="just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ru-RU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Эпидемиологическая безопасность/Профилактика инфекций, связанных с оказанием медицинской помощи </a:t>
            </a:r>
            <a:endParaRPr lang="ru-RU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375047" indent="-309563" algn="just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Лекарственная безопасность/</a:t>
            </a:r>
            <a:r>
              <a:rPr lang="ru-RU" sz="1700" b="1" dirty="0" err="1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Фармаконадзор</a:t>
            </a:r>
            <a:endParaRPr lang="ru-RU" sz="1700" b="1" dirty="0" smtClean="0">
              <a:latin typeface="Cambria" pitchFamily="18" charset="0"/>
            </a:endParaRPr>
          </a:p>
          <a:p>
            <a:pPr marL="375047" indent="-309563" algn="just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качества и безопасности обращения медицинских изделий</a:t>
            </a:r>
            <a:endParaRPr lang="ru-RU" sz="1700" b="1" dirty="0" smtClean="0">
              <a:latin typeface="Cambria" pitchFamily="18" charset="0"/>
            </a:endParaRPr>
          </a:p>
          <a:p>
            <a:pPr marL="375047" indent="-309563" algn="just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экстренной/неотложной помощи. Приемное отделение </a:t>
            </a:r>
            <a:endParaRPr lang="ru-RU" sz="1700" b="1" dirty="0" smtClean="0">
              <a:latin typeface="Cambria" pitchFamily="18" charset="0"/>
            </a:endParaRPr>
          </a:p>
          <a:p>
            <a:pPr marL="375047" indent="-309563" algn="just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Преемственность помощи (передача ответственности за пациента). Организация перевода/</a:t>
            </a:r>
            <a:r>
              <a:rPr lang="ru-RU" sz="1700" b="1" dirty="0" err="1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трансфер</a:t>
            </a: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пациентов </a:t>
            </a:r>
            <a:endParaRPr lang="ru-RU" sz="1700" b="1" dirty="0" smtClean="0">
              <a:latin typeface="Cambria" pitchFamily="18" charset="0"/>
            </a:endParaRPr>
          </a:p>
          <a:p>
            <a:pPr marL="375047" indent="-309563" algn="just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Хирургическая безопасность/Профилактика рисков, связанных с оперативными вмешательствами</a:t>
            </a:r>
            <a:endParaRPr lang="ru-RU" sz="1700" b="1" dirty="0" smtClean="0">
              <a:latin typeface="Cambria" pitchFamily="18" charset="0"/>
            </a:endParaRPr>
          </a:p>
          <a:p>
            <a:pPr marL="375047" indent="-309563" algn="just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Профилактика рисков, связанных с переливанием крови/компонентов крови </a:t>
            </a:r>
            <a:endParaRPr lang="ru-RU" sz="1700" b="1" dirty="0" smtClean="0">
              <a:latin typeface="Cambria" pitchFamily="18" charset="0"/>
            </a:endParaRPr>
          </a:p>
          <a:p>
            <a:pPr marL="375047" indent="-309563" algn="just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ru-RU" sz="1700" b="1" dirty="0" smtClean="0">
                <a:solidFill>
                  <a:srgbClr val="000000"/>
                </a:solidFill>
                <a:latin typeface="Cambria" pitchFamily="18" charset="0"/>
                <a:ea typeface="Calibri" panose="020F0502020204030204" pitchFamily="34" charset="0"/>
                <a:cs typeface="Arial" panose="020B0604020202020204" pitchFamily="34" charset="0"/>
              </a:rPr>
              <a:t>Безопасность среды. Организация ухода, профилактика падений, пролежней</a:t>
            </a:r>
          </a:p>
          <a:p>
            <a:pPr marL="375047" indent="-309563" algn="just" fontAlgn="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  <a:tabLst>
                <a:tab pos="400050" algn="l"/>
              </a:tabLst>
            </a:pPr>
            <a:r>
              <a:rPr lang="ru-RU" sz="1700" b="1" dirty="0" smtClean="0">
                <a:latin typeface="Cambria" pitchFamily="18" charset="0"/>
              </a:rPr>
              <a:t>Организация помощи на основе данных доказательной медицины. Соответствие клиническим рекомендациям (протоколам лечения) </a:t>
            </a:r>
            <a:endParaRPr lang="ru-RU" sz="17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28299"/>
          <a:ext cx="12192000" cy="51242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11960"/>
                <a:gridCol w="2094489"/>
                <a:gridCol w="1992430"/>
                <a:gridCol w="2093121"/>
              </a:tblGrid>
              <a:tr h="520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mbria" pitchFamily="18" charset="0"/>
                        </a:rPr>
                        <a:t>Компонент системы эпидемиологической безопасности </a:t>
                      </a:r>
                      <a:r>
                        <a:rPr lang="ru-RU" sz="1600" dirty="0" smtClean="0">
                          <a:latin typeface="Cambria" pitchFamily="18" charset="0"/>
                        </a:rPr>
                        <a:t>(показатель)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Cambria" pitchFamily="18" charset="0"/>
                        </a:rPr>
                        <a:t>Порядок оценки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Cambria" pitchFamily="18" charset="0"/>
                        </a:rPr>
                        <a:t>СТАЦИОНАР</a:t>
                      </a:r>
                      <a:r>
                        <a:rPr lang="ru-RU" sz="1600" baseline="0" dirty="0" smtClean="0">
                          <a:latin typeface="Cambria" pitchFamily="18" charset="0"/>
                        </a:rPr>
                        <a:t> №1</a:t>
                      </a:r>
                      <a:r>
                        <a:rPr lang="ru-RU" sz="1600" dirty="0" smtClean="0">
                          <a:latin typeface="Cambria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Cambria" pitchFamily="18" charset="0"/>
                        </a:rPr>
                        <a:t>СТАЦИОНАР №2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28">
                <a:tc gridSpan="4"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latin typeface="Cambria" pitchFamily="18" charset="0"/>
                        </a:rPr>
                        <a:t>Наличие и регулярное обновление </a:t>
                      </a:r>
                      <a:r>
                        <a:rPr lang="ru-RU" sz="1800" b="1" kern="1200" baseline="0" dirty="0" err="1" smtClean="0">
                          <a:latin typeface="Cambria" pitchFamily="18" charset="0"/>
                        </a:rPr>
                        <a:t>СОПов</a:t>
                      </a:r>
                      <a:endParaRPr lang="ru-RU" sz="12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Катетеризации центральных сосудов</a:t>
                      </a:r>
                      <a:endParaRPr lang="ru-RU" sz="14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mbria" pitchFamily="18" charset="0"/>
                        </a:rPr>
                        <a:t>Наличие стандарта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–да/нет</a:t>
                      </a:r>
                      <a:endParaRPr lang="ru-RU" sz="14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Нет/Частично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 Нет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Соответствие </a:t>
                      </a:r>
                      <a:r>
                        <a:rPr lang="ru-RU" sz="1400" dirty="0" err="1" smtClean="0">
                          <a:latin typeface="Cambria" pitchFamily="18" charset="0"/>
                        </a:rPr>
                        <a:t>СОПов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 федеральным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Клиническим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рекомендациям /протоколам/стандартам,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регулярность обновления</a:t>
                      </a:r>
                      <a:endParaRPr lang="ru-RU" sz="14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Критерий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Да/нет </a:t>
                      </a:r>
                      <a:endParaRPr lang="ru-RU" sz="14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Cambria" pitchFamily="18" charset="0"/>
                        </a:rPr>
                        <a:t>Нет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35">
                <a:tc gridSpan="4"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latin typeface="Cambria" pitchFamily="18" charset="0"/>
                        </a:rPr>
                        <a:t>Наличие и исполнение алгоритма профилактики инфекции при катетеризации сосудов</a:t>
                      </a:r>
                      <a:endParaRPr lang="ru-RU" sz="12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3294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latin typeface="Cambria" pitchFamily="18" charset="0"/>
                        </a:rPr>
                        <a:t>Оценить знания (опросить не менее 10 ответственных сотрудников в разных подразделениях МО) алгоритма</a:t>
                      </a:r>
                    </a:p>
                    <a:p>
                      <a:r>
                        <a:rPr lang="ru-RU" sz="1400" kern="1200" baseline="0" dirty="0" smtClean="0">
                          <a:latin typeface="Cambria" pitchFamily="18" charset="0"/>
                        </a:rPr>
                        <a:t>профилактики инфекции при катетеризации сосудов в соответствии с ФКР , включая этапы:</a:t>
                      </a:r>
                    </a:p>
                    <a:p>
                      <a:r>
                        <a:rPr lang="ru-RU" sz="1400" kern="1200" baseline="0" dirty="0" smtClean="0">
                          <a:latin typeface="Cambria" pitchFamily="18" charset="0"/>
                        </a:rPr>
                        <a:t>• Постановка катетера</a:t>
                      </a:r>
                    </a:p>
                    <a:p>
                      <a:r>
                        <a:rPr lang="ru-RU" sz="1400" kern="1200" baseline="0" dirty="0" smtClean="0">
                          <a:latin typeface="Cambria" pitchFamily="18" charset="0"/>
                        </a:rPr>
                        <a:t>• Уход за катетером</a:t>
                      </a:r>
                    </a:p>
                    <a:p>
                      <a:r>
                        <a:rPr lang="ru-RU" sz="1400" kern="1200" baseline="0" dirty="0" smtClean="0">
                          <a:latin typeface="Cambria" pitchFamily="18" charset="0"/>
                        </a:rPr>
                        <a:t>• Уход за повязкой</a:t>
                      </a:r>
                    </a:p>
                    <a:p>
                      <a:r>
                        <a:rPr lang="ru-RU" sz="1400" kern="1200" baseline="0" dirty="0" smtClean="0">
                          <a:latin typeface="Cambria" pitchFamily="18" charset="0"/>
                        </a:rPr>
                        <a:t>• Смена и удаление катетера</a:t>
                      </a:r>
                    </a:p>
                    <a:p>
                      <a:r>
                        <a:rPr lang="ru-RU" sz="1400" kern="1200" baseline="0" dirty="0" smtClean="0">
                          <a:latin typeface="Cambria" pitchFamily="18" charset="0"/>
                        </a:rPr>
                        <a:t>• </a:t>
                      </a:r>
                      <a:r>
                        <a:rPr lang="ru-RU" sz="1400" kern="1200" baseline="0" dirty="0" err="1" smtClean="0">
                          <a:latin typeface="Cambria" pitchFamily="18" charset="0"/>
                        </a:rPr>
                        <a:t>Антибиотикопрофилактика</a:t>
                      </a:r>
                      <a:endParaRPr lang="ru-RU" sz="14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Да/нет </a:t>
                      </a:r>
                      <a:endParaRPr lang="ru-RU" sz="14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mbria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mbria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mbria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mbria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89">
                <a:tc>
                  <a:txBody>
                    <a:bodyPr/>
                    <a:lstStyle/>
                    <a:p>
                      <a:r>
                        <a:rPr lang="ru-RU" sz="1400" kern="1200" baseline="0" dirty="0" smtClean="0">
                          <a:latin typeface="Cambria" pitchFamily="18" charset="0"/>
                        </a:rPr>
                        <a:t>Оценить навыки персонала методом наблюдения 5</a:t>
                      </a:r>
                    </a:p>
                    <a:p>
                      <a:r>
                        <a:rPr lang="ru-RU" sz="1400" kern="1200" baseline="0" dirty="0" smtClean="0">
                          <a:latin typeface="Cambria" pitchFamily="18" charset="0"/>
                        </a:rPr>
                        <a:t>(при возможности) случаев катетеризации сосудов в разных подразделениях</a:t>
                      </a:r>
                      <a:endParaRPr lang="ru-RU" sz="14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Да/нет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Cambria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latin typeface="Cambr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</a:p>
                    <a:p>
                      <a:endParaRPr lang="ru-RU" sz="1800" b="1" dirty="0">
                        <a:latin typeface="Cambria" pitchFamily="18" charset="0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79287" y="197963"/>
            <a:ext cx="6433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Обеспечение</a:t>
            </a:r>
            <a:r>
              <a:rPr lang="ru-RU" sz="2000" b="1" dirty="0" smtClean="0">
                <a:latin typeface="Cambria" pitchFamily="18" charset="0"/>
                <a:cs typeface="Arial" pitchFamily="34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эпидемиологической</a:t>
            </a:r>
            <a:r>
              <a:rPr lang="ru-RU" sz="2000" b="1" dirty="0" smtClean="0">
                <a:latin typeface="Cambria" pitchFamily="18" charset="0"/>
                <a:cs typeface="Arial" pitchFamily="34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безопасности</a:t>
            </a:r>
            <a:r>
              <a:rPr lang="ru-RU" sz="2000" b="1" dirty="0" smtClean="0">
                <a:latin typeface="Cambria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mbria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медицинских</a:t>
            </a:r>
            <a:r>
              <a:rPr lang="ru-RU" sz="2000" b="1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технологий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1325297"/>
          <a:ext cx="12192000" cy="56628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11960"/>
                <a:gridCol w="2585793"/>
                <a:gridCol w="1564402"/>
                <a:gridCol w="2029845"/>
              </a:tblGrid>
              <a:tr h="415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mbria" pitchFamily="18" charset="0"/>
                        </a:rPr>
                        <a:t>Компонент системы эпидемиологической безопасности </a:t>
                      </a:r>
                      <a:r>
                        <a:rPr lang="ru-RU" sz="1800" dirty="0" smtClean="0">
                          <a:latin typeface="Cambria" pitchFamily="18" charset="0"/>
                        </a:rPr>
                        <a:t>(показатель)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Cambria" pitchFamily="18" charset="0"/>
                        </a:rPr>
                        <a:t>Порядок оценки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mbria" pitchFamily="18" charset="0"/>
                        </a:rPr>
                        <a:t>Взрослый стационар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Cambria" pitchFamily="18" charset="0"/>
                        </a:rPr>
                        <a:t>Детский стационар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75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Наличие</a:t>
                      </a:r>
                      <a:r>
                        <a:rPr lang="ru-RU" sz="1800" b="1" baseline="0" dirty="0" smtClean="0">
                          <a:latin typeface="Cambria" pitchFamily="18" charset="0"/>
                        </a:rPr>
                        <a:t> м</a:t>
                      </a:r>
                      <a:r>
                        <a:rPr lang="ru-RU" sz="1800" b="1" dirty="0" smtClean="0">
                          <a:latin typeface="Cambria" pitchFamily="18" charset="0"/>
                        </a:rPr>
                        <a:t>икробиологической</a:t>
                      </a:r>
                      <a:r>
                        <a:rPr lang="ru-RU" sz="1800" b="1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800" b="1" dirty="0" smtClean="0">
                          <a:latin typeface="Cambria" pitchFamily="18" charset="0"/>
                        </a:rPr>
                        <a:t>лаборатории в МО</a:t>
                      </a: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Проверить наличие микробиологической лаборатории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в МО</a:t>
                      </a:r>
                      <a:endParaRPr lang="ru-RU" sz="14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mbria" pitchFamily="18" charset="0"/>
                        </a:rPr>
                        <a:t>Наличие стандарта </a:t>
                      </a:r>
                      <a:r>
                        <a:rPr lang="ru-RU" sz="1200" dirty="0" smtClean="0">
                          <a:latin typeface="Cambria" pitchFamily="18" charset="0"/>
                        </a:rPr>
                        <a:t>–да/нет</a:t>
                      </a:r>
                      <a:endParaRPr lang="ru-RU" sz="12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Да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 Да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Доступность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микробиологических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исследований 24/7/365</a:t>
                      </a:r>
                      <a:endParaRPr lang="ru-RU" sz="14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Cambria" pitchFamily="18" charset="0"/>
                        </a:rPr>
                        <a:t>Да/нет </a:t>
                      </a:r>
                      <a:endParaRPr lang="ru-RU" sz="12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Да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Да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18">
                <a:tc gridSpan="4">
                  <a:txBody>
                    <a:bodyPr/>
                    <a:lstStyle/>
                    <a:p>
                      <a:pPr algn="just"/>
                      <a:r>
                        <a:rPr lang="ru-RU" sz="1600" b="1" kern="1200" baseline="0" dirty="0" smtClean="0">
                          <a:latin typeface="Cambria" pitchFamily="18" charset="0"/>
                        </a:rPr>
                        <a:t>Наличие алгоритмов МО, описывающих показания и процедуру забора материала для</a:t>
                      </a:r>
                    </a:p>
                    <a:p>
                      <a:pPr algn="just"/>
                      <a:r>
                        <a:rPr lang="ru-RU" sz="1600" b="1" kern="1200" baseline="0" dirty="0" smtClean="0">
                          <a:latin typeface="Cambria" pitchFamily="18" charset="0"/>
                        </a:rPr>
                        <a:t>микробиологического исследования</a:t>
                      </a:r>
                      <a:endParaRPr lang="ru-RU" sz="11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796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baseline="0" dirty="0" smtClean="0">
                          <a:latin typeface="Cambria" pitchFamily="18" charset="0"/>
                        </a:rPr>
                        <a:t>Проверить наличие алгоритмов в подразделениях МО</a:t>
                      </a:r>
                      <a:endParaRPr lang="ru-RU" sz="14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mbria" pitchFamily="18" charset="0"/>
                        </a:rPr>
                        <a:t>Да/нет </a:t>
                      </a:r>
                      <a:endParaRPr lang="ru-RU" sz="12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28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baseline="0" dirty="0" smtClean="0">
                          <a:latin typeface="Cambria" pitchFamily="18" charset="0"/>
                        </a:rPr>
                        <a:t>Оценить знания алгоритмов персоналом, опросить не менее 5 сотрудников в различных подразделениях МО</a:t>
                      </a:r>
                      <a:endParaRPr lang="ru-RU" sz="14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itchFamily="18" charset="0"/>
                        </a:rPr>
                        <a:t>Да/нет </a:t>
                      </a:r>
                      <a:endParaRPr lang="ru-RU" sz="1200" b="1" dirty="0" smtClean="0">
                        <a:latin typeface="Cambria" pitchFamily="18" charset="0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28">
                <a:tc gridSpan="4">
                  <a:txBody>
                    <a:bodyPr/>
                    <a:lstStyle/>
                    <a:p>
                      <a:pPr algn="just"/>
                      <a:r>
                        <a:rPr lang="ru-RU" sz="1800" b="1" kern="1200" baseline="0" dirty="0" smtClean="0">
                          <a:latin typeface="Cambria" pitchFamily="18" charset="0"/>
                        </a:rPr>
                        <a:t>Забор материала в  соответствии с алгоритмами</a:t>
                      </a:r>
                      <a:endParaRPr lang="ru-RU" sz="12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Cambria" pitchFamily="18" charset="0"/>
                      </a:endParaRPr>
                    </a:p>
                  </a:txBody>
                  <a:tcPr marL="29260" marR="29260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6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Оценить выполнение алгоритма проведения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микробиологического обследования, проверить не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менее 10 ИБ пациентов, которым было показано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проведение микробиологического исследования в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соответствии с алгоритмами МО</a:t>
                      </a:r>
                      <a:endParaRPr lang="ru-RU" sz="14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itchFamily="18" charset="0"/>
                        </a:rPr>
                        <a:t>Да/нет </a:t>
                      </a:r>
                      <a:endParaRPr lang="ru-RU" sz="1200" b="1" dirty="0" smtClean="0">
                        <a:latin typeface="Cambria" pitchFamily="18" charset="0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Нет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28">
                <a:tc gridSpan="4"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latin typeface="Cambria" pitchFamily="18" charset="0"/>
                        </a:rPr>
                        <a:t>Своевременное получение результатов исследований</a:t>
                      </a:r>
                      <a:endParaRPr lang="ru-RU" sz="1200" b="1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Cambria" pitchFamily="18" charset="0"/>
                      </a:endParaRPr>
                    </a:p>
                  </a:txBody>
                  <a:tcPr marL="29260" marR="29260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Оценить порядок получения результатов исследований,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в том числе сроки (норматив – 72-96 часов, в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зависимости от вида возбудителя и исследуемого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материала), проверить не менее 10 ИБ пациентов со</a:t>
                      </a:r>
                      <a:r>
                        <a:rPr lang="ru-RU" sz="1400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Cambria" pitchFamily="18" charset="0"/>
                        </a:rPr>
                        <a:t>сменой антибиотиков</a:t>
                      </a:r>
                      <a:endParaRPr lang="ru-RU" sz="1400" dirty="0"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itchFamily="18" charset="0"/>
                        </a:rPr>
                        <a:t>Да/нет </a:t>
                      </a:r>
                      <a:endParaRPr lang="ru-RU" sz="1200" b="1" dirty="0" smtClean="0">
                        <a:latin typeface="Cambria" pitchFamily="18" charset="0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Да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Cambria" pitchFamily="18" charset="0"/>
                        </a:rPr>
                        <a:t>Да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39013" marR="39013" marT="14629" marB="146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14779" y="224135"/>
            <a:ext cx="11337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Система проведения микробиологических</a:t>
            </a:r>
          </a:p>
          <a:p>
            <a:pPr algn="ctr"/>
            <a:r>
              <a:rPr lang="ru-RU" sz="2000" b="1" dirty="0" smtClean="0">
                <a:latin typeface="Cambria" pitchFamily="18" charset="0"/>
              </a:rPr>
              <a:t>исследований (включая случаи подозрения на ИСМП)</a:t>
            </a:r>
            <a:endParaRPr lang="ru-RU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11" y="1801505"/>
            <a:ext cx="3811470" cy="47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32" y="1815152"/>
            <a:ext cx="4082711" cy="47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pmarkasian\Desktop\Other\Шаблоны\заготовки1\9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88" y="1822209"/>
            <a:ext cx="4053384" cy="47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212112" y="2995501"/>
            <a:ext cx="1733107" cy="0"/>
          </a:xfrm>
          <a:prstGeom prst="line">
            <a:avLst/>
          </a:prstGeom>
          <a:ln w="34925">
            <a:gradFill flip="none" rotWithShape="1">
              <a:gsLst>
                <a:gs pos="0">
                  <a:srgbClr val="F49111"/>
                </a:gs>
                <a:gs pos="100000">
                  <a:srgbClr val="EF7E2E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44704" y="2988860"/>
            <a:ext cx="2221731" cy="6641"/>
          </a:xfrm>
          <a:prstGeom prst="line">
            <a:avLst/>
          </a:prstGeom>
          <a:ln w="34925">
            <a:gradFill flip="none"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rgbClr val="2C72A3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77861" y="2995501"/>
            <a:ext cx="2045064" cy="7006"/>
          </a:xfrm>
          <a:prstGeom prst="line">
            <a:avLst/>
          </a:prstGeom>
          <a:ln w="34925">
            <a:gradFill flip="none" rotWithShape="1">
              <a:gsLst>
                <a:gs pos="0">
                  <a:srgbClr val="F49111"/>
                </a:gs>
                <a:gs pos="100000">
                  <a:srgbClr val="EF7E2E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08226" y="3541277"/>
            <a:ext cx="36030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latin typeface="Cambria" pitchFamily="18" charset="0"/>
              </a:rPr>
              <a:t>МОНИТОРИНГ МАНИПУЛЯЦИИ</a:t>
            </a:r>
          </a:p>
          <a:p>
            <a:pPr algn="just">
              <a:buFont typeface="Arial" pitchFamily="34" charset="0"/>
              <a:buChar char="•"/>
            </a:pPr>
            <a:endParaRPr lang="ru-RU" sz="1400" b="1" dirty="0" smtClean="0">
              <a:latin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latin typeface="Cambria" pitchFamily="18" charset="0"/>
              </a:rPr>
              <a:t>ВНУТРЕННИЙ АУДИТ</a:t>
            </a:r>
          </a:p>
          <a:p>
            <a:pPr algn="just">
              <a:buFont typeface="Arial" pitchFamily="34" charset="0"/>
              <a:buChar char="•"/>
            </a:pPr>
            <a:endParaRPr lang="ru-RU" sz="1400" b="1" dirty="0" smtClean="0">
              <a:latin typeface="Cambri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b="1" dirty="0" smtClean="0">
                <a:latin typeface="Cambria" pitchFamily="18" charset="0"/>
              </a:rPr>
              <a:t>УПРАВЛЕНЧЕСКИЕ РЕШЕНИЯ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02555" y="3623163"/>
            <a:ext cx="33709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mbria" pitchFamily="18" charset="0"/>
              </a:rPr>
              <a:t>СТАНДАРТИЗАЦИЯ ДИАГНОСТИЧЕСКИХ и П/ПЭ МЕРОПРИЯТИЙ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023" y="452423"/>
            <a:ext cx="824484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ИДЕНТИФИКАЦИЯ , АНАЛИЗ И УПРАВЛЕНИЕ РИСКОМ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6602" y="2082251"/>
            <a:ext cx="3166281" cy="738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отсутствие единого протокола проведения </a:t>
            </a:r>
            <a:r>
              <a:rPr lang="ru-RU" sz="1400" b="1" dirty="0" err="1" smtClean="0">
                <a:latin typeface="Cambria" pitchFamily="18" charset="0"/>
              </a:rPr>
              <a:t>инвазивной</a:t>
            </a:r>
            <a:r>
              <a:rPr lang="ru-RU" sz="1400" b="1" dirty="0" smtClean="0">
                <a:latin typeface="Cambria" pitchFamily="18" charset="0"/>
              </a:rPr>
              <a:t> манипуляции и эксплуатации ЦВК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5426" y="753078"/>
            <a:ext cx="106792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 smtClean="0">
                <a:solidFill>
                  <a:srgbClr val="EF7E2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n-US" sz="16600" dirty="0">
              <a:solidFill>
                <a:srgbClr val="EF7E2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2954" y="3598895"/>
            <a:ext cx="3425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СТАНДАРТИЗАЦИЯ ПРОЦЕДУРЫ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03595" y="2000369"/>
            <a:ext cx="2902424" cy="8925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Cambria" pitchFamily="18" charset="0"/>
              </a:rPr>
              <a:t>недостаточное обеспечение эпидемиологической безопасности медицинской помощи</a:t>
            </a:r>
            <a:endParaRPr lang="ru-RU" sz="13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22166" y="889556"/>
            <a:ext cx="106792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 smtClean="0">
                <a:solidFill>
                  <a:srgbClr val="2C72A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en-US" sz="16600" dirty="0">
              <a:solidFill>
                <a:srgbClr val="2C72A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75259" y="2041310"/>
            <a:ext cx="2770496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Cambria" pitchFamily="18" charset="0"/>
              </a:rPr>
              <a:t>отсутствие единого стандарта  мероприятий при подозрении на случай КАИК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96552" y="862261"/>
            <a:ext cx="106792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 smtClean="0">
                <a:solidFill>
                  <a:srgbClr val="EF7E2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en-US" sz="16600" dirty="0">
              <a:solidFill>
                <a:srgbClr val="EF7E2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060812" y="2988860"/>
            <a:ext cx="0" cy="5049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718412" y="2975212"/>
            <a:ext cx="0" cy="5049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0112991" y="3029803"/>
            <a:ext cx="0" cy="5049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0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2"/>
          <a:stretch/>
        </p:blipFill>
        <p:spPr>
          <a:xfrm>
            <a:off x="0" y="268941"/>
            <a:ext cx="12192000" cy="65218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10" y="3117961"/>
            <a:ext cx="685365" cy="51402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04716" y="1777957"/>
            <a:ext cx="3207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ru-RU" b="1" dirty="0" smtClean="0">
                <a:latin typeface="Cambria" pitchFamily="18" charset="0"/>
              </a:rPr>
              <a:t>участвует в реализации, </a:t>
            </a:r>
          </a:p>
          <a:p>
            <a:pPr marL="0" lvl="1">
              <a:defRPr/>
            </a:pPr>
            <a:r>
              <a:rPr lang="ru-RU" b="1" dirty="0" smtClean="0">
                <a:latin typeface="Cambria" pitchFamily="18" charset="0"/>
              </a:rPr>
              <a:t>выполняет его требования    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24681" y="1988740"/>
            <a:ext cx="1215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atin typeface="Cambria" pitchFamily="18" charset="0"/>
              </a:rPr>
              <a:t>КТО?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220501" y="1955380"/>
            <a:ext cx="3971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defRPr/>
            </a:pPr>
            <a:r>
              <a:rPr lang="ru-RU" b="1" dirty="0" smtClean="0">
                <a:latin typeface="Cambria" pitchFamily="18" charset="0"/>
              </a:rPr>
              <a:t>какие ресурсы необходимы для его реализации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89014" y="1988740"/>
            <a:ext cx="1004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latin typeface="Cambria" pitchFamily="18" charset="0"/>
              </a:rPr>
              <a:t>ЧТО?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47212" y="4141941"/>
            <a:ext cx="4644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b="1" dirty="0" smtClean="0">
                <a:latin typeface="Cambria" pitchFamily="18" charset="0"/>
              </a:rPr>
              <a:t>когда проводится процедура, в какой последовательности, временные характеристики (временной промежуток при выполнении данного </a:t>
            </a:r>
            <a:r>
              <a:rPr lang="ru-RU" sz="1600" b="1" dirty="0" err="1" smtClean="0">
                <a:latin typeface="Cambria" pitchFamily="18" charset="0"/>
              </a:rPr>
              <a:t>СОПа</a:t>
            </a:r>
            <a:r>
              <a:rPr lang="ru-RU" sz="1600" b="1" dirty="0" smtClean="0">
                <a:latin typeface="Cambria" pitchFamily="18" charset="0"/>
              </a:rPr>
              <a:t>)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189765" y="4117791"/>
            <a:ext cx="1095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latin typeface="Cambria" pitchFamily="18" charset="0"/>
              </a:rPr>
              <a:t>КОГДА?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433009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в каком подразделении МО</a:t>
            </a:r>
          </a:p>
          <a:p>
            <a:pPr marL="0" lvl="1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itchFamily="18" charset="0"/>
              </a:rPr>
              <a:t> используется данный СОП?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9656" y="4267916"/>
            <a:ext cx="1028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latin typeface="Cambria" pitchFamily="18" charset="0"/>
              </a:rPr>
              <a:t>ГДЕ?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72753" y="3093201"/>
            <a:ext cx="1255593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Cambria" pitchFamily="18" charset="0"/>
              </a:rPr>
              <a:t>СОП</a:t>
            </a:r>
            <a:endParaRPr lang="ru-RU" sz="16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90" y="220354"/>
            <a:ext cx="10515600" cy="96195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СТАНДАРТИЗАЦИЯ ПОЦЕДУРЫ</a:t>
            </a:r>
            <a:endParaRPr lang="en-US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0403" y="4139022"/>
            <a:ext cx="3788391" cy="708026"/>
            <a:chOff x="1248" y="1369"/>
            <a:chExt cx="3216" cy="446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gray">
            <a:xfrm>
              <a:off x="1788" y="1369"/>
              <a:ext cx="2607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latin typeface="Cambria" pitchFamily="18" charset="0"/>
                </a:rPr>
                <a:t>протокол проведенной манипуляции</a:t>
              </a:r>
              <a:endParaRPr lang="en-US" sz="2000" b="1" dirty="0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Cambria" pitchFamily="18" charset="0"/>
                </a:rPr>
                <a:t>4</a:t>
              </a:r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96756" y="1587007"/>
            <a:ext cx="3788391" cy="555625"/>
            <a:chOff x="1248" y="2030"/>
            <a:chExt cx="3216" cy="350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gray">
            <a:xfrm>
              <a:off x="2573" y="2063"/>
              <a:ext cx="6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Cambria" pitchFamily="18" charset="0"/>
                </a:rPr>
                <a:t>СОП</a:t>
              </a:r>
              <a:endParaRPr lang="en-US" sz="2400" b="1" dirty="0">
                <a:latin typeface="Cambria" pitchFamily="18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Cambria" pitchFamily="18" charset="0"/>
                </a:rPr>
                <a:t>1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10403" y="2575333"/>
            <a:ext cx="3774744" cy="555625"/>
            <a:chOff x="1248" y="2640"/>
            <a:chExt cx="3216" cy="350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gray">
            <a:xfrm>
              <a:off x="1813" y="2673"/>
              <a:ext cx="24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Cambria" pitchFamily="18" charset="0"/>
                </a:rPr>
                <a:t>алгоритм по </a:t>
              </a:r>
              <a:r>
                <a:rPr lang="ru-RU" sz="2400" b="1" dirty="0" err="1" smtClean="0">
                  <a:latin typeface="Cambria" pitchFamily="18" charset="0"/>
                </a:rPr>
                <a:t>СОПу</a:t>
              </a:r>
              <a:endParaRPr lang="en-US" sz="2400" b="1" dirty="0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10404" y="3399886"/>
            <a:ext cx="3761096" cy="555625"/>
            <a:chOff x="1248" y="3230"/>
            <a:chExt cx="3216" cy="350"/>
          </a:xfrm>
        </p:grpSpPr>
        <p:sp>
          <p:nvSpPr>
            <p:cNvPr id="21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5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Cambria" pitchFamily="18" charset="0"/>
                </a:rPr>
                <a:t>блок-схема</a:t>
              </a:r>
              <a:endParaRPr lang="en-US" sz="2400" b="1" dirty="0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183109" y="5344169"/>
            <a:ext cx="3774741" cy="555625"/>
            <a:chOff x="1248" y="3230"/>
            <a:chExt cx="3216" cy="350"/>
          </a:xfrm>
        </p:grpSpPr>
        <p:sp>
          <p:nvSpPr>
            <p:cNvPr id="26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8" name="Text Box 25"/>
            <p:cNvSpPr txBox="1">
              <a:spLocks noChangeArrowheads="1"/>
            </p:cNvSpPr>
            <p:nvPr/>
          </p:nvSpPr>
          <p:spPr bwMode="gray">
            <a:xfrm>
              <a:off x="1866" y="3246"/>
              <a:ext cx="22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Cambria" pitchFamily="18" charset="0"/>
                </a:rPr>
                <a:t>лист наблюдения</a:t>
              </a:r>
              <a:endParaRPr lang="en-US" sz="2400" b="1" dirty="0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Cambria" pitchFamily="18" charset="0"/>
                </a:rPr>
                <a:t>5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957851" y="1376674"/>
            <a:ext cx="82341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ambria" pitchFamily="18" charset="0"/>
              </a:rPr>
              <a:t>стандартная операционная процедура (СОП) — документально оформленная инструкция по выполнению рабочей процедуры или формализованного алгоритма выполнения действий, исполнения требований стандартов медицинской помощи.</a:t>
            </a:r>
            <a:endParaRPr lang="ru-RU" sz="1400" i="0" dirty="0">
              <a:effectLst/>
              <a:latin typeface="Cambria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930555" y="2187224"/>
            <a:ext cx="8261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— </a:t>
            </a:r>
            <a:r>
              <a:rPr lang="ru-RU" sz="1400" dirty="0" smtClean="0">
                <a:latin typeface="Cambria" pitchFamily="18" charset="0"/>
              </a:rPr>
              <a:t>краткая выдержка, содержащая основные этапы постановки и эксплуатации катетера, позволяющая сфокусировать внимание медицинского персонала на критических точках соблюдения эпидемиологической безопасности. Используется при обучении </a:t>
            </a:r>
            <a:r>
              <a:rPr lang="ru-RU" sz="1400" dirty="0" err="1" smtClean="0">
                <a:latin typeface="Cambria" pitchFamily="18" charset="0"/>
              </a:rPr>
              <a:t>СОПу</a:t>
            </a:r>
            <a:r>
              <a:rPr lang="ru-RU" sz="1400" dirty="0" smtClean="0">
                <a:latin typeface="Cambria" pitchFamily="18" charset="0"/>
              </a:rPr>
              <a:t> в практической деятельности, на образовательных секциях.</a:t>
            </a:r>
            <a:endParaRPr lang="ru-RU" sz="1400" i="0" dirty="0">
              <a:solidFill>
                <a:srgbClr val="4F5F6F"/>
              </a:solidFill>
              <a:effectLst/>
              <a:latin typeface="Cambria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998796" y="3216492"/>
            <a:ext cx="8193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─ </a:t>
            </a:r>
            <a:r>
              <a:rPr lang="ru-RU" sz="1400" dirty="0" smtClean="0">
                <a:latin typeface="Cambria" pitchFamily="18" charset="0"/>
              </a:rPr>
              <a:t>графическая модель, отражающая отдельные этапы процесса и используемая на рабочем месте медицинского работника с целью напоминания и быстрого ориентирования по изученному </a:t>
            </a:r>
            <a:r>
              <a:rPr lang="ru-RU" sz="1400" dirty="0" err="1" smtClean="0">
                <a:latin typeface="Cambria" pitchFamily="18" charset="0"/>
              </a:rPr>
              <a:t>СОПу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30493" y="3815102"/>
            <a:ext cx="81615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ambria" pitchFamily="18" charset="0"/>
              </a:rPr>
              <a:t>— документальное подтверждение введения сосудистого устройства, имеющее стандартизованную форму и включающее указание типа введенного катетера, места введения, примененной техники, наличия осложнений, даты, времени от начала и до конца процедуры, назначения по уходу за катетером, введению препаратов гепарина с указанием концентрации лекарственного вещества, инициалы и подпись команды сосудистого доступа</a:t>
            </a:r>
            <a:endParaRPr lang="ru-RU" sz="1400" i="0" dirty="0">
              <a:solidFill>
                <a:srgbClr val="4F5F6F"/>
              </a:solidFill>
              <a:effectLst/>
              <a:latin typeface="Cambria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94328" y="4983357"/>
            <a:ext cx="8097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ambria" pitchFamily="18" charset="0"/>
              </a:rPr>
              <a:t>— специальная форма ежедневного клинического и эпидемиологического наблюдения, включающая основные сведения о пациенте, даты постановки и удаления сосудистого катетера, перечень ежедневных манипуляций по уходу за сосудистым устройством, основные клинические признаки КАИК</a:t>
            </a:r>
            <a:endParaRPr lang="ru-RU" sz="1400" i="0" dirty="0">
              <a:solidFill>
                <a:srgbClr val="4F5F6F"/>
              </a:solidFill>
              <a:effectLst/>
              <a:latin typeface="Cambria" pitchFamily="18" charset="0"/>
            </a:endParaRP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251347" y="6063539"/>
            <a:ext cx="3829334" cy="555625"/>
            <a:chOff x="1248" y="3230"/>
            <a:chExt cx="3216" cy="350"/>
          </a:xfrm>
        </p:grpSpPr>
        <p:sp>
          <p:nvSpPr>
            <p:cNvPr id="3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solidFill>
              <a:srgbClr val="A5002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A5002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2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  <a:latin typeface="Cambria" pitchFamily="18" charset="0"/>
                </a:rPr>
                <a:t>чек-лист</a:t>
              </a:r>
              <a:endParaRPr lang="en-US" sz="2400" b="1" dirty="0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9" name="Rectangle 59"/>
          <p:cNvSpPr/>
          <p:nvPr/>
        </p:nvSpPr>
        <p:spPr>
          <a:xfrm>
            <a:off x="4112380" y="6051097"/>
            <a:ext cx="8079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ambria" pitchFamily="18" charset="0"/>
              </a:rPr>
              <a:t>— документ, содержащий контрольный перечень вопросов и применяемый для реализации аудита предъявляемых требований к медицинскому персоналу</a:t>
            </a:r>
            <a:endParaRPr lang="ru-RU" sz="1400" i="0" dirty="0">
              <a:solidFill>
                <a:srgbClr val="4F5F6F"/>
              </a:solidFill>
              <a:effectLst/>
              <a:latin typeface="Cambria" pitchFamily="18" charset="0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2" cstate="print"/>
          <a:srcRect l="26230" t="42904" r="23539" b="21104"/>
          <a:stretch>
            <a:fillRect/>
          </a:stretch>
        </p:blipFill>
        <p:spPr bwMode="auto">
          <a:xfrm>
            <a:off x="3949699" y="1473200"/>
            <a:ext cx="8242301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7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1216" y="450376"/>
            <a:ext cx="10972800" cy="5322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МОНИТОРИНГ ИНВАЗИВНЫХ ПРОЦЕДУР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91412" y="1455078"/>
            <a:ext cx="5240648" cy="361188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Динамическое наблюдение                                       за проведением инвазивных манипуляций пациенту с целью обеспечения их эпидемиологической безопасности, оценки риска развития осложнений и его минимизации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82608" y="1462357"/>
            <a:ext cx="5655375" cy="331012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>
                <a:latin typeface="Cambria" pitchFamily="18" charset="0"/>
              </a:rPr>
              <a:t>Компонент мониторинга лечебно-диагностического процесса 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latin typeface="Cambria" pitchFamily="18" charset="0"/>
              </a:rPr>
              <a:t>Включает все возможные осложнения, а не только ИСМП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latin typeface="Cambria" pitchFamily="18" charset="0"/>
              </a:rPr>
              <a:t>Осуществляется различными специалистами, организовывается врачом-эпидемиологом МО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latin typeface="Cambria" pitchFamily="18" charset="0"/>
              </a:rPr>
              <a:t>Входит в систему качества и безопасности медицинской помощи </a:t>
            </a:r>
            <a:endParaRPr lang="ru-RU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881" t="16982" r="66866" b="11642"/>
          <a:stretch>
            <a:fillRect/>
          </a:stretch>
        </p:blipFill>
        <p:spPr bwMode="auto">
          <a:xfrm>
            <a:off x="3207224" y="0"/>
            <a:ext cx="5813947" cy="7979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7089" t="18441" r="35672" b="12836"/>
          <a:stretch>
            <a:fillRect/>
          </a:stretch>
        </p:blipFill>
        <p:spPr bwMode="auto">
          <a:xfrm>
            <a:off x="3398291" y="0"/>
            <a:ext cx="5718413" cy="8115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119" t="49884" r="35523" b="21725"/>
          <a:stretch>
            <a:fillRect/>
          </a:stretch>
        </p:blipFill>
        <p:spPr bwMode="auto">
          <a:xfrm>
            <a:off x="1528549" y="805218"/>
            <a:ext cx="9126783" cy="5139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69055" t="47181" r="4303" b="8242"/>
          <a:stretch>
            <a:fillRect/>
          </a:stretch>
        </p:blipFill>
        <p:spPr bwMode="auto">
          <a:xfrm>
            <a:off x="2825086" y="262117"/>
            <a:ext cx="6769289" cy="63710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96286" y="2734278"/>
          <a:ext cx="8830103" cy="4123722"/>
        </p:xfrm>
        <a:graphic>
          <a:graphicData uri="http://schemas.openxmlformats.org/drawingml/2006/table">
            <a:tbl>
              <a:tblPr/>
              <a:tblGrid>
                <a:gridCol w="1563161"/>
                <a:gridCol w="807438"/>
                <a:gridCol w="807438"/>
                <a:gridCol w="807438"/>
                <a:gridCol w="807438"/>
                <a:gridCol w="807438"/>
                <a:gridCol w="807438"/>
                <a:gridCol w="807438"/>
                <a:gridCol w="807438"/>
                <a:gridCol w="807438"/>
              </a:tblGrid>
              <a:tr h="298417"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Ежедневная процедура/манипуляция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20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8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Покраснение в месте стояния катетера: да/нет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7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Наличие отделяемого в месте стояния катетера: да / нет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8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Характер отделяемого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Взят посев: да /нет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7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Болезненность при пальпации места пункции: да / нет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0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Промывание катетера 0,9% - </a:t>
                      </a:r>
                      <a:r>
                        <a:rPr lang="en-US" sz="1400" b="1" dirty="0" err="1">
                          <a:latin typeface="Times New Roman"/>
                          <a:ea typeface="Times New Roman"/>
                        </a:rPr>
                        <a:t>NaCl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6:00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10:00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14:00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18:00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22:00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9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Смена повязки: да /нет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6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Подпись врача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9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Подпись м/с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8420" marR="584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14399" y="-353361"/>
            <a:ext cx="10208525" cy="436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53958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НАБЛЮДЕНИЯ ЗА КАТЕТЕРИЗИРОВАННЫМ ПАЦИЕНТОМ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Пациент  ___________________________________________         Отделение_______________________________________________________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постановки катетера _____//______//______        Дата удаления катетера    _____//______//_____   Количество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катетеро-дней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Причина удаления катетера (отметить нужное):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окончание терапии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окклюзия катетера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повреждение целостности катетера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дислокация катетера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80765" y="1545946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экстравазация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признаки локального воспаления в месте введения катетера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системные признаки инфицирования катетера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другое ___________________________________________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05218" y="191069"/>
            <a:ext cx="0" cy="649633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05218" y="163773"/>
            <a:ext cx="1050877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1300346" y="163773"/>
            <a:ext cx="1" cy="6496334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18866" y="6673755"/>
            <a:ext cx="1050877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18700" y="181466"/>
            <a:ext cx="11063784" cy="649408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 – ЛИСТ КОНТРОЛЯ ПОСТАНОВКИ СОСУДИСТОГО КАТЕТЕРА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Регламентирующий документ: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«Стандартная операционная процедура по постановке центрального венозного катетера (ЦВК)» утвержденная  от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_____№______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аудита: ______//_______//_______      Отделение ______________________________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Имя пациента ______________________________№ истории  болезни_________________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Аудитор (нужное выделить):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административное лицо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госпитальный эпидемиолог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главная медицинская сестра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 (отмечать увиденное):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Определены показания для катетеризации сосуда?: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□да                        □нет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Манипуляция проводится в операционной/ реанимационном зале?: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□да                        □нет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При проведении манипуляции участвует только врач реаниматолог-анестезиолог и м/с?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□да                        □нет, присутствуют так же ________________________________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Проведена врачом хирургическая обработка рук?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□да                        □нет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Проведена м/с хирургическая обработка рук?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□да                        □нет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Для обработки рук медицинского персонала использовался 0,5% спиртовой раствор хлоргексидина?: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□да                        □нет, другой антисептик __________________________________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Выдержано время экспозиции антисептического средства (не менее 30 сек.) перед одеванием перчаток?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6049" y="195538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старшая м/с отделения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сотрудник отделения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внешний аудитор</a:t>
            </a: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другое_______________________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5594" y="3152633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V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8860" y="3712191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V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299" y="4258101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V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8860" y="4804012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V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5212" y="5363570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V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5212" y="5895833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V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низ 19"/>
          <p:cNvSpPr/>
          <p:nvPr/>
        </p:nvSpPr>
        <p:spPr>
          <a:xfrm>
            <a:off x="4914900" y="1968500"/>
            <a:ext cx="939800" cy="622300"/>
          </a:xfrm>
          <a:prstGeom prst="downArrow">
            <a:avLst/>
          </a:prstGeom>
          <a:solidFill>
            <a:srgbClr val="3366CC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1400" y="317500"/>
            <a:ext cx="10109200" cy="1651000"/>
          </a:xfrm>
          <a:prstGeom prst="roundRect">
            <a:avLst/>
          </a:prstGeom>
          <a:solidFill>
            <a:srgbClr val="3366CC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92200" y="2616200"/>
            <a:ext cx="10071100" cy="4089400"/>
          </a:xfrm>
          <a:prstGeom prst="roundRect">
            <a:avLst/>
          </a:prstGeom>
          <a:solidFill>
            <a:srgbClr val="339933">
              <a:alpha val="4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6" name="AutoShape 4"/>
          <p:cNvSpPr>
            <a:spLocks noChangeArrowheads="1"/>
          </p:cNvSpPr>
          <p:nvPr/>
        </p:nvSpPr>
        <p:spPr bwMode="auto">
          <a:xfrm>
            <a:off x="1166315" y="456561"/>
            <a:ext cx="4345485" cy="12579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ВРАЧ-ЭПИДЕМИОЛОГ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─"/>
            </a:pPr>
            <a:r>
              <a:rPr lang="ru-RU" sz="9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определение программы эпидемиологического наблюдения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                                            (отделения, контингент, манипуляция, процедура)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─"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составление электронной базы данных о случаях</a:t>
            </a:r>
            <a:r>
              <a:rPr kumimoji="0" lang="ru-RU" sz="9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КАИК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─"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расчет показателя кумулятивной заболеваемости КАИК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─"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расчет стратифицированного показателя заболеваемости КАИК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─"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эпидемиологическое расследование расследование случаев КАИК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134099" y="481961"/>
            <a:ext cx="4851401" cy="12452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АДМИНИСТРАЦИЯ СТАЦИОНАРА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определение политики и оргаганизации риск-менеджмента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организация обучение персонала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принятие управленческих решений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–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027" name="AutoShape 6"/>
          <p:cNvSpPr>
            <a:spLocks noChangeArrowheads="1"/>
          </p:cNvSpPr>
          <p:nvPr/>
        </p:nvSpPr>
        <p:spPr bwMode="auto">
          <a:xfrm>
            <a:off x="4699000" y="5003800"/>
            <a:ext cx="3060700" cy="1612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СРЕДНИЙ МЕДИЦИНСКИЙ ПЕРСОНАЛ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─"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сообщение о местных признаках инфекции в области стояния катетера  лечащему врачу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─"/>
            </a:pPr>
            <a:r>
              <a:rPr lang="ru-RU" sz="11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ежедневный уход за ЦВК с заполнением  индивидуального Листа наблюдения за катетеризированным пациентом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─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7"/>
          <p:cNvSpPr>
            <a:spLocks noChangeArrowheads="1"/>
          </p:cNvSpPr>
          <p:nvPr/>
        </p:nvSpPr>
        <p:spPr bwMode="auto">
          <a:xfrm>
            <a:off x="4641850" y="2794000"/>
            <a:ext cx="3105150" cy="1674813"/>
          </a:xfrm>
          <a:prstGeom prst="roundRect">
            <a:avLst>
              <a:gd name="adj" fmla="val 16667"/>
            </a:avLst>
          </a:prstGeom>
          <a:ln>
            <a:solidFill>
              <a:srgbClr val="EF7E2E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СТАРШАЯ МЕДИЦИНСКАЯ СЕСТРА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─"/>
            </a:pPr>
            <a:r>
              <a:rPr lang="ru-RU" sz="9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контроль ежедневного заполнения индивидуального Листа наблюдения за катетеризированным пациентом медицинскими сестрами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─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ежедневный сбор информации о количестве катетеризированных пациентов и катетеро-днях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─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ежемесячное предоставление информации о количестве катетеризированных пациентов и катетеро-днях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029" name="AutoShape 3"/>
          <p:cNvSpPr>
            <a:spLocks noChangeArrowheads="1"/>
          </p:cNvSpPr>
          <p:nvPr/>
        </p:nvSpPr>
        <p:spPr bwMode="auto">
          <a:xfrm>
            <a:off x="1300162" y="2768600"/>
            <a:ext cx="2928937" cy="3797300"/>
          </a:xfrm>
          <a:prstGeom prst="roundRect">
            <a:avLst>
              <a:gd name="adj" fmla="val 16667"/>
            </a:avLst>
          </a:prstGeom>
          <a:ln>
            <a:solidFill>
              <a:srgbClr val="EF7E2E"/>
            </a:solidFill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ЛЕЧАЩИЙ ВРАЧ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─"/>
            </a:pPr>
            <a:r>
              <a:rPr lang="ru-RU" sz="1000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>заполнение протокола проведенной катетеризации центральной вены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─"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ежедневный осмотр места стояния сосудистого катетера и оценка необходимости наличия сосудистого доступа у пациента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─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ежедневное заполнение Листа наблюдения за катетеризированным пациентом с учетом наблюдаемых изменений и проведенных манипуляций и суммирование итогового числа катетеро-дней в случае удаления устройства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─"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своевременное извещение госпитального эпидемиолога о случае КАИК, клинических или микробиологических признаках инфекции кровотока у катетеризированного пациента с заполнением Карты эпидемиологического наблюдения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8064500" y="4140200"/>
            <a:ext cx="2901950" cy="1282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ВРАЧ-МИКРОБИОЛОГ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─"/>
            </a:pPr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использование достоверных методов микробиологических исследований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─"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сообщение результатов микробиологического исследования заинтересованным лицам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─"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формирование базы данных микробиологического мониторинга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6146800" y="4546600"/>
            <a:ext cx="190500" cy="419100"/>
          </a:xfrm>
          <a:prstGeom prst="up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4267200" y="5588000"/>
            <a:ext cx="368300" cy="165100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241800" y="3429000"/>
            <a:ext cx="406400" cy="165100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0"/>
            <a:ext cx="7112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ОБМЕН ИНФОРМАЦИЕЙ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290300" y="0"/>
            <a:ext cx="736600" cy="6858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МОНИТОРИНГ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5867400" y="1981200"/>
            <a:ext cx="939800" cy="622300"/>
          </a:xfrm>
          <a:prstGeom prst="downArrow">
            <a:avLst/>
          </a:prstGeom>
          <a:solidFill>
            <a:srgbClr val="33993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317999" y="4743450"/>
            <a:ext cx="3708401" cy="6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Двойная стрелка влево/вправо 26"/>
          <p:cNvSpPr/>
          <p:nvPr/>
        </p:nvSpPr>
        <p:spPr>
          <a:xfrm>
            <a:off x="5626100" y="977900"/>
            <a:ext cx="406400" cy="165100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31272" y="0"/>
            <a:ext cx="10446328" cy="36933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МНОГОУРОВНЕВАЯ СИСТЕМА РИСК-МЕНЕДЖМЕНТА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РАЗРАБОТКА И ВНЕДРЕНИЕ РИСК-ОРИЕНТИРОВАННОЙ МОДЕЛИ ЭПИДЕМИОЛОГИЧЕСКОГО НАДЗОРА И КОНТРОЛЯ КАИК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7974" y="1415534"/>
            <a:ext cx="9696052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uFill>
                  <a:solidFill>
                    <a:srgbClr val="FFC000"/>
                  </a:solidFill>
                </a:uFill>
                <a:latin typeface="Cambria" pitchFamily="18" charset="0"/>
              </a:rPr>
              <a:t>ПОДСИСТЕМЫ ЭПИДЕМИОЛОГИЧЕСКОГО НАДЗОРА И КОНТРОЛЯ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48840"/>
            <a:ext cx="409956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ИНФОРМАЦИОННАЯ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7680" y="2179320"/>
            <a:ext cx="42672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ДИАГНОСТИЧЕСКАЯ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4920" y="2225040"/>
            <a:ext cx="330708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УПРАВЛЕНЧЕСКАЯ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79906"/>
            <a:ext cx="3383280" cy="433965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rgbClr val="EF7E2E"/>
              </a:gs>
            </a:gsLst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600" b="1" dirty="0" smtClean="0">
              <a:latin typeface="Cambria" pitchFamily="18" charset="0"/>
            </a:endParaRPr>
          </a:p>
          <a:p>
            <a:pPr algn="just"/>
            <a:endParaRPr lang="ru-RU" sz="1600" b="1" dirty="0" smtClean="0">
              <a:latin typeface="Cambria" pitchFamily="18" charset="0"/>
            </a:endParaRPr>
          </a:p>
          <a:p>
            <a:pPr algn="just"/>
            <a:endParaRPr lang="ru-RU" sz="1600" b="1" dirty="0" smtClean="0">
              <a:latin typeface="Cambria" pitchFamily="18" charset="0"/>
            </a:endParaRPr>
          </a:p>
          <a:p>
            <a:pPr algn="just"/>
            <a:endParaRPr lang="ru-RU" sz="1600" b="1" dirty="0" smtClean="0">
              <a:latin typeface="Cambria" pitchFamily="18" charset="0"/>
            </a:endParaRPr>
          </a:p>
          <a:p>
            <a:pPr algn="just"/>
            <a:endParaRPr lang="ru-RU" sz="1600" b="1" dirty="0" smtClean="0">
              <a:latin typeface="Cambria" pitchFamily="18" charset="0"/>
            </a:endParaRPr>
          </a:p>
          <a:p>
            <a:pPr algn="just"/>
            <a:endParaRPr lang="ru-RU" sz="1600" b="1" dirty="0" smtClean="0">
              <a:latin typeface="Cambria" pitchFamily="18" charset="0"/>
            </a:endParaRPr>
          </a:p>
          <a:p>
            <a:pPr algn="just"/>
            <a:endParaRPr lang="ru-RU" sz="1600" b="1" dirty="0" smtClean="0">
              <a:latin typeface="Cambria" pitchFamily="18" charset="0"/>
            </a:endParaRPr>
          </a:p>
          <a:p>
            <a:pPr algn="just"/>
            <a:endParaRPr lang="ru-RU" sz="1600" b="1" dirty="0" smtClean="0"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latin typeface="Cambria" pitchFamily="18" charset="0"/>
              </a:rPr>
              <a:t>ЭПИДЕМИОЛОГИЧЕСКИЙ МОНИТОРИНГ</a:t>
            </a:r>
          </a:p>
          <a:p>
            <a:pPr algn="just"/>
            <a:endParaRPr lang="ru-RU" sz="1600" b="1" dirty="0" smtClean="0">
              <a:latin typeface="Cambria" pitchFamily="18" charset="0"/>
            </a:endParaRPr>
          </a:p>
          <a:p>
            <a:pPr algn="just"/>
            <a:r>
              <a:rPr lang="ru-RU" sz="1600" b="1" dirty="0" smtClean="0">
                <a:latin typeface="Cambria" pitchFamily="18" charset="0"/>
              </a:rPr>
              <a:t>МИКРОБИОЛОГИЧЕСКИЙ МОНИТОРИНГ</a:t>
            </a:r>
          </a:p>
          <a:p>
            <a:pPr algn="just"/>
            <a:endParaRPr lang="ru-RU" sz="1600" b="1" dirty="0" smtClean="0">
              <a:latin typeface="Cambria" pitchFamily="18" charset="0"/>
            </a:endParaRPr>
          </a:p>
          <a:p>
            <a:r>
              <a:rPr lang="ru-RU" b="1" dirty="0" smtClean="0">
                <a:latin typeface="Cambria" pitchFamily="18" charset="0"/>
              </a:rPr>
              <a:t>ДРУГИЕ </a:t>
            </a:r>
          </a:p>
          <a:p>
            <a:r>
              <a:rPr lang="ru-RU" b="1" dirty="0" smtClean="0">
                <a:latin typeface="Cambria" pitchFamily="18" charset="0"/>
              </a:rPr>
              <a:t>КОМПОНЕНТЫ</a:t>
            </a:r>
          </a:p>
          <a:p>
            <a:endParaRPr lang="ru-RU" sz="16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4440" y="2621280"/>
            <a:ext cx="3566160" cy="4278094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alpha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Cambria" pitchFamily="18" charset="0"/>
              </a:rPr>
              <a:t>ИДЕНТИФИКАЦИЯ И ОЦЕНКА РИСКОВ </a:t>
            </a:r>
          </a:p>
          <a:p>
            <a:pPr algn="r"/>
            <a:endParaRPr lang="en-US" sz="1600" dirty="0" smtClean="0">
              <a:latin typeface="Cambria" pitchFamily="18" charset="0"/>
            </a:endParaRPr>
          </a:p>
          <a:p>
            <a:pPr algn="r"/>
            <a:r>
              <a:rPr lang="ru-RU" sz="1600" dirty="0" smtClean="0">
                <a:latin typeface="Cambria" pitchFamily="18" charset="0"/>
              </a:rPr>
              <a:t>РАСЧЕТ СТРАТИФИЦИРОВАННЫЙ И ДРУГИХ ПОКАЗАТЕЛЕЙ</a:t>
            </a: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r>
              <a:rPr lang="ru-RU" sz="1600" dirty="0" smtClean="0">
                <a:latin typeface="Cambria" pitchFamily="18" charset="0"/>
              </a:rPr>
              <a:t>ПРЕДЭПИДЕМИЧЕСКАЯ ДИАГНОСТИКА</a:t>
            </a: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r>
              <a:rPr lang="ru-RU" sz="1600" dirty="0" smtClean="0">
                <a:latin typeface="Cambria" pitchFamily="18" charset="0"/>
              </a:rPr>
              <a:t>ПРОСПЕКТИВНОЕ НАБЛЮДЕНИЕ</a:t>
            </a: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r>
              <a:rPr lang="ru-RU" sz="1600" dirty="0" smtClean="0">
                <a:latin typeface="Cambria" pitchFamily="18" charset="0"/>
              </a:rPr>
              <a:t>РЕТРОСПЕКТИВНЫЙ ЭПИДЕМИОЛОГИЧЕСКИЙ АНАЛИЗ </a:t>
            </a: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r>
              <a:rPr lang="ru-RU" sz="1600" dirty="0" smtClean="0">
                <a:latin typeface="Cambria" pitchFamily="18" charset="0"/>
              </a:rPr>
              <a:t>ОПЕРАТИВНЫЙ ЭПИДЕМИОЛОГИЧЕСКИЙ</a:t>
            </a:r>
          </a:p>
          <a:p>
            <a:pPr algn="r"/>
            <a:r>
              <a:rPr lang="ru-RU" sz="1600" dirty="0" smtClean="0">
                <a:latin typeface="Cambria" pitchFamily="18" charset="0"/>
              </a:rPr>
              <a:t> АНАЛИЗ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685012"/>
            <a:ext cx="3325091" cy="1754326"/>
          </a:xfrm>
          <a:prstGeom prst="rect">
            <a:avLst/>
          </a:prstGeom>
          <a:solidFill>
            <a:srgbClr val="ED7D31">
              <a:alpha val="60000"/>
            </a:srgb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МОНИТОРИНГ ИНВАЗИВНОЙ ПРОЦЕДУРЫ</a:t>
            </a:r>
          </a:p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b="1" dirty="0" smtClean="0">
                <a:latin typeface="Cambria" pitchFamily="18" charset="0"/>
              </a:rPr>
              <a:t>ОЦЕНКА  ОБЕСПЕЧЕНИЯ ЭПИДЕМИОЛОГИЧЕСКОЙ БЕЗОПАСНОСТИ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08473" y="2687783"/>
            <a:ext cx="3283527" cy="4308872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alpha val="59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Cambria" pitchFamily="18" charset="0"/>
              </a:rPr>
              <a:t>РИСК-МЕНЕДЖМЕНТ</a:t>
            </a: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r>
              <a:rPr lang="ru-RU" sz="1600" dirty="0" smtClean="0">
                <a:latin typeface="Cambria" pitchFamily="18" charset="0"/>
              </a:rPr>
              <a:t>ПЛАНИРОВАНИЕ</a:t>
            </a:r>
          </a:p>
          <a:p>
            <a:pPr algn="r"/>
            <a:r>
              <a:rPr lang="ru-RU" sz="1600" dirty="0" smtClean="0">
                <a:latin typeface="Cambria" pitchFamily="18" charset="0"/>
              </a:rPr>
              <a:t>МЕРОПРИЯТИЙ</a:t>
            </a: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r>
              <a:rPr lang="ru-RU" sz="1600" dirty="0" smtClean="0">
                <a:latin typeface="Cambria" pitchFamily="18" charset="0"/>
              </a:rPr>
              <a:t>КОНТРОЛЬ</a:t>
            </a: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endParaRPr lang="ru-RU" sz="1600" dirty="0" smtClean="0">
              <a:latin typeface="Cambria" pitchFamily="18" charset="0"/>
            </a:endParaRPr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3437871" y="4434840"/>
            <a:ext cx="1485900" cy="4800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424223" y="3086100"/>
            <a:ext cx="1485900" cy="48006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1384927"/>
            <a:ext cx="12192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002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Проведение ретроспективного анализа не позволяет выявить все случаи КАИК (или ИСМП)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этиологически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расшифровать 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, выполнить полноценную эпидемиологическую диагностику с расчетом стратифицированного показателя заболеваемости КАИК,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оценить эпидемиологическую безопасность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инвазивной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манипуляции и медицинских технологий ухода за сосудистым устройством и др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00275" algn="l"/>
              </a:tabLst>
            </a:pPr>
            <a:endParaRPr lang="ru-RU" sz="1400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00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00275" algn="l"/>
              </a:tabLst>
            </a:pPr>
            <a:endParaRPr lang="ru-RU" sz="1400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002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200275" algn="l"/>
              </a:tabLst>
            </a:pPr>
            <a:endParaRPr lang="ru-RU" sz="1400" dirty="0" smtClean="0">
              <a:latin typeface="Cambr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97333" y="521312"/>
            <a:ext cx="6900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002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ВЫВОДЫ И ПРАКТИЧЕСКИЕ РЕКОМЕНДАЦИИ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02257" y="2647372"/>
            <a:ext cx="9325970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для решения задачи осуществления эпидемиологического надзора за КАИК целесообразно использовать  </a:t>
            </a:r>
            <a:r>
              <a:rPr lang="ru-RU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риск-ориентированную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 модель, в основе которой лежит мониторинг </a:t>
            </a:r>
            <a:r>
              <a:rPr lang="ru-RU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инвазивной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процедуры и оценка риска.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5588" y="3598671"/>
            <a:ext cx="8584442" cy="16344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мониторинг </a:t>
            </a:r>
            <a:r>
              <a:rPr lang="ru-RU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инвазивной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процедур нужно осуществлять с разработкой пакета документа: </a:t>
            </a:r>
            <a:r>
              <a:rPr lang="ru-RU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СОПа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на каждый из видов деятельности, связанный с работой сосудистым катетером, блок-схемы, стандартизованного протокола проведенной манипуляции,	  листа наблюдения за катетеризированным пациентом,  </a:t>
            </a:r>
            <a:r>
              <a:rPr lang="ru-RU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чек-листа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проводимой манипуляции.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60745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00275" algn="l"/>
              </a:tabLst>
            </a:pPr>
            <a:endParaRPr lang="ru-RU" sz="1400" dirty="0" smtClean="0">
              <a:latin typeface="Cambria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tabLst>
                <a:tab pos="2200275" algn="l"/>
              </a:tabLst>
            </a:pPr>
            <a:endParaRPr lang="ru-RU" sz="1400" dirty="0" smtClean="0">
              <a:latin typeface="Cambria" pitchFamily="18" charset="0"/>
              <a:cs typeface="Arial" pitchFamily="34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tabLst>
                <a:tab pos="2200275" algn="l"/>
              </a:tabLst>
            </a:pP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Разработанная </a:t>
            </a:r>
            <a:r>
              <a:rPr lang="ru-RU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риск-ориентированная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модель эпидемиологического надзора КАИК, основанная на  мониторинге  </a:t>
            </a:r>
            <a:r>
              <a:rPr lang="ru-RU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инвазивной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манипуляции и комплексной оценки риска КАИК, является эффективной и </a:t>
            </a: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позволяет полноценно и своевременно выявлять случаи КАИК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проводить  полноценную эпидемиологическую диагностику, принимать результативные управленческие решения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. </a:t>
            </a:r>
            <a:endParaRPr lang="ru-RU" sz="1400" dirty="0" smtClean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88805" y="549714"/>
            <a:ext cx="9601196" cy="7143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ИНВАЗИВНЫЕ ПРОЦЕДУРЫ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762550"/>
              </p:ext>
            </p:extLst>
          </p:nvPr>
        </p:nvGraphicFramePr>
        <p:xfrm>
          <a:off x="670560" y="1425342"/>
          <a:ext cx="11013440" cy="4764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30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otorelax.ru/wp-content/uploads/2015/09/Nizhny-Novgorod-with-height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5305" y="1171330"/>
            <a:ext cx="10972800" cy="4525963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СПАСИБО ЗА ВНИМАНИЕ!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9719" y="1917795"/>
            <a:ext cx="6228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Квашнина Дарья Валерьевна </a:t>
            </a:r>
          </a:p>
          <a:p>
            <a:pPr algn="ctr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ассистент кафедры эпидемиологии</a:t>
            </a:r>
          </a:p>
          <a:p>
            <a:pPr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E-mail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daria_tsariova@mail.ru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464" y="354842"/>
            <a:ext cx="11765536" cy="6180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РЕШАЕМЫЕ ЗАДАЧИ ПРИ ОРГАНИЗАЦИИ МОНИТОРИНГА: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440" y="1235337"/>
            <a:ext cx="11846560" cy="57864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b="1" dirty="0">
                <a:latin typeface="Cambria" pitchFamily="18" charset="0"/>
              </a:rPr>
              <a:t>Обеспечение обоснованного назначения инвазивных процедур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Cambria" pitchFamily="18" charset="0"/>
              </a:rPr>
              <a:t>Обеспечение эпидемиологической безопасности технологии:</a:t>
            </a:r>
            <a:r>
              <a:rPr lang="en-US" sz="1800" b="1" dirty="0" smtClean="0">
                <a:latin typeface="Cambria" pitchFamily="18" charset="0"/>
              </a:rPr>
              <a:t> </a:t>
            </a:r>
            <a:endParaRPr lang="ru-RU" sz="1800" b="1" dirty="0" smtClean="0"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800" b="1" dirty="0" smtClean="0">
              <a:latin typeface="Cambria" pitchFamily="18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latin typeface="Cambria" pitchFamily="18" charset="0"/>
              </a:rPr>
              <a:t>обеспечение эпидемиологической безопасности проведения </a:t>
            </a:r>
            <a:r>
              <a:rPr lang="ru-RU" sz="1400" b="1" dirty="0" err="1" smtClean="0">
                <a:latin typeface="Cambria" pitchFamily="18" charset="0"/>
              </a:rPr>
              <a:t>инвазивной</a:t>
            </a:r>
            <a:r>
              <a:rPr lang="en-US" sz="1400" b="1" dirty="0" smtClean="0">
                <a:latin typeface="Cambria" pitchFamily="18" charset="0"/>
              </a:rPr>
              <a:t> </a:t>
            </a:r>
            <a:r>
              <a:rPr lang="ru-RU" sz="1400" b="1" dirty="0" smtClean="0">
                <a:latin typeface="Cambria" pitchFamily="18" charset="0"/>
              </a:rPr>
              <a:t> процедуры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Tx/>
              <a:buChar char="-"/>
            </a:pPr>
            <a:r>
              <a:rPr lang="ru-RU" sz="1400" b="1" dirty="0" smtClean="0">
                <a:latin typeface="Cambria" pitchFamily="18" charset="0"/>
              </a:rPr>
              <a:t>обеспечение эпидемиологической безопасности при постановке, уходе, удалении устройства (если продленная  во времени процедура)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None/>
            </a:pPr>
            <a:endParaRPr lang="ru-RU" sz="1100" b="1" dirty="0" smtClean="0">
              <a:latin typeface="Cambria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Cambria" pitchFamily="18" charset="0"/>
              </a:rPr>
              <a:t>Оценка риска возникновения осложнения, включая ИСМП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Cambria" pitchFamily="18" charset="0"/>
              </a:rPr>
              <a:t>Минимизация риска возникновения осложнений, включая ИСМП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Cambria" pitchFamily="18" charset="0"/>
              </a:rPr>
              <a:t>Оперативное выявление признаков осложнений, включая ИСМП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Cambria" pitchFamily="18" charset="0"/>
              </a:rPr>
              <a:t>Проведение мероприятий противоэпидемических (лечебных, диагностических и пр.)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Cambria" pitchFamily="18" charset="0"/>
              </a:rPr>
              <a:t>Сбор статистических данных для расчета показателей заболеваемости, в том числе стратифицированных показателей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b="1" dirty="0" smtClean="0">
                <a:latin typeface="Cambria" pitchFamily="18" charset="0"/>
              </a:rPr>
              <a:t>Совершенствование лечебно-диагностического процесса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852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01" y="1335506"/>
            <a:ext cx="11440160" cy="552249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Повышение внимания </a:t>
            </a:r>
            <a:r>
              <a:rPr lang="ru-RU" sz="2400" b="1" dirty="0" smtClean="0">
                <a:latin typeface="Cambria" pitchFamily="18" charset="0"/>
              </a:rPr>
              <a:t>к инвазивным процедурам как ведущего фактора риска возникновения отдельных нозологических форм инфекций (КАИК, КА-ИМП, ВАП)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Рост </a:t>
            </a:r>
            <a:r>
              <a:rPr lang="ru-RU" sz="2400" b="1" dirty="0" err="1" smtClean="0">
                <a:solidFill>
                  <a:srgbClr val="C00000"/>
                </a:solidFill>
                <a:latin typeface="Cambria" pitchFamily="18" charset="0"/>
              </a:rPr>
              <a:t>комплаентности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latin typeface="Cambria" pitchFamily="18" charset="0"/>
              </a:rPr>
              <a:t>медицинского персонала (вовлеченность врачей и медицинских сестер в разработку и внедрение мониторинга)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Улучшение </a:t>
            </a:r>
            <a:r>
              <a:rPr lang="ru-RU" sz="2400" b="1" dirty="0" err="1" smtClean="0">
                <a:solidFill>
                  <a:srgbClr val="C00000"/>
                </a:solidFill>
                <a:latin typeface="Cambria" pitchFamily="18" charset="0"/>
              </a:rPr>
              <a:t>выявляемости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 ИСМП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Улучшение этиологической </a:t>
            </a:r>
            <a:r>
              <a:rPr lang="ru-RU" sz="2400" b="1" dirty="0" err="1" smtClean="0">
                <a:solidFill>
                  <a:srgbClr val="C00000"/>
                </a:solidFill>
                <a:latin typeface="Cambria" pitchFamily="18" charset="0"/>
              </a:rPr>
              <a:t>расшифровкки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latin typeface="Cambria" pitchFamily="18" charset="0"/>
              </a:rPr>
              <a:t>случаев инфекции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842" y="436728"/>
            <a:ext cx="1153235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«ДОПОЛНИТЕЛЬНЫЕ» ЭФФЕКТЫ ОТ ВНЕДРЕНИЯ: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9" b="21177"/>
          <a:stretch/>
        </p:blipFill>
        <p:spPr>
          <a:xfrm>
            <a:off x="0" y="1371064"/>
            <a:ext cx="12192000" cy="5145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2143" y="501134"/>
            <a:ext cx="1171814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ОПЫТ МОНИТОРИНГА ИНВАЗИВНОЙ ПРОЦЕДУРЫ КАТЕТЕРИЗАЦИИ СОСУДОВ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5841" y="2052390"/>
            <a:ext cx="4561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системы обеспечения эпидемиологической безопасности медицинской помощи катетеризированным пациентам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6138" y="2507355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ОЦЕНКА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68693" y="3530936"/>
            <a:ext cx="20890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УСТАНОВЛЕНИЕ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реальной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 заболеваемости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539996"/>
            <a:ext cx="4561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по данным  ретроспективного эпидемиологического анализа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71250" y="3580939"/>
            <a:ext cx="4561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по данным </a:t>
            </a:r>
            <a:r>
              <a:rPr lang="ru-RU" b="1" dirty="0" err="1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проспективного</a:t>
            </a:r>
            <a:r>
              <a:rPr lang="ru-RU" b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 исследования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77774" y="5086782"/>
            <a:ext cx="1529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mbria" pitchFamily="18" charset="0"/>
              </a:rPr>
              <a:t>ВНЕДРЕНИЕ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932068"/>
            <a:ext cx="4561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Cambria" pitchFamily="18" charset="0"/>
              </a:rPr>
              <a:t>риск-ориентированной</a:t>
            </a:r>
            <a:r>
              <a:rPr lang="ru-RU" b="1" dirty="0" smtClean="0">
                <a:latin typeface="Cambria" pitchFamily="18" charset="0"/>
              </a:rPr>
              <a:t> модели надзора и контроля за КАИК</a:t>
            </a:r>
            <a:endParaRPr lang="ru-RU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863" y="674004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Cambria" pitchFamily="18" charset="0"/>
              </a:rPr>
              <a:t>УСПЕХ ВЫЯВЛЕНИЯ ЗАВИСИТ ОТ: </a:t>
            </a:r>
            <a:r>
              <a:rPr lang="ru-RU" sz="3600" dirty="0" smtClean="0">
                <a:latin typeface="Cambria" pitchFamily="18" charset="0"/>
              </a:rPr>
              <a:t/>
            </a:r>
            <a:br>
              <a:rPr lang="ru-RU" sz="3600" dirty="0" smtClean="0">
                <a:latin typeface="Cambria" pitchFamily="18" charset="0"/>
              </a:rPr>
            </a:br>
            <a:endParaRPr lang="ru-RU" sz="3600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617" y="1547618"/>
            <a:ext cx="11224380" cy="377284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Cambria" pitchFamily="18" charset="0"/>
              </a:rPr>
              <a:t>Наличия стандартного определения случая </a:t>
            </a:r>
          </a:p>
          <a:p>
            <a:pPr algn="just"/>
            <a:r>
              <a:rPr lang="ru-RU" sz="2000" dirty="0" smtClean="0">
                <a:latin typeface="Cambria" pitchFamily="18" charset="0"/>
              </a:rPr>
              <a:t>Правильного выбора метода выявления случаев болезни </a:t>
            </a:r>
          </a:p>
          <a:p>
            <a:pPr algn="just"/>
            <a:r>
              <a:rPr lang="ru-RU" sz="2000" dirty="0" smtClean="0">
                <a:latin typeface="Cambria" pitchFamily="18" charset="0"/>
              </a:rPr>
              <a:t>Корректного расчета показателей (плотность инцидентности, стратифицированные показатели)</a:t>
            </a:r>
          </a:p>
          <a:p>
            <a:pPr algn="just"/>
            <a:r>
              <a:rPr lang="ru-RU" sz="2000" dirty="0" smtClean="0">
                <a:latin typeface="Cambria" pitchFamily="18" charset="0"/>
              </a:rPr>
              <a:t>Эффективного микробиологического мониторинга</a:t>
            </a:r>
          </a:p>
          <a:p>
            <a:pPr algn="just"/>
            <a:r>
              <a:rPr lang="ru-RU" sz="2000" dirty="0" smtClean="0">
                <a:latin typeface="Cambria" pitchFamily="18" charset="0"/>
              </a:rPr>
              <a:t> Проведения </a:t>
            </a:r>
            <a:r>
              <a:rPr lang="ru-RU" sz="2000" dirty="0" err="1" smtClean="0">
                <a:latin typeface="Cambria" pitchFamily="18" charset="0"/>
              </a:rPr>
              <a:t>проспективного</a:t>
            </a:r>
            <a:r>
              <a:rPr lang="ru-RU" sz="2000" dirty="0" smtClean="0">
                <a:latin typeface="Cambria" pitchFamily="18" charset="0"/>
              </a:rPr>
              <a:t> эпидемиологического наблюдения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0866" y="341194"/>
            <a:ext cx="65554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b="1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itchFamily="18" charset="0"/>
              </a:rPr>
              <a:t>Установление реальной заболеваемости</a:t>
            </a:r>
            <a:endParaRPr lang="ru-RU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6060158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Асланов Б.И. и </a:t>
            </a:r>
            <a:r>
              <a:rPr lang="ru-RU" sz="1400" b="1" dirty="0" err="1" smtClean="0">
                <a:latin typeface="Cambria" pitchFamily="18" charset="0"/>
                <a:cs typeface="Times New Roman" pitchFamily="18" charset="0"/>
              </a:rPr>
              <a:t>соавт</a:t>
            </a: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. ФКР «</a:t>
            </a:r>
            <a:r>
              <a:rPr lang="ru-RU" sz="1400" b="1" dirty="0" smtClean="0">
                <a:latin typeface="Cambria" pitchFamily="18" charset="0"/>
              </a:rPr>
              <a:t>Эпидемиологическое наблюдение за инфекциями, связанными с оказанием  медицинской помощи», </a:t>
            </a: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 2014 г</a:t>
            </a:r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8490" y="247650"/>
            <a:ext cx="10985310" cy="96195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СБОР ДАННЫХ </a:t>
            </a:r>
            <a:b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(О СЛУЧАЯХ КАИК = О ЧИСЛИТЕЛЕ при расчете показателя заболеваемости  )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0880" y="1392937"/>
            <a:ext cx="1097280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Cambria" pitchFamily="18" charset="0"/>
              </a:rPr>
              <a:t>Пассивное выявление : экстренное извещение о КАИК</a:t>
            </a:r>
          </a:p>
          <a:p>
            <a:pPr algn="just">
              <a:buNone/>
            </a:pPr>
            <a:endParaRPr lang="ru-RU" sz="2400" dirty="0" smtClean="0">
              <a:latin typeface="Cambria" pitchFamily="18" charset="0"/>
            </a:endParaRPr>
          </a:p>
          <a:p>
            <a:pPr algn="just"/>
            <a:r>
              <a:rPr lang="ru-RU" sz="2400" dirty="0" smtClean="0">
                <a:latin typeface="Cambria" pitchFamily="18" charset="0"/>
              </a:rPr>
              <a:t>Активное выявление, регистрация и учет случаев ИСМП согласно установленной схеме </a:t>
            </a:r>
          </a:p>
          <a:p>
            <a:pPr lvl="1" algn="just"/>
            <a:r>
              <a:rPr lang="ru-RU" sz="1800" dirty="0" smtClean="0">
                <a:latin typeface="Cambria" pitchFamily="18" charset="0"/>
              </a:rPr>
              <a:t>осмотр пациентов при обходе, перевязках, проведении процедур;</a:t>
            </a:r>
          </a:p>
          <a:p>
            <a:pPr lvl="1" algn="just"/>
            <a:r>
              <a:rPr lang="ru-RU" sz="1800" dirty="0" smtClean="0">
                <a:latin typeface="Cambria" pitchFamily="18" charset="0"/>
              </a:rPr>
              <a:t>ежедневный просмотр результатов посевов из микробиологической лаборатории</a:t>
            </a:r>
          </a:p>
          <a:p>
            <a:pPr lvl="1" algn="just"/>
            <a:r>
              <a:rPr lang="ru-RU" sz="1800" dirty="0" smtClean="0">
                <a:latin typeface="Cambria" pitchFamily="18" charset="0"/>
              </a:rPr>
              <a:t>просмотр температурных листов</a:t>
            </a:r>
          </a:p>
          <a:p>
            <a:pPr lvl="1" algn="just"/>
            <a:r>
              <a:rPr lang="ru-RU" sz="1800" dirty="0" smtClean="0">
                <a:latin typeface="Cambria" pitchFamily="18" charset="0"/>
              </a:rPr>
              <a:t>просмотр  историй болезни для выявления пациентов, которым была начата </a:t>
            </a:r>
            <a:r>
              <a:rPr lang="ru-RU" sz="1800" dirty="0" err="1" smtClean="0">
                <a:latin typeface="Cambria" pitchFamily="18" charset="0"/>
              </a:rPr>
              <a:t>антибиотикотерапия</a:t>
            </a:r>
            <a:endParaRPr lang="ru-RU" sz="1800" dirty="0" smtClean="0">
              <a:latin typeface="Cambria" pitchFamily="18" charset="0"/>
            </a:endParaRPr>
          </a:p>
          <a:p>
            <a:pPr lvl="1" algn="just"/>
            <a:r>
              <a:rPr lang="ru-RU" sz="1800" dirty="0" smtClean="0">
                <a:latin typeface="Cambria" pitchFamily="18" charset="0"/>
              </a:rPr>
              <a:t>просмотр записей в дневниках историй болезни, листов наблюдения за ЦВК \ПВК, Карт эпидемиологического наблюдения за ИСМП</a:t>
            </a:r>
          </a:p>
          <a:p>
            <a:pPr lvl="1" algn="just"/>
            <a:r>
              <a:rPr lang="ru-RU" sz="1800" dirty="0" smtClean="0">
                <a:latin typeface="Cambria" pitchFamily="18" charset="0"/>
              </a:rPr>
              <a:t>отчётов патологоанатомического отделения и т.д.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33516" y="6211669"/>
            <a:ext cx="10158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Асланов Б.И. и </a:t>
            </a:r>
            <a:r>
              <a:rPr lang="ru-RU" sz="1400" b="1" dirty="0" err="1" smtClean="0">
                <a:latin typeface="Cambria" pitchFamily="18" charset="0"/>
                <a:cs typeface="Times New Roman" pitchFamily="18" charset="0"/>
              </a:rPr>
              <a:t>соавт</a:t>
            </a: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. ФКР «</a:t>
            </a:r>
            <a:r>
              <a:rPr lang="ru-RU" sz="1400" b="1" dirty="0" smtClean="0">
                <a:latin typeface="Cambria" pitchFamily="18" charset="0"/>
              </a:rPr>
              <a:t>Эпидемиологическое наблюдение за инфекциями, </a:t>
            </a:r>
          </a:p>
          <a:p>
            <a:pPr algn="r"/>
            <a:r>
              <a:rPr lang="ru-RU" sz="1400" b="1" dirty="0" smtClean="0">
                <a:latin typeface="Cambria" pitchFamily="18" charset="0"/>
              </a:rPr>
              <a:t>связанными с оказанием  медицинской помощи», </a:t>
            </a: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 2014 г</a:t>
            </a:r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1" y="409109"/>
            <a:ext cx="10972800" cy="59099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СБОР ДАННЫХ </a:t>
            </a:r>
            <a:b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Cambria" pitchFamily="18" charset="0"/>
              </a:rPr>
              <a:t>(О ЗНАМЕНАТЕЛЕ)</a:t>
            </a:r>
            <a:endParaRPr lang="ru-RU" sz="2400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311" y="1335957"/>
            <a:ext cx="10972800" cy="464294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Знаменатель должен отражать действие факторов риска </a:t>
            </a:r>
            <a:r>
              <a:rPr lang="ru-RU" sz="2000" dirty="0" smtClean="0">
                <a:latin typeface="Cambria" pitchFamily="18" charset="0"/>
              </a:rPr>
              <a:t>–чаще всего популяцию риска или время риска развития ИСМП</a:t>
            </a:r>
          </a:p>
          <a:p>
            <a:pPr algn="just"/>
            <a:r>
              <a:rPr lang="ru-RU" sz="2000" dirty="0" smtClean="0">
                <a:latin typeface="Cambria" pitchFamily="18" charset="0"/>
              </a:rPr>
              <a:t>Данные о знаменателях должны собираться 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теми, кто непосредственно </a:t>
            </a:r>
            <a:r>
              <a:rPr lang="ru-RU" sz="2000" dirty="0" smtClean="0">
                <a:latin typeface="Cambria" pitchFamily="18" charset="0"/>
              </a:rPr>
              <a:t>осуществляет уход за пациентами. </a:t>
            </a:r>
          </a:p>
          <a:p>
            <a:pPr algn="just"/>
            <a:r>
              <a:rPr lang="ru-RU" sz="2000" dirty="0" smtClean="0">
                <a:latin typeface="Cambria" pitchFamily="18" charset="0"/>
              </a:rPr>
              <a:t>Одна из </a:t>
            </a:r>
            <a:r>
              <a:rPr lang="ru-RU" sz="2000" dirty="0" err="1" smtClean="0">
                <a:latin typeface="Cambria" pitchFamily="18" charset="0"/>
              </a:rPr>
              <a:t>мед.сестера</a:t>
            </a:r>
            <a:r>
              <a:rPr lang="ru-RU" sz="2000" dirty="0" smtClean="0">
                <a:latin typeface="Cambria" pitchFamily="18" charset="0"/>
              </a:rPr>
              <a:t> отделении может быть специально обучена для подсчета:</a:t>
            </a:r>
          </a:p>
          <a:p>
            <a:pPr lvl="2" algn="just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количества поступивших пациентов </a:t>
            </a:r>
          </a:p>
          <a:p>
            <a:pPr lvl="2" algn="just">
              <a:buFontTx/>
              <a:buChar char="-"/>
            </a:pPr>
            <a:r>
              <a:rPr lang="ru-RU" sz="1600" dirty="0" smtClean="0">
                <a:latin typeface="Cambria" pitchFamily="18" charset="0"/>
              </a:rPr>
              <a:t>количества пациентов с </a:t>
            </a:r>
            <a:r>
              <a:rPr lang="ru-RU" sz="1600" dirty="0" err="1" smtClean="0">
                <a:latin typeface="Cambria" pitchFamily="18" charset="0"/>
              </a:rPr>
              <a:t>инвазивными</a:t>
            </a:r>
            <a:r>
              <a:rPr lang="ru-RU" sz="1600" dirty="0" smtClean="0">
                <a:latin typeface="Cambria" pitchFamily="18" charset="0"/>
              </a:rPr>
              <a:t> устройствами, с которыми ассоциирован высокий риск возникновения ИСМП( т.е. с центральными линиями)</a:t>
            </a:r>
          </a:p>
          <a:p>
            <a:pPr algn="just"/>
            <a:r>
              <a:rPr lang="ru-RU" sz="2000" dirty="0" smtClean="0">
                <a:latin typeface="Cambria" pitchFamily="18" charset="0"/>
              </a:rPr>
              <a:t>Данные собираются ежедневно, в одно и то же время. Необходимо предусмотреть ответственного за сбор данных в выходные дни</a:t>
            </a:r>
          </a:p>
          <a:p>
            <a:pPr algn="just"/>
            <a:endParaRPr lang="ru-RU" dirty="0" smtClean="0">
              <a:latin typeface="Cambri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38400" y="6060159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Асланов Б.И. и </a:t>
            </a:r>
            <a:r>
              <a:rPr lang="ru-RU" sz="1400" b="1" dirty="0" err="1" smtClean="0">
                <a:latin typeface="Cambria" pitchFamily="18" charset="0"/>
                <a:cs typeface="Times New Roman" pitchFamily="18" charset="0"/>
              </a:rPr>
              <a:t>соавт</a:t>
            </a: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. ФКР «</a:t>
            </a:r>
            <a:r>
              <a:rPr lang="ru-RU" sz="1400" b="1" dirty="0" smtClean="0">
                <a:latin typeface="Cambria" pitchFamily="18" charset="0"/>
              </a:rPr>
              <a:t>Эпидемиологическое наблюдение за инфекциями, связанными с оказанием  медицинской помощи», </a:t>
            </a: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 2014 г</a:t>
            </a:r>
            <a:endParaRPr lang="ru-RU" sz="14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2213</Words>
  <Application>Microsoft Office PowerPoint</Application>
  <PresentationFormat>Произвольный</PresentationFormat>
  <Paragraphs>471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  Опыт мониторинга инвазивных процедур (катетеризация сосудов)</vt:lpstr>
      <vt:lpstr>МОНИТОРИНГ ИНВАЗИВНЫХ ПРОЦЕДУР</vt:lpstr>
      <vt:lpstr>ИНВАЗИВНЫЕ ПРОЦЕДУРЫ</vt:lpstr>
      <vt:lpstr>РЕШАЕМЫЕ ЗАДАЧИ ПРИ ОРГАНИЗАЦИИ МОНИТОРИНГА:</vt:lpstr>
      <vt:lpstr>Презентация PowerPoint</vt:lpstr>
      <vt:lpstr>Презентация PowerPoint</vt:lpstr>
      <vt:lpstr>УСПЕХ ВЫЯВЛЕНИЯ ЗАВИСИТ ОТ:  </vt:lpstr>
      <vt:lpstr>СБОР ДАННЫХ  (О СЛУЧАЯХ КАИК = О ЧИСЛИТЕЛЕ при расчете показателя заболеваемости  )</vt:lpstr>
      <vt:lpstr>СБОР ДАННЫХ  (О ЗНАМЕНАТЕЛЕ)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разделы предложений по совершенствованию качества и безопасности медицинской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СТАНДАРТИЗАЦИЯ ПОЦЕДУРЫ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Markasian, Pavel (KIEVH)</dc:creator>
  <cp:lastModifiedBy>Andrey</cp:lastModifiedBy>
  <cp:revision>112</cp:revision>
  <dcterms:created xsi:type="dcterms:W3CDTF">2017-03-10T06:27:56Z</dcterms:created>
  <dcterms:modified xsi:type="dcterms:W3CDTF">2018-08-19T15:55:49Z</dcterms:modified>
</cp:coreProperties>
</file>