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5" r:id="rId3"/>
    <p:sldId id="300" r:id="rId4"/>
    <p:sldId id="301" r:id="rId5"/>
    <p:sldId id="302" r:id="rId6"/>
    <p:sldId id="329" r:id="rId7"/>
    <p:sldId id="323" r:id="rId8"/>
    <p:sldId id="305" r:id="rId9"/>
    <p:sldId id="325" r:id="rId10"/>
    <p:sldId id="336" r:id="rId11"/>
    <p:sldId id="306" r:id="rId12"/>
    <p:sldId id="308" r:id="rId13"/>
    <p:sldId id="307" r:id="rId14"/>
    <p:sldId id="324" r:id="rId15"/>
    <p:sldId id="298" r:id="rId16"/>
    <p:sldId id="327" r:id="rId17"/>
    <p:sldId id="288" r:id="rId18"/>
    <p:sldId id="337" r:id="rId19"/>
    <p:sldId id="313" r:id="rId20"/>
    <p:sldId id="331" r:id="rId21"/>
    <p:sldId id="332" r:id="rId22"/>
    <p:sldId id="334" r:id="rId23"/>
    <p:sldId id="314" r:id="rId24"/>
    <p:sldId id="335" r:id="rId25"/>
    <p:sldId id="333" r:id="rId26"/>
    <p:sldId id="317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6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52B5E5-E93F-4D9D-B1B7-F6B11FD0A52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DC6112A-EFA3-4781-9416-A9443901CCAC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Комбинированная упаковка</a:t>
          </a:r>
          <a:endParaRPr lang="ru-RU" dirty="0"/>
        </a:p>
      </dgm:t>
    </dgm:pt>
    <dgm:pt modelId="{5E3E395C-0FFB-4508-9283-81DEA6075089}" type="parTrans" cxnId="{E561FC11-261E-45E2-A506-3D95E9F7D4B4}">
      <dgm:prSet/>
      <dgm:spPr/>
      <dgm:t>
        <a:bodyPr/>
        <a:lstStyle/>
        <a:p>
          <a:endParaRPr lang="ru-RU"/>
        </a:p>
      </dgm:t>
    </dgm:pt>
    <dgm:pt modelId="{07DD3357-5478-454E-B4E3-3A06184EEF9B}" type="sibTrans" cxnId="{E561FC11-261E-45E2-A506-3D95E9F7D4B4}">
      <dgm:prSet/>
      <dgm:spPr/>
      <dgm:t>
        <a:bodyPr/>
        <a:lstStyle/>
        <a:p>
          <a:endParaRPr lang="ru-RU"/>
        </a:p>
      </dgm:t>
    </dgm:pt>
    <dgm:pt modelId="{636F8E7F-65B5-4E34-9C7C-8D3B477B51DB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Рулоны;</a:t>
          </a:r>
          <a:endParaRPr lang="ru-RU" dirty="0"/>
        </a:p>
      </dgm:t>
    </dgm:pt>
    <dgm:pt modelId="{FD6BEB62-0A01-48DC-9918-56E4A4FF9944}" type="parTrans" cxnId="{B7627BA7-A6C4-4C34-BBCA-F9CD50375F49}">
      <dgm:prSet/>
      <dgm:spPr/>
      <dgm:t>
        <a:bodyPr/>
        <a:lstStyle/>
        <a:p>
          <a:endParaRPr lang="ru-RU"/>
        </a:p>
      </dgm:t>
    </dgm:pt>
    <dgm:pt modelId="{72ADF1C4-C744-4FAD-B558-50A41FADBF3C}" type="sibTrans" cxnId="{B7627BA7-A6C4-4C34-BBCA-F9CD50375F49}">
      <dgm:prSet/>
      <dgm:spPr/>
      <dgm:t>
        <a:bodyPr/>
        <a:lstStyle/>
        <a:p>
          <a:endParaRPr lang="ru-RU"/>
        </a:p>
      </dgm:t>
    </dgm:pt>
    <dgm:pt modelId="{D6AFC663-C5EA-4C8A-A8DB-3628527E7E3D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Пакеты плоские;</a:t>
          </a:r>
          <a:endParaRPr lang="ru-RU" dirty="0"/>
        </a:p>
      </dgm:t>
    </dgm:pt>
    <dgm:pt modelId="{BF9AF5B8-E652-4631-B397-4C6A34887782}" type="parTrans" cxnId="{A518D94A-8DC2-436E-BEFF-A1C75796CCF6}">
      <dgm:prSet/>
      <dgm:spPr/>
      <dgm:t>
        <a:bodyPr/>
        <a:lstStyle/>
        <a:p>
          <a:endParaRPr lang="ru-RU"/>
        </a:p>
      </dgm:t>
    </dgm:pt>
    <dgm:pt modelId="{A275DF93-0357-47BA-B6F5-E9B58FE1A998}" type="sibTrans" cxnId="{A518D94A-8DC2-436E-BEFF-A1C75796CCF6}">
      <dgm:prSet/>
      <dgm:spPr/>
      <dgm:t>
        <a:bodyPr/>
        <a:lstStyle/>
        <a:p>
          <a:endParaRPr lang="ru-RU"/>
        </a:p>
      </dgm:t>
    </dgm:pt>
    <dgm:pt modelId="{AC8077EF-7F5A-4BFC-8A73-7C264296DEC4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Упаковка из медицинской бумаги</a:t>
          </a:r>
          <a:endParaRPr lang="ru-RU" dirty="0"/>
        </a:p>
      </dgm:t>
    </dgm:pt>
    <dgm:pt modelId="{1EA4077D-82CD-4A93-BD49-06A1B78C929B}" type="parTrans" cxnId="{EA54B31E-6F7D-4237-A542-5C821E3C6038}">
      <dgm:prSet/>
      <dgm:spPr/>
      <dgm:t>
        <a:bodyPr/>
        <a:lstStyle/>
        <a:p>
          <a:endParaRPr lang="ru-RU"/>
        </a:p>
      </dgm:t>
    </dgm:pt>
    <dgm:pt modelId="{9344C4F5-10DC-402D-9932-8AE1961263D1}" type="sibTrans" cxnId="{EA54B31E-6F7D-4237-A542-5C821E3C6038}">
      <dgm:prSet/>
      <dgm:spPr/>
      <dgm:t>
        <a:bodyPr/>
        <a:lstStyle/>
        <a:p>
          <a:endParaRPr lang="ru-RU"/>
        </a:p>
      </dgm:t>
    </dgm:pt>
    <dgm:pt modelId="{F7D5DEE7-B217-494C-8C33-DE8152A1D5A0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Пакеты плоские;</a:t>
          </a:r>
          <a:endParaRPr lang="ru-RU" dirty="0"/>
        </a:p>
      </dgm:t>
    </dgm:pt>
    <dgm:pt modelId="{59D9F69F-1209-4E5D-8A6F-73E8074ABA75}" type="parTrans" cxnId="{CEAF0BD8-62AA-44FC-B928-5D05C67FD973}">
      <dgm:prSet/>
      <dgm:spPr/>
      <dgm:t>
        <a:bodyPr/>
        <a:lstStyle/>
        <a:p>
          <a:endParaRPr lang="ru-RU"/>
        </a:p>
      </dgm:t>
    </dgm:pt>
    <dgm:pt modelId="{D32F49BA-569A-451F-B8FB-30E1CB531FA4}" type="sibTrans" cxnId="{CEAF0BD8-62AA-44FC-B928-5D05C67FD973}">
      <dgm:prSet/>
      <dgm:spPr/>
      <dgm:t>
        <a:bodyPr/>
        <a:lstStyle/>
        <a:p>
          <a:endParaRPr lang="ru-RU"/>
        </a:p>
      </dgm:t>
    </dgm:pt>
    <dgm:pt modelId="{06748DAE-1B6D-452C-B7F0-A36F7F97C035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Пакеты со складкой;</a:t>
          </a:r>
          <a:endParaRPr lang="ru-RU" dirty="0"/>
        </a:p>
      </dgm:t>
    </dgm:pt>
    <dgm:pt modelId="{1C2DB821-054E-4AA3-B688-01E42B61691B}" type="parTrans" cxnId="{E6EF8981-0763-4BD8-9278-92867ACB1400}">
      <dgm:prSet/>
      <dgm:spPr/>
      <dgm:t>
        <a:bodyPr/>
        <a:lstStyle/>
        <a:p>
          <a:endParaRPr lang="ru-RU"/>
        </a:p>
      </dgm:t>
    </dgm:pt>
    <dgm:pt modelId="{1B30C545-8EC0-4DD1-92E7-88CE0C6240AB}" type="sibTrans" cxnId="{E6EF8981-0763-4BD8-9278-92867ACB1400}">
      <dgm:prSet/>
      <dgm:spPr/>
      <dgm:t>
        <a:bodyPr/>
        <a:lstStyle/>
        <a:p>
          <a:endParaRPr lang="ru-RU"/>
        </a:p>
      </dgm:t>
    </dgm:pt>
    <dgm:pt modelId="{ED065B6B-762A-45B0-96F3-FF2B36BF8AD3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Упаковка из </a:t>
          </a:r>
          <a:r>
            <a:rPr lang="ru-RU" dirty="0" err="1" smtClean="0"/>
            <a:t>крафт</a:t>
          </a:r>
          <a:r>
            <a:rPr lang="ru-RU" dirty="0" smtClean="0"/>
            <a:t> и белой бумаги</a:t>
          </a:r>
          <a:endParaRPr lang="ru-RU" dirty="0"/>
        </a:p>
      </dgm:t>
    </dgm:pt>
    <dgm:pt modelId="{33B427E8-140D-4E9F-A012-1DA718B4E1DA}" type="parTrans" cxnId="{512657B6-9514-451A-BF8E-D13A177A0A62}">
      <dgm:prSet/>
      <dgm:spPr/>
      <dgm:t>
        <a:bodyPr/>
        <a:lstStyle/>
        <a:p>
          <a:endParaRPr lang="ru-RU"/>
        </a:p>
      </dgm:t>
    </dgm:pt>
    <dgm:pt modelId="{C01A77AF-BC37-4AD5-B022-CAAC8A275B5C}" type="sibTrans" cxnId="{512657B6-9514-451A-BF8E-D13A177A0A62}">
      <dgm:prSet/>
      <dgm:spPr/>
      <dgm:t>
        <a:bodyPr/>
        <a:lstStyle/>
        <a:p>
          <a:endParaRPr lang="ru-RU"/>
        </a:p>
      </dgm:t>
    </dgm:pt>
    <dgm:pt modelId="{1372BA81-9C9B-4C42-B736-CF97E25B2122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Плоские пакеты;</a:t>
          </a:r>
          <a:endParaRPr lang="ru-RU" dirty="0"/>
        </a:p>
      </dgm:t>
    </dgm:pt>
    <dgm:pt modelId="{2D1D1AF1-BBC6-41E8-BCEA-EC4095155235}" type="parTrans" cxnId="{D270CC00-164C-484A-B673-CD88DEF4DC6A}">
      <dgm:prSet/>
      <dgm:spPr/>
      <dgm:t>
        <a:bodyPr/>
        <a:lstStyle/>
        <a:p>
          <a:endParaRPr lang="ru-RU"/>
        </a:p>
      </dgm:t>
    </dgm:pt>
    <dgm:pt modelId="{89F27D23-0A16-4166-8CB9-D6ECFA6A8BFC}" type="sibTrans" cxnId="{D270CC00-164C-484A-B673-CD88DEF4DC6A}">
      <dgm:prSet/>
      <dgm:spPr/>
      <dgm:t>
        <a:bodyPr/>
        <a:lstStyle/>
        <a:p>
          <a:endParaRPr lang="ru-RU"/>
        </a:p>
      </dgm:t>
    </dgm:pt>
    <dgm:pt modelId="{3209A46C-8EFD-4D1A-9135-4665F6CDDD0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Пакеты со складкой;</a:t>
          </a:r>
          <a:endParaRPr lang="ru-RU" dirty="0"/>
        </a:p>
      </dgm:t>
    </dgm:pt>
    <dgm:pt modelId="{AC7F34E1-5AFE-4E50-B2D0-57A464054C32}" type="parTrans" cxnId="{FF0BC0B6-5C34-4B0B-BA5C-FE1033BABA4B}">
      <dgm:prSet/>
      <dgm:spPr/>
    </dgm:pt>
    <dgm:pt modelId="{E5619F15-719F-4FA1-A7B9-7C2A4156CBBE}" type="sibTrans" cxnId="{FF0BC0B6-5C34-4B0B-BA5C-FE1033BABA4B}">
      <dgm:prSet/>
      <dgm:spPr/>
    </dgm:pt>
    <dgm:pt modelId="{B6ACE8F0-AD3A-48AA-AD3E-843A0A61B5D6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Самокл</a:t>
          </a:r>
          <a:r>
            <a:rPr lang="ru-RU" dirty="0" smtClean="0"/>
            <a:t>. пакеты.</a:t>
          </a:r>
          <a:endParaRPr lang="ru-RU" dirty="0"/>
        </a:p>
      </dgm:t>
    </dgm:pt>
    <dgm:pt modelId="{2FBA2272-2E05-4067-9FCB-C330C6086C89}" type="parTrans" cxnId="{7C467BE8-42D6-4F56-89EF-0E01D16B1977}">
      <dgm:prSet/>
      <dgm:spPr/>
    </dgm:pt>
    <dgm:pt modelId="{D5C0CB61-7E7E-4C2F-8CFD-9B90597D0C5B}" type="sibTrans" cxnId="{7C467BE8-42D6-4F56-89EF-0E01D16B1977}">
      <dgm:prSet/>
      <dgm:spPr/>
    </dgm:pt>
    <dgm:pt modelId="{533BCE78-DD40-4B87-B699-04000AE5221E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Самокл</a:t>
          </a:r>
          <a:r>
            <a:rPr lang="ru-RU" dirty="0" smtClean="0"/>
            <a:t>. пакеты;</a:t>
          </a:r>
          <a:endParaRPr lang="ru-RU" dirty="0"/>
        </a:p>
      </dgm:t>
    </dgm:pt>
    <dgm:pt modelId="{90974CB6-6038-4412-9EC9-9D1CF4AA8C19}" type="parTrans" cxnId="{5E4DEE38-0B5C-47BE-B208-61C41D25ACEA}">
      <dgm:prSet/>
      <dgm:spPr/>
    </dgm:pt>
    <dgm:pt modelId="{F28A7D09-D413-4FBB-9891-117306C25B6D}" type="sibTrans" cxnId="{5E4DEE38-0B5C-47BE-B208-61C41D25ACEA}">
      <dgm:prSet/>
      <dgm:spPr/>
    </dgm:pt>
    <dgm:pt modelId="{8C7DE1EE-B008-48F4-BC55-71E0657F0BB1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Оберточный материал.</a:t>
          </a:r>
          <a:endParaRPr lang="ru-RU" dirty="0"/>
        </a:p>
      </dgm:t>
    </dgm:pt>
    <dgm:pt modelId="{799E2D8A-C262-4941-8AEE-DCF350514B16}" type="parTrans" cxnId="{E34B741E-36A1-4883-988F-391C18F08207}">
      <dgm:prSet/>
      <dgm:spPr/>
    </dgm:pt>
    <dgm:pt modelId="{137CD886-EA37-4772-A2C1-798E19CB83B6}" type="sibTrans" cxnId="{E34B741E-36A1-4883-988F-391C18F08207}">
      <dgm:prSet/>
      <dgm:spPr/>
    </dgm:pt>
    <dgm:pt modelId="{982830F6-CB2A-4463-978C-38C0CFC8B893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Пакеты со складкой;</a:t>
          </a:r>
          <a:endParaRPr lang="ru-RU" dirty="0"/>
        </a:p>
      </dgm:t>
    </dgm:pt>
    <dgm:pt modelId="{E0A6D896-0F41-4294-8AE5-0B8D229CD9FC}" type="parTrans" cxnId="{EC3A7178-AD6B-45B1-81E3-A7B9735B6270}">
      <dgm:prSet/>
      <dgm:spPr/>
    </dgm:pt>
    <dgm:pt modelId="{364A5606-E21A-4F35-9D7C-41622452B1F2}" type="sibTrans" cxnId="{EC3A7178-AD6B-45B1-81E3-A7B9735B6270}">
      <dgm:prSet/>
      <dgm:spPr/>
    </dgm:pt>
    <dgm:pt modelId="{B5991894-56B6-4826-983E-BA50E8557157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Оберточный материал.</a:t>
          </a:r>
          <a:endParaRPr lang="ru-RU" dirty="0"/>
        </a:p>
      </dgm:t>
    </dgm:pt>
    <dgm:pt modelId="{548BF828-78E9-4500-9789-45A24082AA92}" type="parTrans" cxnId="{725C5E98-E467-49EE-941D-88F656A2EEA8}">
      <dgm:prSet/>
      <dgm:spPr/>
    </dgm:pt>
    <dgm:pt modelId="{F0DDF95C-C053-4C93-956A-05F920DCF31F}" type="sibTrans" cxnId="{725C5E98-E467-49EE-941D-88F656A2EEA8}">
      <dgm:prSet/>
      <dgm:spPr/>
    </dgm:pt>
    <dgm:pt modelId="{C1CEC9D6-9B8B-4E4E-BA43-57478700CE8F}">
      <dgm:prSet phldrT="[Текст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err="1" smtClean="0"/>
            <a:t>Самкл</a:t>
          </a:r>
          <a:r>
            <a:rPr lang="ru-RU" dirty="0" smtClean="0"/>
            <a:t>. пакеты;</a:t>
          </a:r>
          <a:endParaRPr lang="ru-RU" dirty="0"/>
        </a:p>
      </dgm:t>
    </dgm:pt>
    <dgm:pt modelId="{84CA254D-5093-4AC9-A504-834601798670}" type="parTrans" cxnId="{4E601A1D-1BCE-406A-BFAD-A3A807564BE2}">
      <dgm:prSet/>
      <dgm:spPr/>
    </dgm:pt>
    <dgm:pt modelId="{9EC93E01-337A-44A5-96BA-A32DC6DA7974}" type="sibTrans" cxnId="{4E601A1D-1BCE-406A-BFAD-A3A807564BE2}">
      <dgm:prSet/>
      <dgm:spPr/>
    </dgm:pt>
    <dgm:pt modelId="{B27B99D7-5D68-4954-B954-1136D58D66D0}" type="pres">
      <dgm:prSet presAssocID="{A552B5E5-E93F-4D9D-B1B7-F6B11FD0A5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6E57B-04D7-4B6D-A380-AC8A1DB8C2EE}" type="pres">
      <dgm:prSet presAssocID="{9DC6112A-EFA3-4781-9416-A9443901CCA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8983D-7ABA-4377-B915-57E122A3D0AC}" type="pres">
      <dgm:prSet presAssocID="{07DD3357-5478-454E-B4E3-3A06184EEF9B}" presName="sibTrans" presStyleCnt="0"/>
      <dgm:spPr/>
    </dgm:pt>
    <dgm:pt modelId="{FF7CD400-8775-42AC-9F6C-DDBA93895939}" type="pres">
      <dgm:prSet presAssocID="{AC8077EF-7F5A-4BFC-8A73-7C264296DEC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825FE-1E0D-480A-804D-20A0E878207F}" type="pres">
      <dgm:prSet presAssocID="{9344C4F5-10DC-402D-9932-8AE1961263D1}" presName="sibTrans" presStyleCnt="0"/>
      <dgm:spPr/>
    </dgm:pt>
    <dgm:pt modelId="{94A1C0DE-3501-476B-A9E6-28C4FCA32A74}" type="pres">
      <dgm:prSet presAssocID="{ED065B6B-762A-45B0-96F3-FF2B36BF8AD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0EB1A-513B-40B3-980E-499D997C69FE}" type="presOf" srcId="{8C7DE1EE-B008-48F4-BC55-71E0657F0BB1}" destId="{FF7CD400-8775-42AC-9F6C-DDBA93895939}" srcOrd="0" destOrd="4" presId="urn:microsoft.com/office/officeart/2005/8/layout/hList6"/>
    <dgm:cxn modelId="{EC3A7178-AD6B-45B1-81E3-A7B9735B6270}" srcId="{ED065B6B-762A-45B0-96F3-FF2B36BF8AD3}" destId="{982830F6-CB2A-4463-978C-38C0CFC8B893}" srcOrd="1" destOrd="0" parTransId="{E0A6D896-0F41-4294-8AE5-0B8D229CD9FC}" sibTransId="{364A5606-E21A-4F35-9D7C-41622452B1F2}"/>
    <dgm:cxn modelId="{B8D7F83B-9873-4A82-8CDD-CA9327BF442E}" type="presOf" srcId="{B5991894-56B6-4826-983E-BA50E8557157}" destId="{94A1C0DE-3501-476B-A9E6-28C4FCA32A74}" srcOrd="0" destOrd="4" presId="urn:microsoft.com/office/officeart/2005/8/layout/hList6"/>
    <dgm:cxn modelId="{CEAF0BD8-62AA-44FC-B928-5D05C67FD973}" srcId="{AC8077EF-7F5A-4BFC-8A73-7C264296DEC4}" destId="{F7D5DEE7-B217-494C-8C33-DE8152A1D5A0}" srcOrd="0" destOrd="0" parTransId="{59D9F69F-1209-4E5D-8A6F-73E8074ABA75}" sibTransId="{D32F49BA-569A-451F-B8FB-30E1CB531FA4}"/>
    <dgm:cxn modelId="{AC00AF10-BC3F-45C4-B4F6-B408D43807A9}" type="presOf" srcId="{B6ACE8F0-AD3A-48AA-AD3E-843A0A61B5D6}" destId="{6986E57B-04D7-4B6D-A380-AC8A1DB8C2EE}" srcOrd="0" destOrd="4" presId="urn:microsoft.com/office/officeart/2005/8/layout/hList6"/>
    <dgm:cxn modelId="{E6EF8981-0763-4BD8-9278-92867ACB1400}" srcId="{AC8077EF-7F5A-4BFC-8A73-7C264296DEC4}" destId="{06748DAE-1B6D-452C-B7F0-A36F7F97C035}" srcOrd="1" destOrd="0" parTransId="{1C2DB821-054E-4AA3-B688-01E42B61691B}" sibTransId="{1B30C545-8EC0-4DD1-92E7-88CE0C6240AB}"/>
    <dgm:cxn modelId="{E1AB30C1-63EA-4174-B7A0-E553B7161517}" type="presOf" srcId="{636F8E7F-65B5-4E34-9C7C-8D3B477B51DB}" destId="{6986E57B-04D7-4B6D-A380-AC8A1DB8C2EE}" srcOrd="0" destOrd="1" presId="urn:microsoft.com/office/officeart/2005/8/layout/hList6"/>
    <dgm:cxn modelId="{92F5C56F-A2F9-4818-A2EF-EFB330FD4959}" type="presOf" srcId="{C1CEC9D6-9B8B-4E4E-BA43-57478700CE8F}" destId="{94A1C0DE-3501-476B-A9E6-28C4FCA32A74}" srcOrd="0" destOrd="3" presId="urn:microsoft.com/office/officeart/2005/8/layout/hList6"/>
    <dgm:cxn modelId="{F0EDECCF-585B-4CC9-98DD-B73CD06E352E}" type="presOf" srcId="{F7D5DEE7-B217-494C-8C33-DE8152A1D5A0}" destId="{FF7CD400-8775-42AC-9F6C-DDBA93895939}" srcOrd="0" destOrd="1" presId="urn:microsoft.com/office/officeart/2005/8/layout/hList6"/>
    <dgm:cxn modelId="{C14EFD2F-6B5E-406D-A0FA-F3AF5E660181}" type="presOf" srcId="{982830F6-CB2A-4463-978C-38C0CFC8B893}" destId="{94A1C0DE-3501-476B-A9E6-28C4FCA32A74}" srcOrd="0" destOrd="2" presId="urn:microsoft.com/office/officeart/2005/8/layout/hList6"/>
    <dgm:cxn modelId="{37B06318-E317-49C8-A6AB-C75725478B9D}" type="presOf" srcId="{AC8077EF-7F5A-4BFC-8A73-7C264296DEC4}" destId="{FF7CD400-8775-42AC-9F6C-DDBA93895939}" srcOrd="0" destOrd="0" presId="urn:microsoft.com/office/officeart/2005/8/layout/hList6"/>
    <dgm:cxn modelId="{B7627BA7-A6C4-4C34-BBCA-F9CD50375F49}" srcId="{9DC6112A-EFA3-4781-9416-A9443901CCAC}" destId="{636F8E7F-65B5-4E34-9C7C-8D3B477B51DB}" srcOrd="0" destOrd="0" parTransId="{FD6BEB62-0A01-48DC-9918-56E4A4FF9944}" sibTransId="{72ADF1C4-C744-4FAD-B558-50A41FADBF3C}"/>
    <dgm:cxn modelId="{725C5E98-E467-49EE-941D-88F656A2EEA8}" srcId="{ED065B6B-762A-45B0-96F3-FF2B36BF8AD3}" destId="{B5991894-56B6-4826-983E-BA50E8557157}" srcOrd="3" destOrd="0" parTransId="{548BF828-78E9-4500-9789-45A24082AA92}" sibTransId="{F0DDF95C-C053-4C93-956A-05F920DCF31F}"/>
    <dgm:cxn modelId="{E34B741E-36A1-4883-988F-391C18F08207}" srcId="{AC8077EF-7F5A-4BFC-8A73-7C264296DEC4}" destId="{8C7DE1EE-B008-48F4-BC55-71E0657F0BB1}" srcOrd="3" destOrd="0" parTransId="{799E2D8A-C262-4941-8AEE-DCF350514B16}" sibTransId="{137CD886-EA37-4772-A2C1-798E19CB83B6}"/>
    <dgm:cxn modelId="{8CDAC1FC-545C-4B39-8DBF-4347C8AF783B}" type="presOf" srcId="{1372BA81-9C9B-4C42-B736-CF97E25B2122}" destId="{94A1C0DE-3501-476B-A9E6-28C4FCA32A74}" srcOrd="0" destOrd="1" presId="urn:microsoft.com/office/officeart/2005/8/layout/hList6"/>
    <dgm:cxn modelId="{EA54B31E-6F7D-4237-A542-5C821E3C6038}" srcId="{A552B5E5-E93F-4D9D-B1B7-F6B11FD0A526}" destId="{AC8077EF-7F5A-4BFC-8A73-7C264296DEC4}" srcOrd="1" destOrd="0" parTransId="{1EA4077D-82CD-4A93-BD49-06A1B78C929B}" sibTransId="{9344C4F5-10DC-402D-9932-8AE1961263D1}"/>
    <dgm:cxn modelId="{FF0BC0B6-5C34-4B0B-BA5C-FE1033BABA4B}" srcId="{9DC6112A-EFA3-4781-9416-A9443901CCAC}" destId="{3209A46C-8EFD-4D1A-9135-4665F6CDDD01}" srcOrd="2" destOrd="0" parTransId="{AC7F34E1-5AFE-4E50-B2D0-57A464054C32}" sibTransId="{E5619F15-719F-4FA1-A7B9-7C2A4156CBBE}"/>
    <dgm:cxn modelId="{4E601A1D-1BCE-406A-BFAD-A3A807564BE2}" srcId="{ED065B6B-762A-45B0-96F3-FF2B36BF8AD3}" destId="{C1CEC9D6-9B8B-4E4E-BA43-57478700CE8F}" srcOrd="2" destOrd="0" parTransId="{84CA254D-5093-4AC9-A504-834601798670}" sibTransId="{9EC93E01-337A-44A5-96BA-A32DC6DA7974}"/>
    <dgm:cxn modelId="{A518D94A-8DC2-436E-BEFF-A1C75796CCF6}" srcId="{9DC6112A-EFA3-4781-9416-A9443901CCAC}" destId="{D6AFC663-C5EA-4C8A-A8DB-3628527E7E3D}" srcOrd="1" destOrd="0" parTransId="{BF9AF5B8-E652-4631-B397-4C6A34887782}" sibTransId="{A275DF93-0357-47BA-B6F5-E9B58FE1A998}"/>
    <dgm:cxn modelId="{799A4716-AADB-4C48-956B-550B77AE46E6}" type="presOf" srcId="{D6AFC663-C5EA-4C8A-A8DB-3628527E7E3D}" destId="{6986E57B-04D7-4B6D-A380-AC8A1DB8C2EE}" srcOrd="0" destOrd="2" presId="urn:microsoft.com/office/officeart/2005/8/layout/hList6"/>
    <dgm:cxn modelId="{C254DA50-1C6C-4A85-A0CE-DF91DFFAC17A}" type="presOf" srcId="{A552B5E5-E93F-4D9D-B1B7-F6B11FD0A526}" destId="{B27B99D7-5D68-4954-B954-1136D58D66D0}" srcOrd="0" destOrd="0" presId="urn:microsoft.com/office/officeart/2005/8/layout/hList6"/>
    <dgm:cxn modelId="{0CD8A083-CCE0-4D38-ABC1-F805076F032C}" type="presOf" srcId="{9DC6112A-EFA3-4781-9416-A9443901CCAC}" destId="{6986E57B-04D7-4B6D-A380-AC8A1DB8C2EE}" srcOrd="0" destOrd="0" presId="urn:microsoft.com/office/officeart/2005/8/layout/hList6"/>
    <dgm:cxn modelId="{7C467BE8-42D6-4F56-89EF-0E01D16B1977}" srcId="{9DC6112A-EFA3-4781-9416-A9443901CCAC}" destId="{B6ACE8F0-AD3A-48AA-AD3E-843A0A61B5D6}" srcOrd="3" destOrd="0" parTransId="{2FBA2272-2E05-4067-9FCB-C330C6086C89}" sibTransId="{D5C0CB61-7E7E-4C2F-8CFD-9B90597D0C5B}"/>
    <dgm:cxn modelId="{4A8930F8-9F6C-4D99-9F50-BEFE20CEC49B}" type="presOf" srcId="{ED065B6B-762A-45B0-96F3-FF2B36BF8AD3}" destId="{94A1C0DE-3501-476B-A9E6-28C4FCA32A74}" srcOrd="0" destOrd="0" presId="urn:microsoft.com/office/officeart/2005/8/layout/hList6"/>
    <dgm:cxn modelId="{E561FC11-261E-45E2-A506-3D95E9F7D4B4}" srcId="{A552B5E5-E93F-4D9D-B1B7-F6B11FD0A526}" destId="{9DC6112A-EFA3-4781-9416-A9443901CCAC}" srcOrd="0" destOrd="0" parTransId="{5E3E395C-0FFB-4508-9283-81DEA6075089}" sibTransId="{07DD3357-5478-454E-B4E3-3A06184EEF9B}"/>
    <dgm:cxn modelId="{D270CC00-164C-484A-B673-CD88DEF4DC6A}" srcId="{ED065B6B-762A-45B0-96F3-FF2B36BF8AD3}" destId="{1372BA81-9C9B-4C42-B736-CF97E25B2122}" srcOrd="0" destOrd="0" parTransId="{2D1D1AF1-BBC6-41E8-BCEA-EC4095155235}" sibTransId="{89F27D23-0A16-4166-8CB9-D6ECFA6A8BFC}"/>
    <dgm:cxn modelId="{8F5ABD66-EBD1-4D85-810F-A96B62E41C5E}" type="presOf" srcId="{3209A46C-8EFD-4D1A-9135-4665F6CDDD01}" destId="{6986E57B-04D7-4B6D-A380-AC8A1DB8C2EE}" srcOrd="0" destOrd="3" presId="urn:microsoft.com/office/officeart/2005/8/layout/hList6"/>
    <dgm:cxn modelId="{5E4DEE38-0B5C-47BE-B208-61C41D25ACEA}" srcId="{AC8077EF-7F5A-4BFC-8A73-7C264296DEC4}" destId="{533BCE78-DD40-4B87-B699-04000AE5221E}" srcOrd="2" destOrd="0" parTransId="{90974CB6-6038-4412-9EC9-9D1CF4AA8C19}" sibTransId="{F28A7D09-D413-4FBB-9891-117306C25B6D}"/>
    <dgm:cxn modelId="{7C3DBB06-D1A3-4267-8F19-8AD162748657}" type="presOf" srcId="{533BCE78-DD40-4B87-B699-04000AE5221E}" destId="{FF7CD400-8775-42AC-9F6C-DDBA93895939}" srcOrd="0" destOrd="3" presId="urn:microsoft.com/office/officeart/2005/8/layout/hList6"/>
    <dgm:cxn modelId="{512657B6-9514-451A-BF8E-D13A177A0A62}" srcId="{A552B5E5-E93F-4D9D-B1B7-F6B11FD0A526}" destId="{ED065B6B-762A-45B0-96F3-FF2B36BF8AD3}" srcOrd="2" destOrd="0" parTransId="{33B427E8-140D-4E9F-A012-1DA718B4E1DA}" sibTransId="{C01A77AF-BC37-4AD5-B022-CAAC8A275B5C}"/>
    <dgm:cxn modelId="{5BACCE98-EA57-45BD-A83D-36BFD9CC8738}" type="presOf" srcId="{06748DAE-1B6D-452C-B7F0-A36F7F97C035}" destId="{FF7CD400-8775-42AC-9F6C-DDBA93895939}" srcOrd="0" destOrd="2" presId="urn:microsoft.com/office/officeart/2005/8/layout/hList6"/>
    <dgm:cxn modelId="{FC60C68D-6BD0-4F6E-8802-66D49103D107}" type="presParOf" srcId="{B27B99D7-5D68-4954-B954-1136D58D66D0}" destId="{6986E57B-04D7-4B6D-A380-AC8A1DB8C2EE}" srcOrd="0" destOrd="0" presId="urn:microsoft.com/office/officeart/2005/8/layout/hList6"/>
    <dgm:cxn modelId="{EFD9C09B-F2E1-40A5-A9D2-87A8691D26DB}" type="presParOf" srcId="{B27B99D7-5D68-4954-B954-1136D58D66D0}" destId="{D2B8983D-7ABA-4377-B915-57E122A3D0AC}" srcOrd="1" destOrd="0" presId="urn:microsoft.com/office/officeart/2005/8/layout/hList6"/>
    <dgm:cxn modelId="{60423E54-9E18-4379-8D80-99BC11744E97}" type="presParOf" srcId="{B27B99D7-5D68-4954-B954-1136D58D66D0}" destId="{FF7CD400-8775-42AC-9F6C-DDBA93895939}" srcOrd="2" destOrd="0" presId="urn:microsoft.com/office/officeart/2005/8/layout/hList6"/>
    <dgm:cxn modelId="{2D248503-6487-4308-B7DE-89232DD225B0}" type="presParOf" srcId="{B27B99D7-5D68-4954-B954-1136D58D66D0}" destId="{C96825FE-1E0D-480A-804D-20A0E878207F}" srcOrd="3" destOrd="0" presId="urn:microsoft.com/office/officeart/2005/8/layout/hList6"/>
    <dgm:cxn modelId="{028219D0-82B3-4C91-A95F-6544265ECDB5}" type="presParOf" srcId="{B27B99D7-5D68-4954-B954-1136D58D66D0}" destId="{94A1C0DE-3501-476B-A9E6-28C4FCA32A74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86E57B-04D7-4B6D-A380-AC8A1DB8C2EE}">
      <dsp:nvSpPr>
        <dsp:cNvPr id="0" name=""/>
        <dsp:cNvSpPr/>
      </dsp:nvSpPr>
      <dsp:spPr>
        <a:xfrm rot="16200000">
          <a:off x="-700947" y="702019"/>
          <a:ext cx="4192240" cy="27882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6050" tIns="0" rIns="146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Комбинированная упаковка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Рулоны;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Пакеты плоские;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Пакеты со складкой;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Самокл</a:t>
          </a:r>
          <a:r>
            <a:rPr lang="ru-RU" sz="1800" kern="1200" dirty="0" smtClean="0"/>
            <a:t>. пакеты.</a:t>
          </a:r>
          <a:endParaRPr lang="ru-RU" sz="1800" kern="1200" dirty="0"/>
        </a:p>
      </dsp:txBody>
      <dsp:txXfrm rot="16200000">
        <a:off x="-700947" y="702019"/>
        <a:ext cx="4192240" cy="2788200"/>
      </dsp:txXfrm>
    </dsp:sp>
    <dsp:sp modelId="{FF7CD400-8775-42AC-9F6C-DDBA93895939}">
      <dsp:nvSpPr>
        <dsp:cNvPr id="0" name=""/>
        <dsp:cNvSpPr/>
      </dsp:nvSpPr>
      <dsp:spPr>
        <a:xfrm rot="16200000">
          <a:off x="2296368" y="702019"/>
          <a:ext cx="4192240" cy="27882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6050" tIns="0" rIns="146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Упаковка из медицинской бумаги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Пакеты плоские;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Пакеты со складкой;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Самокл</a:t>
          </a:r>
          <a:r>
            <a:rPr lang="ru-RU" sz="1800" kern="1200" dirty="0" smtClean="0"/>
            <a:t>. пакеты;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Оберточный материал.</a:t>
          </a:r>
          <a:endParaRPr lang="ru-RU" sz="1800" kern="1200" dirty="0"/>
        </a:p>
      </dsp:txBody>
      <dsp:txXfrm rot="16200000">
        <a:off x="2296368" y="702019"/>
        <a:ext cx="4192240" cy="2788200"/>
      </dsp:txXfrm>
    </dsp:sp>
    <dsp:sp modelId="{94A1C0DE-3501-476B-A9E6-28C4FCA32A74}">
      <dsp:nvSpPr>
        <dsp:cNvPr id="0" name=""/>
        <dsp:cNvSpPr/>
      </dsp:nvSpPr>
      <dsp:spPr>
        <a:xfrm rot="16200000">
          <a:off x="5293683" y="702019"/>
          <a:ext cx="4192240" cy="2788200"/>
        </a:xfrm>
        <a:prstGeom prst="flowChartManualOperation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46050" tIns="0" rIns="146859" bIns="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Упаковка из </a:t>
          </a:r>
          <a:r>
            <a:rPr lang="ru-RU" sz="2300" kern="1200" dirty="0" err="1" smtClean="0"/>
            <a:t>крафт</a:t>
          </a:r>
          <a:r>
            <a:rPr lang="ru-RU" sz="2300" kern="1200" dirty="0" smtClean="0"/>
            <a:t> и белой бумаги</a:t>
          </a:r>
          <a:endParaRPr lang="ru-RU" sz="23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Плоские пакеты;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Пакеты со складкой;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err="1" smtClean="0"/>
            <a:t>Самкл</a:t>
          </a:r>
          <a:r>
            <a:rPr lang="ru-RU" sz="1800" kern="1200" dirty="0" smtClean="0"/>
            <a:t>. пакеты;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Оберточный материал.</a:t>
          </a:r>
          <a:endParaRPr lang="ru-RU" sz="1800" kern="1200" dirty="0"/>
        </a:p>
      </dsp:txBody>
      <dsp:txXfrm rot="16200000">
        <a:off x="5293683" y="702019"/>
        <a:ext cx="4192240" cy="2788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11A979-CE10-41D8-B231-643DE6B9EAD9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0BFC9-E25A-4366-A5AA-831EBC9E3E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7269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DB25CE-9000-48B2-A702-3AA3A7DF26BA}" type="slidenum">
              <a:rPr lang="ru-RU" smtClean="0">
                <a:latin typeface="Arial" pitchFamily="34" charset="0"/>
              </a:rPr>
              <a:pPr/>
              <a:t>6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CEDE86-3AF8-40F9-A2A2-8E21417A61CB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55D077-EF24-4DE0-A2B1-F674FFED3E5D}" type="slidenum">
              <a:rPr lang="ru-RU" smtClean="0">
                <a:latin typeface="Arial" pitchFamily="34" charset="0"/>
              </a:rPr>
              <a:pPr/>
              <a:t>21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re et dia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49325"/>
            <a:ext cx="6400800" cy="6762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idx="1"/>
          </p:nvPr>
        </p:nvSpPr>
        <p:spPr>
          <a:xfrm>
            <a:off x="381000" y="1973263"/>
            <a:ext cx="8458200" cy="4618037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458200" y="6507163"/>
            <a:ext cx="533400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214B8-1C6D-4887-A7FE-8DC2A8DAAD5A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926037270"/>
      </p:ext>
    </p:extLst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re. Image de la bibliothèqu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949325"/>
            <a:ext cx="6400800" cy="6762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'image en ligne 2"/>
          <p:cNvSpPr>
            <a:spLocks noGrp="1"/>
          </p:cNvSpPr>
          <p:nvPr>
            <p:ph type="clipArt" sz="half" idx="1"/>
          </p:nvPr>
        </p:nvSpPr>
        <p:spPr>
          <a:xfrm>
            <a:off x="381000" y="1973263"/>
            <a:ext cx="4152900" cy="4618037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686300" y="1973263"/>
            <a:ext cx="4152900" cy="461803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8458200" y="6507163"/>
            <a:ext cx="533400" cy="1984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456FD-6EAC-4DD2-888F-6A196579828B}" type="slidenum">
              <a:rPr lang="fr-FR" altLang="fr-FR"/>
              <a:pPr>
                <a:defRPr/>
              </a:pPr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="" xmlns:p14="http://schemas.microsoft.com/office/powerpoint/2010/main" val="1773124230"/>
      </p:ext>
    </p:extLst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0161E-951A-470B-B7D5-15B2EA6B2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96752"/>
            <a:ext cx="8280920" cy="208823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2800" dirty="0" smtClean="0"/>
              <a:t>овременные подходы к выбору и использованию расходных материалов для стерилизации, виды упаковочных материалов, способы контроля качества стерилизации.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25144"/>
            <a:ext cx="6400800" cy="1752600"/>
          </a:xfrm>
        </p:spPr>
        <p:txBody>
          <a:bodyPr anchor="b"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1"/>
                </a:solidFill>
              </a:rPr>
              <a:t>окладчик: Елена Геннадьевна Евдокимова</a:t>
            </a:r>
          </a:p>
          <a:p>
            <a:pPr algn="r"/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>ООО «МЕРИДИАН»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ChangeArrowheads="1"/>
          </p:cNvSpPr>
          <p:nvPr/>
        </p:nvSpPr>
        <p:spPr bwMode="auto">
          <a:xfrm>
            <a:off x="115888" y="1744663"/>
            <a:ext cx="8897937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indent="342900">
              <a:spcBef>
                <a:spcPct val="20000"/>
              </a:spcBef>
              <a:buClr>
                <a:srgbClr val="000066"/>
              </a:buClr>
            </a:pPr>
            <a:r>
              <a:rPr lang="ru-RU" altLang="fr-FR" sz="2400" dirty="0">
                <a:latin typeface="+mn-lt"/>
              </a:rPr>
              <a:t>Основные требования к дизайну бумаги, влияющие </a:t>
            </a:r>
            <a:r>
              <a:rPr lang="ru-RU" altLang="fr-FR" sz="2400" dirty="0" smtClean="0">
                <a:latin typeface="+mn-lt"/>
              </a:rPr>
              <a:t>на ее </a:t>
            </a:r>
            <a:r>
              <a:rPr lang="ru-RU" altLang="fr-FR" sz="2400" dirty="0">
                <a:latin typeface="+mn-lt"/>
              </a:rPr>
              <a:t>функциональность</a:t>
            </a:r>
          </a:p>
          <a:p>
            <a:pPr lvl="2">
              <a:spcBef>
                <a:spcPct val="20000"/>
              </a:spcBef>
              <a:buClr>
                <a:srgbClr val="000066"/>
              </a:buClr>
              <a:buFont typeface="Wingdings" pitchFamily="2" charset="2"/>
              <a:buChar char="ü"/>
            </a:pPr>
            <a:endParaRPr lang="en-US" altLang="fr-FR" sz="1000" dirty="0">
              <a:solidFill>
                <a:srgbClr val="000066"/>
              </a:solidFill>
            </a:endParaRPr>
          </a:p>
          <a:p>
            <a:pPr lvl="1">
              <a:spcBef>
                <a:spcPct val="20000"/>
              </a:spcBef>
              <a:buClr>
                <a:srgbClr val="000066"/>
              </a:buClr>
              <a:buFont typeface="Wingdings" pitchFamily="2" charset="2"/>
              <a:buNone/>
            </a:pPr>
            <a:endParaRPr lang="en-US" altLang="fr-FR" sz="3200" dirty="0">
              <a:solidFill>
                <a:srgbClr val="000066"/>
              </a:solidFill>
            </a:endParaRPr>
          </a:p>
        </p:txBody>
      </p:sp>
      <p:graphicFrame>
        <p:nvGraphicFramePr>
          <p:cNvPr id="31748" name="Object 5"/>
          <p:cNvGraphicFramePr>
            <a:graphicFrameLocks noChangeAspect="1"/>
          </p:cNvGraphicFramePr>
          <p:nvPr/>
        </p:nvGraphicFramePr>
        <p:xfrm>
          <a:off x="2123728" y="2852936"/>
          <a:ext cx="5308600" cy="3627438"/>
        </p:xfrm>
        <a:graphic>
          <a:graphicData uri="http://schemas.openxmlformats.org/presentationml/2006/ole">
            <p:oleObj spid="_x0000_s89090" name="Photo Editor Photo" r:id="rId3" imgW="6563641" imgH="4486901" progId="">
              <p:embed/>
            </p:oleObj>
          </a:graphicData>
        </a:graphic>
      </p:graphicFrame>
      <p:sp>
        <p:nvSpPr>
          <p:cNvPr id="31749" name="Freeform 6"/>
          <p:cNvSpPr>
            <a:spLocks/>
          </p:cNvSpPr>
          <p:nvPr/>
        </p:nvSpPr>
        <p:spPr bwMode="auto">
          <a:xfrm>
            <a:off x="5842000" y="3941763"/>
            <a:ext cx="1301750" cy="1952625"/>
          </a:xfrm>
          <a:custGeom>
            <a:avLst/>
            <a:gdLst>
              <a:gd name="T0" fmla="*/ 2147483647 w 820"/>
              <a:gd name="T1" fmla="*/ 0 h 1230"/>
              <a:gd name="T2" fmla="*/ 2147483647 w 820"/>
              <a:gd name="T3" fmla="*/ 2147483647 h 1230"/>
              <a:gd name="T4" fmla="*/ 2147483647 w 820"/>
              <a:gd name="T5" fmla="*/ 2147483647 h 1230"/>
              <a:gd name="T6" fmla="*/ 2147483647 w 820"/>
              <a:gd name="T7" fmla="*/ 2147483647 h 1230"/>
              <a:gd name="T8" fmla="*/ 2147483647 w 820"/>
              <a:gd name="T9" fmla="*/ 2147483647 h 1230"/>
              <a:gd name="T10" fmla="*/ 2147483647 w 820"/>
              <a:gd name="T11" fmla="*/ 2147483647 h 1230"/>
              <a:gd name="T12" fmla="*/ 2147483647 w 820"/>
              <a:gd name="T13" fmla="*/ 2147483647 h 1230"/>
              <a:gd name="T14" fmla="*/ 2147483647 w 820"/>
              <a:gd name="T15" fmla="*/ 2147483647 h 1230"/>
              <a:gd name="T16" fmla="*/ 2147483647 w 820"/>
              <a:gd name="T17" fmla="*/ 2147483647 h 1230"/>
              <a:gd name="T18" fmla="*/ 2147483647 w 820"/>
              <a:gd name="T19" fmla="*/ 2147483647 h 1230"/>
              <a:gd name="T20" fmla="*/ 2147483647 w 820"/>
              <a:gd name="T21" fmla="*/ 2147483647 h 1230"/>
              <a:gd name="T22" fmla="*/ 2147483647 w 820"/>
              <a:gd name="T23" fmla="*/ 2147483647 h 1230"/>
              <a:gd name="T24" fmla="*/ 2147483647 w 820"/>
              <a:gd name="T25" fmla="*/ 2147483647 h 1230"/>
              <a:gd name="T26" fmla="*/ 2147483647 w 820"/>
              <a:gd name="T27" fmla="*/ 2147483647 h 1230"/>
              <a:gd name="T28" fmla="*/ 2147483647 w 820"/>
              <a:gd name="T29" fmla="*/ 2147483647 h 1230"/>
              <a:gd name="T30" fmla="*/ 2147483647 w 820"/>
              <a:gd name="T31" fmla="*/ 2147483647 h 1230"/>
              <a:gd name="T32" fmla="*/ 2147483647 w 820"/>
              <a:gd name="T33" fmla="*/ 2147483647 h 1230"/>
              <a:gd name="T34" fmla="*/ 2147483647 w 820"/>
              <a:gd name="T35" fmla="*/ 2147483647 h 1230"/>
              <a:gd name="T36" fmla="*/ 2147483647 w 820"/>
              <a:gd name="T37" fmla="*/ 2147483647 h 1230"/>
              <a:gd name="T38" fmla="*/ 2147483647 w 820"/>
              <a:gd name="T39" fmla="*/ 2147483647 h 1230"/>
              <a:gd name="T40" fmla="*/ 2147483647 w 820"/>
              <a:gd name="T41" fmla="*/ 2147483647 h 1230"/>
              <a:gd name="T42" fmla="*/ 2147483647 w 820"/>
              <a:gd name="T43" fmla="*/ 2147483647 h 1230"/>
              <a:gd name="T44" fmla="*/ 2147483647 w 820"/>
              <a:gd name="T45" fmla="*/ 2147483647 h 1230"/>
              <a:gd name="T46" fmla="*/ 2147483647 w 820"/>
              <a:gd name="T47" fmla="*/ 2147483647 h 1230"/>
              <a:gd name="T48" fmla="*/ 2147483647 w 820"/>
              <a:gd name="T49" fmla="*/ 2147483647 h 1230"/>
              <a:gd name="T50" fmla="*/ 2147483647 w 820"/>
              <a:gd name="T51" fmla="*/ 2147483647 h 1230"/>
              <a:gd name="T52" fmla="*/ 2147483647 w 820"/>
              <a:gd name="T53" fmla="*/ 2147483647 h 1230"/>
              <a:gd name="T54" fmla="*/ 2147483647 w 820"/>
              <a:gd name="T55" fmla="*/ 2147483647 h 1230"/>
              <a:gd name="T56" fmla="*/ 2147483647 w 820"/>
              <a:gd name="T57" fmla="*/ 2147483647 h 1230"/>
              <a:gd name="T58" fmla="*/ 2147483647 w 820"/>
              <a:gd name="T59" fmla="*/ 2147483647 h 1230"/>
              <a:gd name="T60" fmla="*/ 2147483647 w 820"/>
              <a:gd name="T61" fmla="*/ 2147483647 h 1230"/>
              <a:gd name="T62" fmla="*/ 2147483647 w 820"/>
              <a:gd name="T63" fmla="*/ 2147483647 h 1230"/>
              <a:gd name="T64" fmla="*/ 2147483647 w 820"/>
              <a:gd name="T65" fmla="*/ 2147483647 h 1230"/>
              <a:gd name="T66" fmla="*/ 2147483647 w 820"/>
              <a:gd name="T67" fmla="*/ 2147483647 h 1230"/>
              <a:gd name="T68" fmla="*/ 2147483647 w 820"/>
              <a:gd name="T69" fmla="*/ 2147483647 h 1230"/>
              <a:gd name="T70" fmla="*/ 2147483647 w 820"/>
              <a:gd name="T71" fmla="*/ 2147483647 h 1230"/>
              <a:gd name="T72" fmla="*/ 2147483647 w 820"/>
              <a:gd name="T73" fmla="*/ 2147483647 h 1230"/>
              <a:gd name="T74" fmla="*/ 2147483647 w 820"/>
              <a:gd name="T75" fmla="*/ 2147483647 h 1230"/>
              <a:gd name="T76" fmla="*/ 2147483647 w 820"/>
              <a:gd name="T77" fmla="*/ 2147483647 h 1230"/>
              <a:gd name="T78" fmla="*/ 2147483647 w 820"/>
              <a:gd name="T79" fmla="*/ 2147483647 h 1230"/>
              <a:gd name="T80" fmla="*/ 2147483647 w 820"/>
              <a:gd name="T81" fmla="*/ 2147483647 h 1230"/>
              <a:gd name="T82" fmla="*/ 2147483647 w 820"/>
              <a:gd name="T83" fmla="*/ 2147483647 h 1230"/>
              <a:gd name="T84" fmla="*/ 2147483647 w 820"/>
              <a:gd name="T85" fmla="*/ 2147483647 h 1230"/>
              <a:gd name="T86" fmla="*/ 2147483647 w 820"/>
              <a:gd name="T87" fmla="*/ 2147483647 h 1230"/>
              <a:gd name="T88" fmla="*/ 2147483647 w 820"/>
              <a:gd name="T89" fmla="*/ 2147483647 h 1230"/>
              <a:gd name="T90" fmla="*/ 2147483647 w 820"/>
              <a:gd name="T91" fmla="*/ 2147483647 h 1230"/>
              <a:gd name="T92" fmla="*/ 2147483647 w 820"/>
              <a:gd name="T93" fmla="*/ 2147483647 h 1230"/>
              <a:gd name="T94" fmla="*/ 2147483647 w 820"/>
              <a:gd name="T95" fmla="*/ 2147483647 h 1230"/>
              <a:gd name="T96" fmla="*/ 2147483647 w 820"/>
              <a:gd name="T97" fmla="*/ 2147483647 h 1230"/>
              <a:gd name="T98" fmla="*/ 2147483647 w 820"/>
              <a:gd name="T99" fmla="*/ 2147483647 h 123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820" h="1230">
                <a:moveTo>
                  <a:pt x="389" y="0"/>
                </a:moveTo>
                <a:cubicBezTo>
                  <a:pt x="399" y="41"/>
                  <a:pt x="401" y="80"/>
                  <a:pt x="410" y="121"/>
                </a:cubicBezTo>
                <a:cubicBezTo>
                  <a:pt x="414" y="137"/>
                  <a:pt x="426" y="149"/>
                  <a:pt x="432" y="164"/>
                </a:cubicBezTo>
                <a:cubicBezTo>
                  <a:pt x="411" y="183"/>
                  <a:pt x="380" y="197"/>
                  <a:pt x="353" y="206"/>
                </a:cubicBezTo>
                <a:cubicBezTo>
                  <a:pt x="347" y="226"/>
                  <a:pt x="322" y="306"/>
                  <a:pt x="368" y="263"/>
                </a:cubicBezTo>
                <a:cubicBezTo>
                  <a:pt x="433" y="279"/>
                  <a:pt x="431" y="249"/>
                  <a:pt x="474" y="221"/>
                </a:cubicBezTo>
                <a:cubicBezTo>
                  <a:pt x="542" y="243"/>
                  <a:pt x="549" y="243"/>
                  <a:pt x="631" y="249"/>
                </a:cubicBezTo>
                <a:cubicBezTo>
                  <a:pt x="646" y="296"/>
                  <a:pt x="660" y="290"/>
                  <a:pt x="616" y="306"/>
                </a:cubicBezTo>
                <a:cubicBezTo>
                  <a:pt x="607" y="309"/>
                  <a:pt x="597" y="311"/>
                  <a:pt x="588" y="313"/>
                </a:cubicBezTo>
                <a:cubicBezTo>
                  <a:pt x="551" y="338"/>
                  <a:pt x="520" y="336"/>
                  <a:pt x="474" y="341"/>
                </a:cubicBezTo>
                <a:cubicBezTo>
                  <a:pt x="438" y="351"/>
                  <a:pt x="404" y="363"/>
                  <a:pt x="368" y="370"/>
                </a:cubicBezTo>
                <a:cubicBezTo>
                  <a:pt x="324" y="411"/>
                  <a:pt x="189" y="417"/>
                  <a:pt x="140" y="420"/>
                </a:cubicBezTo>
                <a:cubicBezTo>
                  <a:pt x="272" y="453"/>
                  <a:pt x="306" y="462"/>
                  <a:pt x="460" y="469"/>
                </a:cubicBezTo>
                <a:cubicBezTo>
                  <a:pt x="469" y="472"/>
                  <a:pt x="479" y="474"/>
                  <a:pt x="488" y="477"/>
                </a:cubicBezTo>
                <a:cubicBezTo>
                  <a:pt x="495" y="479"/>
                  <a:pt x="511" y="476"/>
                  <a:pt x="510" y="484"/>
                </a:cubicBezTo>
                <a:cubicBezTo>
                  <a:pt x="503" y="532"/>
                  <a:pt x="443" y="540"/>
                  <a:pt x="410" y="555"/>
                </a:cubicBezTo>
                <a:cubicBezTo>
                  <a:pt x="391" y="564"/>
                  <a:pt x="372" y="574"/>
                  <a:pt x="353" y="583"/>
                </a:cubicBezTo>
                <a:cubicBezTo>
                  <a:pt x="331" y="594"/>
                  <a:pt x="305" y="597"/>
                  <a:pt x="282" y="605"/>
                </a:cubicBezTo>
                <a:cubicBezTo>
                  <a:pt x="275" y="607"/>
                  <a:pt x="261" y="612"/>
                  <a:pt x="261" y="612"/>
                </a:cubicBezTo>
                <a:cubicBezTo>
                  <a:pt x="235" y="607"/>
                  <a:pt x="208" y="605"/>
                  <a:pt x="183" y="597"/>
                </a:cubicBezTo>
                <a:cubicBezTo>
                  <a:pt x="164" y="591"/>
                  <a:pt x="168" y="575"/>
                  <a:pt x="161" y="562"/>
                </a:cubicBezTo>
                <a:cubicBezTo>
                  <a:pt x="135" y="514"/>
                  <a:pt x="144" y="524"/>
                  <a:pt x="104" y="505"/>
                </a:cubicBezTo>
                <a:cubicBezTo>
                  <a:pt x="94" y="476"/>
                  <a:pt x="101" y="472"/>
                  <a:pt x="55" y="491"/>
                </a:cubicBezTo>
                <a:cubicBezTo>
                  <a:pt x="39" y="498"/>
                  <a:pt x="12" y="519"/>
                  <a:pt x="12" y="519"/>
                </a:cubicBezTo>
                <a:cubicBezTo>
                  <a:pt x="0" y="558"/>
                  <a:pt x="20" y="547"/>
                  <a:pt x="55" y="555"/>
                </a:cubicBezTo>
                <a:cubicBezTo>
                  <a:pt x="67" y="567"/>
                  <a:pt x="83" y="580"/>
                  <a:pt x="90" y="597"/>
                </a:cubicBezTo>
                <a:cubicBezTo>
                  <a:pt x="100" y="621"/>
                  <a:pt x="106" y="666"/>
                  <a:pt x="133" y="683"/>
                </a:cubicBezTo>
                <a:cubicBezTo>
                  <a:pt x="155" y="697"/>
                  <a:pt x="198" y="704"/>
                  <a:pt x="225" y="711"/>
                </a:cubicBezTo>
                <a:cubicBezTo>
                  <a:pt x="247" y="725"/>
                  <a:pt x="289" y="754"/>
                  <a:pt x="289" y="754"/>
                </a:cubicBezTo>
                <a:cubicBezTo>
                  <a:pt x="314" y="828"/>
                  <a:pt x="421" y="821"/>
                  <a:pt x="481" y="825"/>
                </a:cubicBezTo>
                <a:cubicBezTo>
                  <a:pt x="531" y="841"/>
                  <a:pt x="510" y="844"/>
                  <a:pt x="545" y="832"/>
                </a:cubicBezTo>
                <a:cubicBezTo>
                  <a:pt x="590" y="834"/>
                  <a:pt x="635" y="835"/>
                  <a:pt x="680" y="839"/>
                </a:cubicBezTo>
                <a:cubicBezTo>
                  <a:pt x="688" y="840"/>
                  <a:pt x="699" y="839"/>
                  <a:pt x="702" y="846"/>
                </a:cubicBezTo>
                <a:cubicBezTo>
                  <a:pt x="704" y="852"/>
                  <a:pt x="693" y="856"/>
                  <a:pt x="688" y="861"/>
                </a:cubicBezTo>
                <a:cubicBezTo>
                  <a:pt x="714" y="887"/>
                  <a:pt x="720" y="895"/>
                  <a:pt x="752" y="875"/>
                </a:cubicBezTo>
                <a:cubicBezTo>
                  <a:pt x="779" y="882"/>
                  <a:pt x="796" y="884"/>
                  <a:pt x="816" y="903"/>
                </a:cubicBezTo>
                <a:cubicBezTo>
                  <a:pt x="769" y="947"/>
                  <a:pt x="820" y="906"/>
                  <a:pt x="680" y="903"/>
                </a:cubicBezTo>
                <a:cubicBezTo>
                  <a:pt x="614" y="902"/>
                  <a:pt x="547" y="908"/>
                  <a:pt x="481" y="910"/>
                </a:cubicBezTo>
                <a:cubicBezTo>
                  <a:pt x="433" y="943"/>
                  <a:pt x="455" y="934"/>
                  <a:pt x="417" y="946"/>
                </a:cubicBezTo>
                <a:cubicBezTo>
                  <a:pt x="412" y="953"/>
                  <a:pt x="410" y="962"/>
                  <a:pt x="403" y="967"/>
                </a:cubicBezTo>
                <a:cubicBezTo>
                  <a:pt x="397" y="972"/>
                  <a:pt x="385" y="967"/>
                  <a:pt x="382" y="974"/>
                </a:cubicBezTo>
                <a:cubicBezTo>
                  <a:pt x="379" y="981"/>
                  <a:pt x="383" y="992"/>
                  <a:pt x="389" y="996"/>
                </a:cubicBezTo>
                <a:cubicBezTo>
                  <a:pt x="401" y="1005"/>
                  <a:pt x="432" y="1010"/>
                  <a:pt x="432" y="1010"/>
                </a:cubicBezTo>
                <a:cubicBezTo>
                  <a:pt x="445" y="1023"/>
                  <a:pt x="451" y="1043"/>
                  <a:pt x="467" y="1053"/>
                </a:cubicBezTo>
                <a:cubicBezTo>
                  <a:pt x="489" y="1067"/>
                  <a:pt x="533" y="1074"/>
                  <a:pt x="560" y="1081"/>
                </a:cubicBezTo>
                <a:cubicBezTo>
                  <a:pt x="596" y="1135"/>
                  <a:pt x="563" y="1071"/>
                  <a:pt x="552" y="1117"/>
                </a:cubicBezTo>
                <a:cubicBezTo>
                  <a:pt x="549" y="1128"/>
                  <a:pt x="585" y="1137"/>
                  <a:pt x="588" y="1138"/>
                </a:cubicBezTo>
                <a:cubicBezTo>
                  <a:pt x="605" y="1141"/>
                  <a:pt x="621" y="1144"/>
                  <a:pt x="638" y="1145"/>
                </a:cubicBezTo>
                <a:cubicBezTo>
                  <a:pt x="678" y="1148"/>
                  <a:pt x="719" y="1150"/>
                  <a:pt x="759" y="1152"/>
                </a:cubicBezTo>
                <a:cubicBezTo>
                  <a:pt x="775" y="1176"/>
                  <a:pt x="774" y="1210"/>
                  <a:pt x="794" y="1230"/>
                </a:cubicBezTo>
              </a:path>
            </a:pathLst>
          </a:custGeom>
          <a:noFill/>
          <a:ln w="25400" cap="flat" cmpd="sng">
            <a:solidFill>
              <a:srgbClr val="FFCC6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31750" name="Line 7"/>
          <p:cNvSpPr>
            <a:spLocks noChangeShapeType="1"/>
          </p:cNvSpPr>
          <p:nvPr/>
        </p:nvSpPr>
        <p:spPr bwMode="auto">
          <a:xfrm flipH="1">
            <a:off x="7668344" y="3789040"/>
            <a:ext cx="1588" cy="2527300"/>
          </a:xfrm>
          <a:prstGeom prst="line">
            <a:avLst/>
          </a:prstGeom>
          <a:noFill/>
          <a:ln w="38100">
            <a:solidFill>
              <a:srgbClr val="99CC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1751" name="Text Box 8"/>
          <p:cNvSpPr txBox="1">
            <a:spLocks noChangeArrowheads="1"/>
          </p:cNvSpPr>
          <p:nvPr/>
        </p:nvSpPr>
        <p:spPr bwMode="auto">
          <a:xfrm>
            <a:off x="7647632" y="4797152"/>
            <a:ext cx="812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fr-FR" b="1" dirty="0">
                <a:solidFill>
                  <a:schemeClr val="accent1"/>
                </a:solidFill>
              </a:rPr>
              <a:t>175 µm</a:t>
            </a:r>
          </a:p>
        </p:txBody>
      </p:sp>
      <p:sp>
        <p:nvSpPr>
          <p:cNvPr id="31752" name="Rectangle 2"/>
          <p:cNvSpPr txBox="1">
            <a:spLocks noChangeArrowheads="1"/>
          </p:cNvSpPr>
          <p:nvPr/>
        </p:nvSpPr>
        <p:spPr bwMode="auto">
          <a:xfrm>
            <a:off x="0" y="404664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fr-FR" sz="3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</a:t>
            </a:r>
            <a:r>
              <a:rPr lang="ru-RU" altLang="fr-FR" sz="3400" dirty="0">
                <a:latin typeface="+mj-lt"/>
              </a:rPr>
              <a:t>оздание извилистого, сложного пути для микроорганизмов</a:t>
            </a:r>
            <a:endParaRPr lang="fr-FR" altLang="fr-FR" sz="3400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14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ChangeArrowheads="1"/>
          </p:cNvSpPr>
          <p:nvPr/>
        </p:nvSpPr>
        <p:spPr bwMode="auto">
          <a:xfrm>
            <a:off x="107504" y="1700808"/>
            <a:ext cx="8897938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</a:pPr>
            <a:r>
              <a:rPr lang="ru-RU" altLang="fr-FR" sz="2000" dirty="0">
                <a:latin typeface="+mn-lt"/>
              </a:rPr>
              <a:t>Визуально различимые следы загрязнения бумаги</a:t>
            </a: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</a:pPr>
            <a:r>
              <a:rPr lang="ru-RU" altLang="fr-FR" sz="2000" dirty="0">
                <a:latin typeface="+mn-lt"/>
              </a:rPr>
              <a:t>Риск: контаминация</a:t>
            </a:r>
            <a:endParaRPr lang="en-US" altLang="fr-FR" sz="2000" dirty="0">
              <a:latin typeface="+mn-lt"/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1800" dirty="0">
              <a:solidFill>
                <a:srgbClr val="939876"/>
              </a:solidFill>
            </a:endParaRPr>
          </a:p>
          <a:p>
            <a:pPr lvl="1" eaLnBrk="1" hangingPunct="1">
              <a:spcBef>
                <a:spcPct val="20000"/>
              </a:spcBef>
              <a:buClr>
                <a:srgbClr val="939876"/>
              </a:buClr>
              <a:buSzPct val="75000"/>
              <a:buFont typeface="Wingdings" pitchFamily="2" charset="2"/>
              <a:buChar char="l"/>
            </a:pPr>
            <a:endParaRPr lang="en-US" altLang="fr-FR" sz="1800" dirty="0">
              <a:solidFill>
                <a:srgbClr val="939876"/>
              </a:solidFill>
            </a:endParaRPr>
          </a:p>
        </p:txBody>
      </p:sp>
      <p:sp>
        <p:nvSpPr>
          <p:cNvPr id="69637" name="Rectangle 2"/>
          <p:cNvSpPr>
            <a:spLocks noChangeArrowheads="1"/>
          </p:cNvSpPr>
          <p:nvPr/>
        </p:nvSpPr>
        <p:spPr bwMode="auto">
          <a:xfrm>
            <a:off x="539552" y="476672"/>
            <a:ext cx="8352928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fr-FR" sz="34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К</a:t>
            </a:r>
            <a:r>
              <a:rPr lang="ru-RU" altLang="fr-FR" sz="3400" dirty="0" err="1">
                <a:latin typeface="+mj-lt"/>
              </a:rPr>
              <a:t>рафт</a:t>
            </a:r>
            <a:r>
              <a:rPr lang="ru-RU" altLang="fr-FR" sz="3400" dirty="0">
                <a:latin typeface="+mj-lt"/>
              </a:rPr>
              <a:t> </a:t>
            </a:r>
            <a:r>
              <a:rPr lang="ru-RU" altLang="fr-FR" sz="3400" dirty="0" smtClean="0">
                <a:latin typeface="+mj-lt"/>
              </a:rPr>
              <a:t>бумага (пакеты)</a:t>
            </a:r>
            <a:endParaRPr lang="en-US" altLang="fr-FR" sz="3400" dirty="0">
              <a:latin typeface="+mj-lt"/>
            </a:endParaRPr>
          </a:p>
        </p:txBody>
      </p:sp>
      <p:pic>
        <p:nvPicPr>
          <p:cNvPr id="69638" name="Picture 8" descr="G:\Sample Logging\2015\030\Photos\Photo03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2182813"/>
            <a:ext cx="3432175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9" descr="G:\Sample Logging\2015\030\Photos\Photo03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863" y="2176463"/>
            <a:ext cx="312420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S:\MARKETING\barrière bactérie 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97152"/>
            <a:ext cx="321945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277" y="1968501"/>
            <a:ext cx="913042" cy="369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7" name="Rectangle 9"/>
          <p:cNvSpPr>
            <a:spLocks noChangeArrowheads="1"/>
          </p:cNvSpPr>
          <p:nvPr/>
        </p:nvSpPr>
        <p:spPr bwMode="auto">
          <a:xfrm>
            <a:off x="6444208" y="5745450"/>
            <a:ext cx="23762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5288AA"/>
              </a:buClr>
            </a:pPr>
            <a:r>
              <a:rPr lang="ru-RU" altLang="fr-FR" sz="2000" dirty="0" smtClean="0">
                <a:latin typeface="+mj-lt"/>
              </a:rPr>
              <a:t>Безосколочное </a:t>
            </a:r>
            <a:r>
              <a:rPr lang="ru-RU" altLang="fr-FR" sz="2000" dirty="0">
                <a:latin typeface="+mj-lt"/>
              </a:rPr>
              <a:t>вскрытие</a:t>
            </a:r>
            <a:endParaRPr lang="en-US" altLang="fr-FR" sz="2000" dirty="0">
              <a:latin typeface="+mj-lt"/>
            </a:endParaRPr>
          </a:p>
        </p:txBody>
      </p:sp>
      <p:pic>
        <p:nvPicPr>
          <p:cNvPr id="64518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9" y="2780928"/>
            <a:ext cx="4979987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Rectangle 2"/>
          <p:cNvSpPr>
            <a:spLocks noChangeArrowheads="1"/>
          </p:cNvSpPr>
          <p:nvPr/>
        </p:nvSpPr>
        <p:spPr bwMode="auto">
          <a:xfrm>
            <a:off x="60325" y="1484784"/>
            <a:ext cx="6383883" cy="478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altLang="fr-FR" dirty="0"/>
              <a:t>Пример</a:t>
            </a:r>
            <a:r>
              <a:rPr lang="en-US" altLang="fr-FR" dirty="0"/>
              <a:t> : </a:t>
            </a:r>
            <a:r>
              <a:rPr lang="ru-RU" altLang="fr-FR" dirty="0"/>
              <a:t>вскрытие пакета</a:t>
            </a:r>
            <a:endParaRPr lang="en-US" altLang="fr-FR" dirty="0"/>
          </a:p>
          <a:p>
            <a:pPr marL="742950" lvl="1" indent="-285750" eaLnBrk="1" hangingPunct="1">
              <a:spcBef>
                <a:spcPct val="20000"/>
              </a:spcBef>
              <a:buClr>
                <a:srgbClr val="939876"/>
              </a:buClr>
              <a:buSzPct val="75000"/>
              <a:defRPr/>
            </a:pPr>
            <a:r>
              <a:rPr lang="ru-RU" altLang="fr-FR" dirty="0" smtClean="0"/>
              <a:t>А) Отсутствие </a:t>
            </a:r>
            <a:r>
              <a:rPr lang="ru-RU" altLang="fr-FR" dirty="0"/>
              <a:t>посторонних частиц, волокон при вкрытии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39876"/>
              </a:buClr>
              <a:buSzPct val="75000"/>
              <a:defRPr/>
            </a:pPr>
            <a:r>
              <a:rPr lang="ru-RU" altLang="fr-FR" dirty="0" smtClean="0"/>
              <a:t>Б) Потенциальный </a:t>
            </a:r>
            <a:r>
              <a:rPr lang="ru-RU" altLang="fr-FR" dirty="0"/>
              <a:t>риск переноса микроорганизмов воздушным </a:t>
            </a:r>
            <a:r>
              <a:rPr lang="ru-RU" altLang="fr-FR" dirty="0" smtClean="0"/>
              <a:t>путем.</a:t>
            </a:r>
            <a:endParaRPr lang="en-US" altLang="fr-FR" dirty="0"/>
          </a:p>
        </p:txBody>
      </p:sp>
      <p:pic>
        <p:nvPicPr>
          <p:cNvPr id="64520" name="Picture 1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013" y="1970088"/>
            <a:ext cx="1110459" cy="369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21" name="Rectangle 2"/>
          <p:cNvSpPr>
            <a:spLocks noChangeArrowheads="1"/>
          </p:cNvSpPr>
          <p:nvPr/>
        </p:nvSpPr>
        <p:spPr bwMode="auto">
          <a:xfrm>
            <a:off x="395536" y="332656"/>
            <a:ext cx="8496944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fr-FR" sz="3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</a:t>
            </a:r>
            <a:r>
              <a:rPr lang="ru-RU" altLang="fr-FR" sz="3400" dirty="0">
                <a:latin typeface="+mj-lt"/>
              </a:rPr>
              <a:t>оддержание стерильности и асептическое вскрытие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5661248"/>
            <a:ext cx="576064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5270500" y="6226175"/>
            <a:ext cx="3298825" cy="47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sp>
        <p:nvSpPr>
          <p:cNvPr id="45060" name="Titre 1"/>
          <p:cNvSpPr txBox="1">
            <a:spLocks/>
          </p:cNvSpPr>
          <p:nvPr/>
        </p:nvSpPr>
        <p:spPr bwMode="auto">
          <a:xfrm>
            <a:off x="467544" y="332656"/>
            <a:ext cx="8424936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fr-FR" sz="3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Т</a:t>
            </a:r>
            <a:r>
              <a:rPr lang="ru-RU" altLang="fr-FR" sz="3400" dirty="0">
                <a:latin typeface="+mj-lt"/>
              </a:rPr>
              <a:t>ест на проникновение жидкостей: простое решение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79512" y="1725613"/>
            <a:ext cx="8964488" cy="451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5288AA"/>
              </a:buClr>
              <a:buFont typeface="Wingdings" panose="05000000000000000000" pitchFamily="2" charset="2"/>
              <a:buChar char="n"/>
              <a:defRPr sz="2000">
                <a:solidFill>
                  <a:srgbClr val="5288AA"/>
                </a:solidFill>
                <a:latin typeface="Arial Narrow" panose="020B0606020202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939876"/>
              </a:buClr>
              <a:buSzPct val="75000"/>
              <a:buFont typeface="Wingdings" panose="05000000000000000000" pitchFamily="2" charset="2"/>
              <a:buChar char="l"/>
              <a:defRPr>
                <a:solidFill>
                  <a:srgbClr val="939876"/>
                </a:solidFill>
                <a:latin typeface="Arial Narrow" panose="020B0606020202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ü"/>
              <a:defRPr sz="1600">
                <a:solidFill>
                  <a:schemeClr val="folHlink"/>
                </a:solidFill>
                <a:latin typeface="Arial Narrow" panose="020B0606020202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Char char="-"/>
              <a:defRPr sz="1400">
                <a:solidFill>
                  <a:schemeClr val="folHlink"/>
                </a:solidFill>
                <a:latin typeface="Arial Narrow" panose="020B0606020202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Char char="»"/>
              <a:defRPr sz="1200">
                <a:solidFill>
                  <a:schemeClr val="folHlink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folHlink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folHlink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folHlink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Char char="»"/>
              <a:defRPr sz="1200">
                <a:solidFill>
                  <a:schemeClr val="folHlink"/>
                </a:solidFill>
                <a:latin typeface="Arial Narrow" panose="020B0606020202030204" pitchFamily="34" charset="0"/>
              </a:defRPr>
            </a:lvl9pPr>
          </a:lstStyle>
          <a:p>
            <a:pPr indent="0" eaLnBrk="1" hangingPunct="1"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+mn-lt"/>
              </a:rPr>
              <a:t>Микроорганизмы могут переносится с помощью воздуха или жидкостей: проникновение жидкостей (йод)</a:t>
            </a:r>
            <a:endParaRPr lang="en-US" dirty="0" smtClean="0">
              <a:solidFill>
                <a:schemeClr val="tx1"/>
              </a:solidFill>
              <a:latin typeface="+mn-lt"/>
            </a:endParaRPr>
          </a:p>
          <a:p>
            <a:pPr indent="0" eaLnBrk="1" hangingPunct="1">
              <a:defRPr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indent="0" eaLnBrk="1" hangingPunct="1">
              <a:defRPr/>
            </a:pPr>
            <a:endParaRPr lang="en-US" altLang="fr-FR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indent="0" eaLnBrk="1" hangingPunct="1">
              <a:defRPr/>
            </a:pPr>
            <a:endParaRPr lang="en-GB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b="1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GB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indent="0" eaLnBrk="1" hangingPunct="1">
              <a:defRPr/>
            </a:pPr>
            <a:endParaRPr lang="en-US" altLang="fr-FR" b="1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indent="0" eaLnBrk="1" hangingPunct="1">
              <a:buNone/>
              <a:defRPr/>
            </a:pPr>
            <a:r>
              <a:rPr lang="ru-RU" altLang="fr-FR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Цель – визуальная оценка проникновения жидкостей через материал</a:t>
            </a:r>
            <a:endParaRPr lang="en-US" altLang="fr-FR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270500" y="6388100"/>
            <a:ext cx="3038475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eaLnBrk="1" hangingPunct="1"/>
            <a:endParaRPr lang="fr-FR" altLang="fr-FR"/>
          </a:p>
        </p:txBody>
      </p:sp>
      <p:pic>
        <p:nvPicPr>
          <p:cNvPr id="4506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7" y="2487613"/>
            <a:ext cx="8569325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9512" y="4437112"/>
            <a:ext cx="86409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564904"/>
            <a:ext cx="14401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3" name="Group 3"/>
          <p:cNvGraphicFramePr>
            <a:graphicFrameLocks noGrp="1"/>
          </p:cNvGraphicFramePr>
          <p:nvPr>
            <p:ph type="tbl" idx="1"/>
          </p:nvPr>
        </p:nvGraphicFramePr>
        <p:xfrm>
          <a:off x="250825" y="1138238"/>
          <a:ext cx="8642350" cy="5459115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960813"/>
                <a:gridCol w="4681537"/>
              </a:tblGrid>
              <a:tr h="373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Причины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Избежание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</a:tr>
              <a:tr h="37319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Объекты были влажными до упаковки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Протрите стерилизуемые объекты до упаковки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</a:tr>
              <a:tr h="118228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Конденсат от находящихся вверху объектов в виде капель попал в нижерасположенные упаковки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Используйте полностью закрытые металлические контейнеры, или покрывайте каждый уровень стерилизационной решетки тарелкой , чтобы отводить конденсат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</a:tr>
              <a:tr h="96374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Мокрый пар, конденсируемые аэрозоли попали в упаковку вместе с паром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Используйте клапан снижения давления до того , как стерилизатор и конденсат высушат пар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</a:tr>
              <a:tr h="14519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Конденсат в упаковках/контейнерах отделен от самих объектов и аккумулируется в конденсатную 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“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лужу</a:t>
                      </a: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”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на основании контейнера или впитывается в основание упаковки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Оборачивайте объекты водно-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абсорбируещим</a:t>
                      </a: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материалом , чтобы держать конденсат возле объектов и использовать высокую температуру объектов чтобы испарялся конденсат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</a:tr>
              <a:tr h="11147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В конце стерилизации пар остается в упаковке и конденсируется с постепенным охлаждением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Использовать процессы с разным давлением и быстрый приток воздуха для удаления пара в конце стерилизации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789" marB="46789" anchor="ctr" horzOverflow="overflow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9512" y="0"/>
            <a:ext cx="87129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400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altLang="ru-RU" sz="3400" dirty="0" smtClean="0"/>
              <a:t>ричины влажных  объектов стерилизации в конце самой стерилизации паром</a:t>
            </a:r>
            <a:endParaRPr lang="ru-RU" sz="3400" dirty="0"/>
          </a:p>
        </p:txBody>
      </p:sp>
    </p:spTree>
    <p:extLst>
      <p:ext uri="{BB962C8B-B14F-4D97-AF65-F5344CB8AC3E}">
        <p14:creationId xmlns="" xmlns:p14="http://schemas.microsoft.com/office/powerpoint/2010/main" val="2769238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ru-RU" sz="3400" dirty="0" smtClean="0"/>
              <a:t>етоды стерилизации</a:t>
            </a:r>
            <a:endParaRPr lang="ru-RU" sz="3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91263" cy="3337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0240"/>
                <a:gridCol w="945105"/>
                <a:gridCol w="882098"/>
                <a:gridCol w="819091"/>
                <a:gridCol w="1008112"/>
                <a:gridCol w="853801"/>
                <a:gridCol w="1036408"/>
                <a:gridCol w="1036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Упаковка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ПАР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ВОЗД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ПЕРО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ИК*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ГП**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Комб</a:t>
                      </a:r>
                      <a:r>
                        <a:rPr lang="ru-RU" dirty="0" smtClean="0"/>
                        <a:t>. рулоны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Комб</a:t>
                      </a:r>
                      <a:r>
                        <a:rPr lang="ru-RU" dirty="0" smtClean="0"/>
                        <a:t>. пакеты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Бум.</a:t>
                      </a:r>
                      <a:r>
                        <a:rPr lang="ru-RU" baseline="0" dirty="0" smtClean="0"/>
                        <a:t> пакеты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Тайвек</a:t>
                      </a:r>
                      <a:r>
                        <a:rPr lang="ru-RU" baseline="0" dirty="0" smtClean="0"/>
                        <a:t> рулоны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Тайвек</a:t>
                      </a:r>
                      <a:r>
                        <a:rPr lang="ru-RU" dirty="0" smtClean="0"/>
                        <a:t> пакеты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Полиамид.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уп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Креп.</a:t>
                      </a:r>
                      <a:r>
                        <a:rPr lang="ru-RU" baseline="0" dirty="0" smtClean="0"/>
                        <a:t> бумага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Нетканый</a:t>
                      </a:r>
                      <a:r>
                        <a:rPr lang="ru-RU" baseline="0" dirty="0" smtClean="0"/>
                        <a:t> мат.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***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515719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ИК* инфракрасная стерилизация – открытый метод. Не требует упаковки.</a:t>
            </a:r>
          </a:p>
          <a:p>
            <a:r>
              <a:rPr lang="ru-RU" dirty="0" smtClean="0"/>
              <a:t>ГП** </a:t>
            </a:r>
            <a:r>
              <a:rPr lang="ru-RU" dirty="0" err="1" smtClean="0"/>
              <a:t>гласперленовая</a:t>
            </a:r>
            <a:r>
              <a:rPr lang="ru-RU" dirty="0" smtClean="0"/>
              <a:t> стерилизация – открытый метод. Не требует упаковки.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C:\Users\USER\Downloads\WhatsApp Image 2017-08-14 at 13.35.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>
            <a:normAutofit/>
          </a:bodyPr>
          <a:lstStyle/>
          <a:p>
            <a:r>
              <a:rPr lang="ru-RU" sz="3800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3800" dirty="0" smtClean="0"/>
              <a:t>акеты самоклеящиеся</a:t>
            </a:r>
            <a:endParaRPr lang="ru-RU" sz="3800" dirty="0"/>
          </a:p>
        </p:txBody>
      </p:sp>
      <p:pic>
        <p:nvPicPr>
          <p:cNvPr id="10242" name="Picture 2" descr="C:\Users\USER\Desktop\ЕГ\Новая папка\IMG_78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5664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071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Загрязнение мед. </a:t>
            </a:r>
            <a: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и</a:t>
            </a:r>
            <a: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зделий недопустимо</a:t>
            </a:r>
            <a:endParaRPr lang="ru-RU" altLang="ru-RU" sz="2800" dirty="0" smtClean="0">
              <a:cs typeface="Arial" charset="0"/>
            </a:endParaRP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4211638" y="-603250"/>
            <a:ext cx="6842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2" tIns="45692" rIns="91382" bIns="45692" anchor="ctr">
            <a:spAutoFit/>
          </a:bodyPr>
          <a:lstStyle/>
          <a:p>
            <a:pPr indent="449263" algn="just" eaLnBrk="0" hangingPunct="0">
              <a:buFontTx/>
              <a:buNone/>
            </a:pPr>
            <a:r>
              <a:rPr lang="ru-RU" altLang="ru-RU" sz="1400" u="sng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7" name="Picture 4" descr="DSCN397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3954" y="1928802"/>
            <a:ext cx="3794558" cy="284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5572132" y="2571744"/>
            <a:ext cx="928694" cy="1928826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715140" y="2357430"/>
            <a:ext cx="1000132" cy="207170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00562" y="3143248"/>
            <a:ext cx="285752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0114" name="Picture 2" descr="C:\Documents and Settings\Konstantin\Рабочий стол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928802"/>
            <a:ext cx="3976505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071563"/>
          </a:xfrm>
        </p:spPr>
        <p:txBody>
          <a:bodyPr>
            <a:norm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Упаковочные материалы с «карманом» для закладки внутреннего индикатора</a:t>
            </a:r>
            <a:endParaRPr lang="ru-RU" altLang="ru-RU" sz="2800" dirty="0" smtClean="0">
              <a:cs typeface="Arial" charset="0"/>
            </a:endParaRPr>
          </a:p>
        </p:txBody>
      </p:sp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4211638" y="-603250"/>
            <a:ext cx="6842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2" tIns="45692" rIns="91382" bIns="45692" anchor="ctr">
            <a:spAutoFit/>
          </a:bodyPr>
          <a:lstStyle/>
          <a:p>
            <a:pPr indent="449263" algn="just" eaLnBrk="0" hangingPunct="0">
              <a:buFontTx/>
              <a:buNone/>
            </a:pPr>
            <a:r>
              <a:rPr lang="ru-RU" altLang="ru-RU" sz="1400" u="sng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6017" name="Picture 1" descr="\\192.168.1.25\Common\Exchange\Маркетинг, Буклеты, Реклама\Пакет с карманом дизай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71546"/>
            <a:ext cx="7000924" cy="3360731"/>
          </a:xfrm>
          <a:prstGeom prst="rect">
            <a:avLst/>
          </a:prstGeom>
          <a:noFill/>
        </p:spPr>
      </p:pic>
      <p:pic>
        <p:nvPicPr>
          <p:cNvPr id="86018" name="Picture 2" descr="\\192.168.1.25\Common\Exchange\Маркетинг, Буклеты, Реклама\Пакет с кармано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643446"/>
            <a:ext cx="4977289" cy="2058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</a:rPr>
              <a:t>О</a:t>
            </a:r>
            <a:r>
              <a:rPr lang="ru-RU" sz="3400" dirty="0" smtClean="0"/>
              <a:t>дноразовые</a:t>
            </a:r>
            <a:endParaRPr lang="ru-RU" sz="3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397000"/>
          <a:ext cx="8784976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107" name="Group 3"/>
          <p:cNvGraphicFramePr>
            <a:graphicFrameLocks noGrp="1"/>
          </p:cNvGraphicFramePr>
          <p:nvPr>
            <p:ph idx="1"/>
          </p:nvPr>
        </p:nvGraphicFramePr>
        <p:xfrm>
          <a:off x="395536" y="1340767"/>
          <a:ext cx="8339137" cy="4752528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4108450"/>
                <a:gridCol w="2366962"/>
                <a:gridCol w="1863725"/>
              </a:tblGrid>
              <a:tr h="9169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Разновидность упаковки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Метод запечатывания</a:t>
                      </a:r>
                      <a:endParaRPr kumimoji="0" lang="ru-RU" sz="15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5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Срок хранения</a:t>
                      </a:r>
                      <a:endParaRPr kumimoji="0" lang="ru-RU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1194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Комбинированные пакеты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(в том числе изготовленные из рулонных материалов)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smtClean="0">
                          <a:ln>
                            <a:noFill/>
                          </a:ln>
                          <a:effectLst/>
                          <a:sym typeface="Symbol" pitchFamily="18" charset="2"/>
                        </a:rPr>
                        <a:t>С помощью термосварочного аппарата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sym typeface="Symbol" pitchFamily="18" charset="2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 лет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893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Комбинированные самоклеящиеся пакеты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Заклеивание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 лет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8546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Бумажные пакеты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Заклеивание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 месяцев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</a:txBody>
                  <a:tcPr anchor="ctr" horzOverflow="overflow"/>
                </a:tc>
              </a:tr>
              <a:tr h="893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Крепированная</a:t>
                      </a: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бумага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>
                          <a:tab pos="0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(двухслойная упаковка)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 помощью самоклеящейся ленты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9 месяцев</a:t>
                      </a:r>
                      <a:endParaRPr kumimoji="0" lang="en-US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  <p:sp>
        <p:nvSpPr>
          <p:cNvPr id="47142" name="Rectangle 38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7016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рок сохранения стерильности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555267261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276225" y="274638"/>
            <a:ext cx="8639175" cy="6048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</a:rPr>
              <a:t>П</a:t>
            </a:r>
            <a:r>
              <a:rPr lang="ru-RU" sz="3400" dirty="0" smtClean="0"/>
              <a:t>равильное обращение со стерилизационными упаковками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23528" y="1196752"/>
            <a:ext cx="85248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dirty="0"/>
              <a:t>Краткий обзор важных правил:</a:t>
            </a:r>
          </a:p>
          <a:p>
            <a:endParaRPr lang="ru-RU" sz="1500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Стерилизационные упаковки использовать/стерилизовать только один раз!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После сбоя процесса стерилизации или превышения срока хранения переупаковать заново! (</a:t>
            </a:r>
            <a:r>
              <a:rPr lang="en-US" sz="1500" dirty="0"/>
              <a:t>DIN 58953, </a:t>
            </a:r>
            <a:r>
              <a:rPr lang="ru-RU" sz="1500" dirty="0"/>
              <a:t>ч. 7.9)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</a:t>
            </a:r>
            <a:r>
              <a:rPr lang="en-US" sz="1500" dirty="0"/>
              <a:t>DIN 58953, </a:t>
            </a:r>
            <a:r>
              <a:rPr lang="ru-RU" sz="1500" dirty="0"/>
              <a:t>ч. 7.7: Упаковки, которые оставались влажными более 30 минут после стерилизации, являются непригодными для хранения и подлежат переупаковке!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Исключить попадание влаги и брызг воды при складском хранении!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Условия складского хранения: нормальная комнатная температура 15-25°С, относительная влажность воздуха 35-50%, краткосрочная относительная влажность воздуха 70% без образования конденсата.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Полностью исключить: контакт с дезинфицирующими средствами – осторожно при проведении дезинфекции на складе, шкафах!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Прозрачные пакеты должны быть заполнены на 3/4 своего объёма, в противном случае будет затруднено их корректное </a:t>
            </a:r>
            <a:r>
              <a:rPr lang="ru-RU" sz="1500" dirty="0" err="1"/>
              <a:t>термозапаивание</a:t>
            </a:r>
            <a:r>
              <a:rPr lang="ru-RU" sz="1500" dirty="0"/>
              <a:t> и имеется опасность разрыва шва.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Прозрачные рулоны - проверяйте состояние сварного шва на твердость - он должен быть незначительно твёрже фабричного!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При многослойной упаковке следите чтобы бумажная сторона была обращена к бумажной - только при таком расположении возможен доступ воздуха и пара!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ru-RU" sz="1500" dirty="0"/>
              <a:t> При двойной упаковке внутреннюю упаковку не перекручивать!</a:t>
            </a:r>
          </a:p>
        </p:txBody>
      </p:sp>
    </p:spTree>
    <p:extLst>
      <p:ext uri="{BB962C8B-B14F-4D97-AF65-F5344CB8AC3E}">
        <p14:creationId xmlns="" xmlns:p14="http://schemas.microsoft.com/office/powerpoint/2010/main" val="2137439922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071563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800" b="1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Г</a:t>
            </a:r>
            <a:r>
              <a:rPr lang="ru-RU" altLang="ru-RU" sz="2800" dirty="0" smtClean="0">
                <a:cs typeface="Arial" charset="0"/>
              </a:rPr>
              <a:t>ОСТ </a:t>
            </a:r>
            <a:r>
              <a:rPr lang="en-US" altLang="ru-RU" sz="2800" dirty="0" smtClean="0">
                <a:cs typeface="Arial" charset="0"/>
              </a:rPr>
              <a:t>ISO </a:t>
            </a:r>
            <a:r>
              <a:rPr lang="ru-RU" altLang="ru-RU" sz="2800" dirty="0" smtClean="0">
                <a:cs typeface="Arial" charset="0"/>
              </a:rPr>
              <a:t>11140-1-20</a:t>
            </a:r>
            <a:r>
              <a:rPr lang="en-US" altLang="ru-RU" sz="2800" dirty="0" smtClean="0">
                <a:cs typeface="Arial" charset="0"/>
              </a:rPr>
              <a:t>11</a:t>
            </a:r>
            <a:r>
              <a:rPr lang="ru-RU" altLang="ru-RU" sz="2800" dirty="0" smtClean="0">
                <a:cs typeface="Arial" charset="0"/>
              </a:rPr>
              <a:t>. </a:t>
            </a:r>
            <a:r>
              <a:rPr lang="en-US" altLang="ru-RU" sz="2800" dirty="0" smtClean="0">
                <a:cs typeface="Arial" charset="0"/>
              </a:rPr>
              <a:t/>
            </a:r>
            <a:br>
              <a:rPr lang="en-US" altLang="ru-RU" sz="2800" dirty="0" smtClean="0">
                <a:cs typeface="Arial" charset="0"/>
              </a:rPr>
            </a:br>
            <a:r>
              <a:rPr lang="ru-RU" altLang="ru-RU" sz="2800" dirty="0" smtClean="0">
                <a:cs typeface="Arial" charset="0"/>
              </a:rPr>
              <a:t>Часть </a:t>
            </a:r>
            <a:r>
              <a:rPr lang="en-US" altLang="ru-RU" sz="2800" dirty="0" smtClean="0">
                <a:cs typeface="Arial" charset="0"/>
              </a:rPr>
              <a:t>1</a:t>
            </a:r>
            <a:r>
              <a:rPr lang="ru-RU" altLang="ru-RU" sz="2800" dirty="0" smtClean="0">
                <a:cs typeface="Arial" charset="0"/>
              </a:rPr>
              <a:t>.</a:t>
            </a:r>
            <a:br>
              <a:rPr lang="ru-RU" altLang="ru-RU" sz="2800" dirty="0" smtClean="0">
                <a:cs typeface="Arial" charset="0"/>
              </a:rPr>
            </a:br>
            <a:r>
              <a:rPr lang="ru-RU" altLang="ru-RU" sz="2800" dirty="0" smtClean="0">
                <a:cs typeface="Arial" charset="0"/>
              </a:rPr>
              <a:t>Классификация индикаторов</a:t>
            </a:r>
          </a:p>
        </p:txBody>
      </p:sp>
      <p:graphicFrame>
        <p:nvGraphicFramePr>
          <p:cNvPr id="717862" name="Group 38"/>
          <p:cNvGraphicFramePr>
            <a:graphicFrameLocks noGrp="1"/>
          </p:cNvGraphicFramePr>
          <p:nvPr>
            <p:ph type="tbl" idx="1"/>
          </p:nvPr>
        </p:nvGraphicFramePr>
        <p:xfrm>
          <a:off x="72009" y="1052736"/>
          <a:ext cx="8964487" cy="5627927"/>
        </p:xfrm>
        <a:graphic>
          <a:graphicData uri="http://schemas.openxmlformats.org/drawingml/2006/table">
            <a:tbl>
              <a:tblPr>
                <a:tableStyleId>{FABFCF23-3B69-468F-B69F-88F6DE6A72F2}</a:tableStyleId>
              </a:tblPr>
              <a:tblGrid>
                <a:gridCol w="3776300"/>
                <a:gridCol w="705943"/>
                <a:gridCol w="4482244"/>
              </a:tblGrid>
              <a:tr h="8067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Наименование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Класс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Назначение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  <a:tr h="56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процесса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Подтверждают, что изделие или упаковка прошла стерилизационную обработку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  <a:tr h="116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Индикаторы для специальных испытаний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Предназначены для испытаний стерилизационного оборудования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  <a:tr h="1045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Однопеременные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III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Реагируют на один из критических параметров и указывают на проведение стерилизационной обработки при установленном значении выбранного параметра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  <a:tr h="8636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Многопеременные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IV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Реагируют на два и более критических параметров и указывают на достижение установленных значений выбранных параметров во время стерилизации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  <a:tr h="512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Интегрирующие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Реагируют на все критические параметры метода стерилизации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  <a:tr h="663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Имитирующие 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</a:t>
                      </a:r>
                      <a:endParaRPr kumimoji="0" 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Реагируют на все критические параметры метода стерилизации (определенной группы режимов) 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itchFamily="34" charset="0"/>
                      </a:endParaRPr>
                    </a:p>
                  </a:txBody>
                  <a:tcPr marL="89537" marR="89537" marT="44773" marB="44773" anchor="ctr" horzOverflow="overflow"/>
                </a:tc>
              </a:tr>
            </a:tbl>
          </a:graphicData>
        </a:graphic>
      </p:graphicFrame>
      <p:sp>
        <p:nvSpPr>
          <p:cNvPr id="60453" name="Rectangle 37"/>
          <p:cNvSpPr>
            <a:spLocks noChangeArrowheads="1"/>
          </p:cNvSpPr>
          <p:nvPr/>
        </p:nvSpPr>
        <p:spPr bwMode="auto">
          <a:xfrm>
            <a:off x="4211638" y="-603250"/>
            <a:ext cx="684212" cy="307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382" tIns="45692" rIns="91382" bIns="45692" anchor="ctr">
            <a:spAutoFit/>
          </a:bodyPr>
          <a:lstStyle/>
          <a:p>
            <a:pPr indent="449263" algn="just" eaLnBrk="0" hangingPunct="0">
              <a:buFontTx/>
              <a:buNone/>
            </a:pPr>
            <a:r>
              <a:rPr lang="ru-RU" altLang="ru-RU" sz="1400" u="sng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.</a:t>
            </a:r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214290"/>
            <a:ext cx="82868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ГОСТ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ISO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11140-1-2011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4.5 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Многопеременные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индикаторы (класс 4)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Многопеременные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индикаторы стерилизации должны реагировать на две или более критических переменных и указывать на прохождение стерилизационной обработки при КЗ выбранных переменных.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5715016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4.6  Интегрирующие индикаторы (класс 5)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Интегрирующие индикаторы предназначены для реагирования на все критические переменные. Их КЗ выбираются так, чтобы быть равными или превосходить характеристики биологических индикаторов, описанных в  ISO 11138.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6" name="Picture 4" descr="\\192.168.1.25\Common\Exchange\Маркетинг, Буклеты, Реклама\Кривая инактив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5786478" cy="4393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\\192.168.1.25\Common\Exchange\Маркетинг, Буклеты, Реклама\Здравоохранение 2017\Реклама в печат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4606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\\192.168.1.25\Common\Exchange\Маркетинг, Буклеты, Реклама\1 IMG_20171217_130655 обработк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42"/>
            <a:ext cx="9133324" cy="6215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>
                    <a:lumMod val="50000"/>
                  </a:schemeClr>
                </a:solidFill>
              </a:rPr>
              <a:t>С</a:t>
            </a:r>
            <a:r>
              <a:rPr lang="ru-RU" dirty="0" smtClean="0"/>
              <a:t>пасибо за внимание</a:t>
            </a:r>
            <a:endParaRPr lang="ru-RU" dirty="0"/>
          </a:p>
        </p:txBody>
      </p:sp>
      <p:pic>
        <p:nvPicPr>
          <p:cNvPr id="829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E482DA7-752E-49F9-8A3D-2D9DF0528981}" type="slidenum">
              <a:rPr lang="fr-FR" altLang="fr-FR" smtClean="0">
                <a:solidFill>
                  <a:srgbClr val="5288AA"/>
                </a:solidFill>
              </a:rPr>
              <a:pPr/>
              <a:t>3</a:t>
            </a:fld>
            <a:endParaRPr lang="fr-FR" altLang="fr-FR" smtClean="0">
              <a:solidFill>
                <a:srgbClr val="5288AA"/>
              </a:solidFill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95536" y="1556792"/>
            <a:ext cx="8305800" cy="178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ru-RU" altLang="fr-FR" sz="2200" dirty="0" smtClean="0">
                <a:latin typeface="+mn-lt"/>
              </a:rPr>
              <a:t>Обеспечить </a:t>
            </a:r>
            <a:r>
              <a:rPr lang="ru-RU" altLang="fr-FR" sz="2200" dirty="0">
                <a:latin typeface="+mn-lt"/>
              </a:rPr>
              <a:t>полную стерильность изделий, используемых персоналом </a:t>
            </a:r>
            <a:r>
              <a:rPr lang="ru-RU" altLang="fr-FR" sz="2200" dirty="0" smtClean="0">
                <a:latin typeface="+mn-lt"/>
              </a:rPr>
              <a:t>ЛПО </a:t>
            </a:r>
            <a:r>
              <a:rPr lang="ru-RU" altLang="fr-FR" sz="2200" dirty="0">
                <a:latin typeface="+mn-lt"/>
              </a:rPr>
              <a:t>для работы с пациентами, чтобы сократить риск инфекций и </a:t>
            </a:r>
            <a:r>
              <a:rPr lang="ru-RU" altLang="fr-FR" sz="2200" dirty="0" err="1" smtClean="0">
                <a:latin typeface="+mn-lt"/>
              </a:rPr>
              <a:t>кросс-контаминации</a:t>
            </a:r>
            <a:r>
              <a:rPr lang="ru-RU" altLang="fr-FR" sz="2200" dirty="0" smtClean="0">
                <a:latin typeface="+mn-lt"/>
              </a:rPr>
              <a:t>.</a:t>
            </a:r>
            <a:endParaRPr lang="ru-RU" altLang="fr-FR" sz="2200" dirty="0">
              <a:latin typeface="+mn-lt"/>
            </a:endParaRPr>
          </a:p>
          <a:p>
            <a:endParaRPr lang="en-GB" altLang="fr-FR" sz="2200" dirty="0">
              <a:latin typeface="+mn-lt"/>
            </a:endParaRPr>
          </a:p>
          <a:p>
            <a:r>
              <a:rPr lang="ru-RU" altLang="fr-FR" sz="2200" dirty="0" smtClean="0">
                <a:latin typeface="+mn-lt"/>
              </a:rPr>
              <a:t>Большинство </a:t>
            </a:r>
            <a:r>
              <a:rPr lang="ru-RU" altLang="fr-FR" sz="2200" dirty="0">
                <a:latin typeface="+mn-lt"/>
              </a:rPr>
              <a:t>упаковок для стерилизации содержит </a:t>
            </a:r>
            <a:r>
              <a:rPr lang="ru-RU" altLang="fr-FR" sz="2200" dirty="0" smtClean="0">
                <a:latin typeface="+mn-lt"/>
              </a:rPr>
              <a:t>бумагу.</a:t>
            </a:r>
            <a:endParaRPr lang="en-GB" altLang="fr-FR" sz="2200" dirty="0">
              <a:latin typeface="+mn-lt"/>
            </a:endParaRP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title"/>
          </p:nvPr>
        </p:nvSpPr>
        <p:spPr>
          <a:xfrm>
            <a:off x="323528" y="260648"/>
            <a:ext cx="8352928" cy="676275"/>
          </a:xfrm>
        </p:spPr>
        <p:txBody>
          <a:bodyPr>
            <a:normAutofit/>
          </a:bodyPr>
          <a:lstStyle/>
          <a:p>
            <a:r>
              <a:rPr lang="ru-RU" altLang="fr-FR" sz="3400" b="1" dirty="0" smtClean="0">
                <a:solidFill>
                  <a:schemeClr val="bg1">
                    <a:lumMod val="50000"/>
                  </a:schemeClr>
                </a:solidFill>
              </a:rPr>
              <a:t>Ц</a:t>
            </a:r>
            <a:r>
              <a:rPr lang="ru-RU" altLang="fr-FR" sz="3400" dirty="0" smtClean="0"/>
              <a:t>ель упаковки для стерилизации</a:t>
            </a:r>
            <a:endParaRPr lang="fr-FR" altLang="fr-FR" sz="3400" dirty="0" smtClean="0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95536" y="3773148"/>
            <a:ext cx="1800200" cy="2325258"/>
            <a:chOff x="4168" y="2676"/>
            <a:chExt cx="1056" cy="1364"/>
          </a:xfrm>
        </p:grpSpPr>
        <p:pic>
          <p:nvPicPr>
            <p:cNvPr id="14349" name="Picture 8" descr="POCHETT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" y="2676"/>
              <a:ext cx="1056" cy="7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9" descr="med-divers-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8" y="3466"/>
              <a:ext cx="1056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67744" y="4869160"/>
            <a:ext cx="5345112" cy="1225550"/>
            <a:chOff x="1193" y="3116"/>
            <a:chExt cx="3367" cy="772"/>
          </a:xfrm>
        </p:grpSpPr>
        <p:pic>
          <p:nvPicPr>
            <p:cNvPr id="14345" name="Picture 11" descr="IMG00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116"/>
              <a:ext cx="960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12" descr="IMG000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16"/>
              <a:ext cx="9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Picture 13" descr="img-001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16"/>
              <a:ext cx="73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14" descr="fond-sterisheet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3116"/>
              <a:ext cx="72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04847" name="Picture 15" descr="envelop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01327"/>
            <a:ext cx="1224136" cy="9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4848" name="Picture 16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89040"/>
            <a:ext cx="1676971" cy="102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0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0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542924" y="1606550"/>
            <a:ext cx="7917507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fr-FR" sz="2000" dirty="0">
                <a:latin typeface="+mn-lt"/>
              </a:rPr>
              <a:t>Требования к упаковке для стерилизации регулируются стандартами</a:t>
            </a:r>
          </a:p>
          <a:p>
            <a:pPr>
              <a:spcBef>
                <a:spcPct val="50000"/>
              </a:spcBef>
            </a:pPr>
            <a:r>
              <a:rPr lang="ru-RU" altLang="fr-FR" sz="2000" dirty="0">
                <a:latin typeface="+mn-lt"/>
              </a:rPr>
              <a:t>Стандарты </a:t>
            </a:r>
            <a:r>
              <a:rPr lang="ru-RU" altLang="fr-FR" sz="2000" dirty="0" smtClean="0">
                <a:latin typeface="+mn-lt"/>
              </a:rPr>
              <a:t>разработаны</a:t>
            </a:r>
            <a:r>
              <a:rPr lang="en-GB" altLang="fr-FR" sz="2000" dirty="0" smtClean="0">
                <a:latin typeface="+mn-lt"/>
              </a:rPr>
              <a:t>:</a:t>
            </a:r>
            <a:endParaRPr lang="en-GB" altLang="fr-FR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ru-RU" altLang="fr-FR" sz="2000" dirty="0" smtClean="0">
                <a:latin typeface="+mn-lt"/>
              </a:rPr>
              <a:t>Для производителей </a:t>
            </a:r>
            <a:r>
              <a:rPr lang="ru-RU" altLang="fr-FR" sz="2000" dirty="0">
                <a:latin typeface="+mn-lt"/>
              </a:rPr>
              <a:t>упаковки, чтобы следить за процессом </a:t>
            </a:r>
            <a:r>
              <a:rPr lang="ru-RU" altLang="fr-FR" sz="2000" dirty="0" smtClean="0">
                <a:latin typeface="+mn-lt"/>
              </a:rPr>
              <a:t>производства;</a:t>
            </a:r>
            <a:endParaRPr lang="ru-RU" altLang="fr-FR" sz="20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ru-RU" altLang="fr-FR" sz="2000" dirty="0" smtClean="0">
                <a:latin typeface="+mn-lt"/>
              </a:rPr>
              <a:t>Для </a:t>
            </a:r>
            <a:r>
              <a:rPr lang="ru-RU" altLang="fr-FR" sz="2000" dirty="0">
                <a:latin typeface="+mn-lt"/>
              </a:rPr>
              <a:t>конечных пользователей (</a:t>
            </a:r>
            <a:r>
              <a:rPr lang="ru-RU" altLang="fr-FR" sz="2000" dirty="0" smtClean="0">
                <a:latin typeface="+mn-lt"/>
              </a:rPr>
              <a:t>ЛПО), </a:t>
            </a:r>
            <a:r>
              <a:rPr lang="ru-RU" altLang="fr-FR" sz="2000" dirty="0">
                <a:latin typeface="+mn-lt"/>
              </a:rPr>
              <a:t>чтобы руководствоваться при закупке материалов и иметь уверенность в поддержании стерильности данными материалами</a:t>
            </a:r>
          </a:p>
          <a:p>
            <a:pPr>
              <a:spcBef>
                <a:spcPct val="50000"/>
              </a:spcBef>
            </a:pPr>
            <a:r>
              <a:rPr lang="ru-RU" altLang="fr-FR" sz="2000" dirty="0">
                <a:latin typeface="+mn-lt"/>
              </a:rPr>
              <a:t>В настоящий момент стандарт</a:t>
            </a:r>
            <a:r>
              <a:rPr lang="en-GB" altLang="fr-FR" sz="2000" dirty="0">
                <a:latin typeface="+mn-lt"/>
              </a:rPr>
              <a:t>:  </a:t>
            </a:r>
            <a:r>
              <a:rPr lang="ru-RU" altLang="fr-FR" sz="2000" dirty="0" smtClean="0">
                <a:solidFill>
                  <a:schemeClr val="accent3"/>
                </a:solidFill>
                <a:latin typeface="+mn-lt"/>
              </a:rPr>
              <a:t>ГОСТ </a:t>
            </a:r>
            <a:r>
              <a:rPr lang="en-US" altLang="fr-FR" sz="2000" dirty="0">
                <a:solidFill>
                  <a:schemeClr val="accent3"/>
                </a:solidFill>
                <a:latin typeface="+mn-lt"/>
              </a:rPr>
              <a:t>ISO </a:t>
            </a:r>
            <a:r>
              <a:rPr lang="en-US" altLang="fr-FR" sz="2000" dirty="0" smtClean="0">
                <a:solidFill>
                  <a:schemeClr val="accent3"/>
                </a:solidFill>
                <a:latin typeface="+mn-lt"/>
              </a:rPr>
              <a:t>11607-2011</a:t>
            </a:r>
            <a:r>
              <a:rPr lang="ru-RU" altLang="fr-FR" sz="2000" dirty="0" smtClean="0">
                <a:solidFill>
                  <a:schemeClr val="accent3"/>
                </a:solidFill>
                <a:latin typeface="+mn-lt"/>
              </a:rPr>
              <a:t> и</a:t>
            </a:r>
            <a:r>
              <a:rPr lang="en-GB" altLang="fr-FR" sz="2000" dirty="0" smtClean="0">
                <a:solidFill>
                  <a:schemeClr val="accent3"/>
                </a:solidFill>
                <a:latin typeface="+mn-lt"/>
              </a:rPr>
              <a:t> </a:t>
            </a:r>
            <a:r>
              <a:rPr lang="en-GB" altLang="fr-FR" sz="2000" dirty="0">
                <a:solidFill>
                  <a:schemeClr val="accent3"/>
                </a:solidFill>
                <a:latin typeface="+mn-lt"/>
              </a:rPr>
              <a:t>EN </a:t>
            </a:r>
            <a:r>
              <a:rPr lang="en-GB" altLang="fr-FR" sz="2000" dirty="0" smtClean="0">
                <a:solidFill>
                  <a:schemeClr val="accent3"/>
                </a:solidFill>
                <a:latin typeface="+mn-lt"/>
              </a:rPr>
              <a:t>868</a:t>
            </a:r>
            <a:endParaRPr lang="en-GB" altLang="fr-FR" sz="2000" dirty="0">
              <a:solidFill>
                <a:schemeClr val="accent3"/>
              </a:solidFill>
              <a:latin typeface="+mn-lt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55576" y="5085184"/>
            <a:ext cx="4119563" cy="1111250"/>
            <a:chOff x="1193" y="3116"/>
            <a:chExt cx="3367" cy="772"/>
          </a:xfrm>
        </p:grpSpPr>
        <p:pic>
          <p:nvPicPr>
            <p:cNvPr id="17415" name="Picture 5" descr="IMG00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3116"/>
              <a:ext cx="960" cy="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6" descr="IMG000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3116"/>
              <a:ext cx="960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7" name="Picture 7" descr="img-001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3116"/>
              <a:ext cx="73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8" descr="fond-sterishee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" y="3116"/>
              <a:ext cx="727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251520" y="188640"/>
            <a:ext cx="856895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fr-FR" sz="4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</a:t>
            </a:r>
            <a:r>
              <a:rPr lang="ru-RU" altLang="fr-FR" sz="4000" dirty="0">
                <a:latin typeface="+mj-lt"/>
              </a:rPr>
              <a:t>паковка для стерилизации</a:t>
            </a:r>
            <a:endParaRPr lang="fr-FR" altLang="fr-FR" sz="4000" dirty="0">
              <a:latin typeface="+mj-lt"/>
            </a:endParaRP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4643438"/>
            <a:ext cx="1787525" cy="221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ЕГ\Новая папка\IMG_79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89328"/>
            <a:ext cx="3635896" cy="2424048"/>
          </a:xfrm>
          <a:prstGeom prst="rect">
            <a:avLst/>
          </a:prstGeom>
          <a:noFill/>
        </p:spPr>
      </p:pic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9552" y="620688"/>
            <a:ext cx="813690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fr-FR" sz="3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У</a:t>
            </a:r>
            <a:r>
              <a:rPr lang="ru-RU" altLang="fr-FR" sz="3400" dirty="0">
                <a:latin typeface="+mj-lt"/>
              </a:rPr>
              <a:t>паковка для стерилизации</a:t>
            </a:r>
            <a:r>
              <a:rPr lang="en-US" altLang="fr-FR" sz="3400" dirty="0">
                <a:latin typeface="+mj-lt"/>
              </a:rPr>
              <a:t>: 5 </a:t>
            </a:r>
            <a:r>
              <a:rPr lang="ru-RU" altLang="fr-FR" sz="3400" dirty="0">
                <a:latin typeface="+mj-lt"/>
              </a:rPr>
              <a:t>требований согласно нормам</a:t>
            </a:r>
            <a:endParaRPr lang="en-US" altLang="fr-FR" sz="3400" dirty="0">
              <a:latin typeface="+mj-lt"/>
            </a:endParaRPr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179512" y="1124744"/>
            <a:ext cx="8675688" cy="513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defRPr/>
            </a:pPr>
            <a:endParaRPr lang="en-GB" altLang="fr-FR" dirty="0" smtClean="0">
              <a:latin typeface="Univers" pitchFamily="34" charset="0"/>
            </a:endParaRPr>
          </a:p>
          <a:p>
            <a:pPr algn="ctr" eaLnBrk="1" hangingPunct="1">
              <a:defRPr/>
            </a:pPr>
            <a:r>
              <a:rPr lang="ru-RU" altLang="fr-FR" dirty="0" smtClean="0">
                <a:latin typeface="+mn-lt"/>
              </a:rPr>
              <a:t>В соответствии со стандартами</a:t>
            </a:r>
            <a:endParaRPr lang="en-GB" altLang="fr-FR" dirty="0">
              <a:latin typeface="+mn-lt"/>
            </a:endParaRPr>
          </a:p>
          <a:p>
            <a:pPr algn="ctr" eaLnBrk="1" hangingPunct="1">
              <a:defRPr/>
            </a:pPr>
            <a:r>
              <a:rPr lang="ru-RU" altLang="fr-FR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ГОСТ </a:t>
            </a:r>
            <a:r>
              <a:rPr lang="en-GB" altLang="fr-FR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ISO11607 </a:t>
            </a:r>
            <a:r>
              <a:rPr lang="en-GB" altLang="fr-FR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&amp; EN </a:t>
            </a:r>
            <a:r>
              <a:rPr lang="en-GB" altLang="fr-FR" b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868</a:t>
            </a:r>
          </a:p>
          <a:p>
            <a:pPr eaLnBrk="1" hangingPunct="1">
              <a:spcBef>
                <a:spcPct val="20000"/>
              </a:spcBef>
              <a:buClr>
                <a:srgbClr val="5288AA"/>
              </a:buClr>
              <a:defRPr/>
            </a:pPr>
            <a:endParaRPr lang="ru-RU" b="1" u="sng" dirty="0" smtClean="0">
              <a:latin typeface="+mn-lt"/>
            </a:endParaRPr>
          </a:p>
          <a:p>
            <a:pPr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en-US" b="1" dirty="0" smtClean="0">
                <a:latin typeface="+mn-lt"/>
              </a:rPr>
              <a:t>5 </a:t>
            </a:r>
            <a:r>
              <a:rPr lang="ru-RU" b="1" dirty="0" smtClean="0">
                <a:latin typeface="+mn-lt"/>
              </a:rPr>
              <a:t>основных требований</a:t>
            </a:r>
            <a:r>
              <a:rPr lang="en-US" b="1" dirty="0" smtClean="0">
                <a:latin typeface="+mn-lt"/>
              </a:rPr>
              <a:t>:</a:t>
            </a: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1. Позволение эффективной стерилизации;</a:t>
            </a:r>
            <a:endParaRPr lang="en-US" sz="1800" dirty="0">
              <a:latin typeface="+mn-lt"/>
            </a:endParaRP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2. Обеспечение физической защиты и бактериального барьера;</a:t>
            </a: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3. Поддержание стерильности до времени использования и до </a:t>
            </a: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окончания срока годности;</a:t>
            </a: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4. Минимизация рисков как для пациентов, так и медицинских </a:t>
            </a: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Работников;</a:t>
            </a:r>
            <a:endParaRPr lang="en-US" sz="1800" dirty="0">
              <a:latin typeface="+mn-lt"/>
            </a:endParaRP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sz="1800" dirty="0" smtClean="0">
                <a:latin typeface="+mn-lt"/>
              </a:rPr>
              <a:t>5. Асептическое представление продуктов перед использованием.</a:t>
            </a:r>
            <a:endParaRPr lang="en-US" sz="1800" dirty="0" smtClean="0">
              <a:latin typeface="+mn-lt"/>
            </a:endParaRPr>
          </a:p>
          <a:p>
            <a:pPr marL="0" lvl="2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endParaRPr lang="en-US" sz="1800" dirty="0"/>
          </a:p>
          <a:p>
            <a:pPr marL="0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endParaRPr lang="en-US" b="1" dirty="0" smtClean="0">
              <a:solidFill>
                <a:srgbClr val="5288AA"/>
              </a:solidFill>
              <a:latin typeface="+mn-lt"/>
            </a:endParaRPr>
          </a:p>
          <a:p>
            <a:pPr marL="0" indent="0" eaLnBrk="1" hangingPunct="1">
              <a:spcBef>
                <a:spcPct val="20000"/>
              </a:spcBef>
              <a:buClr>
                <a:srgbClr val="5288AA"/>
              </a:buClr>
              <a:defRPr/>
            </a:pPr>
            <a:endParaRPr lang="en-US" sz="1800" b="1" dirty="0" smtClean="0">
              <a:solidFill>
                <a:srgbClr val="939876"/>
              </a:solidFill>
              <a:latin typeface="+mn-lt"/>
              <a:cs typeface="Aharoni" panose="02010803020104030203" pitchFamily="2" charset="-79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10588" cy="7016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3400" b="1" dirty="0" smtClean="0">
                <a:solidFill>
                  <a:schemeClr val="bg1">
                    <a:lumMod val="50000"/>
                  </a:schemeClr>
                </a:solidFill>
              </a:rPr>
              <a:t>Т</a:t>
            </a:r>
            <a:r>
              <a:rPr lang="ru-RU" sz="3400" dirty="0" smtClean="0"/>
              <a:t>ехника загрузки</a:t>
            </a:r>
          </a:p>
        </p:txBody>
      </p:sp>
      <p:pic>
        <p:nvPicPr>
          <p:cNvPr id="51203" name="Picture 4" descr="pic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600" y="1065213"/>
            <a:ext cx="4826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6345238" y="1165225"/>
            <a:ext cx="2462212" cy="1600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Пленка одного пакета закрывает часть бумажной стороны следующего пакета. </a:t>
            </a:r>
          </a:p>
          <a:p>
            <a:r>
              <a:rPr lang="ru-RU" sz="1400" dirty="0"/>
              <a:t>Закрыт проход воздуха и пара. </a:t>
            </a:r>
          </a:p>
          <a:p>
            <a:endParaRPr lang="ru-RU" sz="1400" dirty="0"/>
          </a:p>
          <a:p>
            <a:r>
              <a:rPr lang="ru-RU" sz="1400" dirty="0"/>
              <a:t>НЕ ОПТИМАЛЬНО</a:t>
            </a:r>
          </a:p>
        </p:txBody>
      </p:sp>
      <p:sp>
        <p:nvSpPr>
          <p:cNvPr id="51205" name="Text Box 6"/>
          <p:cNvSpPr txBox="1">
            <a:spLocks noChangeArrowheads="1"/>
          </p:cNvSpPr>
          <p:nvPr/>
        </p:nvSpPr>
        <p:spPr bwMode="auto">
          <a:xfrm>
            <a:off x="1997075" y="5238750"/>
            <a:ext cx="18732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Пленочная передняя сторона</a:t>
            </a:r>
            <a:endParaRPr lang="ru-RU" sz="1400" dirty="0">
              <a:solidFill>
                <a:srgbClr val="FF3300"/>
              </a:solidFill>
            </a:endParaRPr>
          </a:p>
        </p:txBody>
      </p:sp>
      <p:sp>
        <p:nvSpPr>
          <p:cNvPr id="51206" name="Text Box 7"/>
          <p:cNvSpPr txBox="1">
            <a:spLocks noChangeArrowheads="1"/>
          </p:cNvSpPr>
          <p:nvPr/>
        </p:nvSpPr>
        <p:spPr bwMode="auto">
          <a:xfrm>
            <a:off x="2000250" y="4640263"/>
            <a:ext cx="18732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Бумажная задняя сторона</a:t>
            </a:r>
            <a:endParaRPr lang="ru-RU" sz="1400" dirty="0">
              <a:solidFill>
                <a:srgbClr val="FF3300"/>
              </a:solidFill>
            </a:endParaRPr>
          </a:p>
        </p:txBody>
      </p:sp>
      <p:sp>
        <p:nvSpPr>
          <p:cNvPr id="51207" name="Text Box 8"/>
          <p:cNvSpPr txBox="1">
            <a:spLocks noChangeArrowheads="1"/>
          </p:cNvSpPr>
          <p:nvPr/>
        </p:nvSpPr>
        <p:spPr bwMode="auto">
          <a:xfrm>
            <a:off x="6321425" y="3921125"/>
            <a:ext cx="2462213" cy="9541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dirty="0"/>
              <a:t>Не закрыт проход воздуха и пара. </a:t>
            </a:r>
          </a:p>
          <a:p>
            <a:endParaRPr lang="ru-RU" sz="1400" dirty="0"/>
          </a:p>
          <a:p>
            <a:r>
              <a:rPr lang="ru-RU" sz="1400" dirty="0">
                <a:solidFill>
                  <a:srgbClr val="C00000"/>
                </a:solidFill>
              </a:rPr>
              <a:t>ОПТИМАЛЬНО</a:t>
            </a:r>
          </a:p>
        </p:txBody>
      </p:sp>
    </p:spTree>
    <p:extLst>
      <p:ext uri="{BB962C8B-B14F-4D97-AF65-F5344CB8AC3E}">
        <p14:creationId xmlns="" xmlns:p14="http://schemas.microsoft.com/office/powerpoint/2010/main" val="65417133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DD6996A4-99CC-4634-8157-787728202753}" type="slidenum">
              <a:rPr lang="en-US" altLang="fr-FR" smtClean="0">
                <a:solidFill>
                  <a:srgbClr val="5288AA"/>
                </a:solidFill>
              </a:rPr>
              <a:pPr/>
              <a:t>7</a:t>
            </a:fld>
            <a:endParaRPr lang="en-US" altLang="fr-FR" smtClean="0">
              <a:solidFill>
                <a:srgbClr val="5288AA"/>
              </a:solidFill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0" y="476672"/>
            <a:ext cx="91440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 eaLnBrk="1" hangingPunct="1"/>
            <a:r>
              <a:rPr lang="ru-RU" altLang="fr-FR" sz="34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П</a:t>
            </a:r>
            <a:r>
              <a:rPr lang="ru-RU" altLang="fr-FR" sz="3400" dirty="0">
                <a:latin typeface="+mj-lt"/>
              </a:rPr>
              <a:t>оддержание стерильности и асептическое вскрытие</a:t>
            </a:r>
            <a:endParaRPr lang="en-US" altLang="fr-FR" sz="3400" dirty="0">
              <a:latin typeface="+mj-lt"/>
            </a:endParaRPr>
          </a:p>
        </p:txBody>
      </p:sp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60325" y="1484784"/>
            <a:ext cx="9083675" cy="478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altLang="fr-FR" sz="2400" dirty="0"/>
              <a:t>Дизайн упаковки</a:t>
            </a:r>
            <a:endParaRPr lang="en-US" altLang="fr-FR" sz="2400" dirty="0"/>
          </a:p>
          <a:p>
            <a:pPr marL="1600200" lvl="3" indent="-228600" eaLnBrk="1" hangingPunct="1">
              <a:spcBef>
                <a:spcPct val="20000"/>
              </a:spcBef>
              <a:buClr>
                <a:schemeClr val="folHlink"/>
              </a:buClr>
              <a:buFontTx/>
              <a:buChar char="-"/>
              <a:defRPr/>
            </a:pPr>
            <a:r>
              <a:rPr lang="ru-RU" altLang="fr-FR" sz="2400" dirty="0"/>
              <a:t>Прочность и непрерывность швов</a:t>
            </a:r>
            <a:endParaRPr lang="en-US" altLang="fr-FR" sz="2400" dirty="0"/>
          </a:p>
          <a:p>
            <a:pPr marL="342900" indent="-342900" eaLnBrk="1" hangingPunct="1">
              <a:spcBef>
                <a:spcPct val="20000"/>
              </a:spcBef>
              <a:buClr>
                <a:srgbClr val="5288AA"/>
              </a:buClr>
              <a:defRPr/>
            </a:pPr>
            <a:r>
              <a:rPr lang="ru-RU" altLang="fr-FR" sz="2400" dirty="0" smtClean="0"/>
              <a:t>Все </a:t>
            </a:r>
            <a:r>
              <a:rPr lang="ru-RU" altLang="fr-FR" sz="2400" dirty="0"/>
              <a:t>части упаковки должны быть проверены</a:t>
            </a:r>
            <a:endParaRPr lang="en-US" altLang="fr-FR" sz="2400" dirty="0"/>
          </a:p>
          <a:p>
            <a:pPr marL="742950" lvl="1" indent="-285750" eaLnBrk="1" hangingPunct="1">
              <a:spcBef>
                <a:spcPct val="20000"/>
              </a:spcBef>
              <a:buClr>
                <a:srgbClr val="939876"/>
              </a:buClr>
              <a:buSzPct val="75000"/>
              <a:defRPr/>
            </a:pPr>
            <a:r>
              <a:rPr lang="ru-RU" altLang="fr-FR" sz="2400" dirty="0"/>
              <a:t>Валидация швов</a:t>
            </a:r>
            <a:endParaRPr lang="en-US" altLang="fr-FR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ru-RU" altLang="fr-FR" sz="2400" dirty="0"/>
              <a:t>Контроль щвов </a:t>
            </a:r>
            <a:r>
              <a:rPr lang="en-US" altLang="fr-FR" sz="2400" dirty="0"/>
              <a:t>(</a:t>
            </a:r>
            <a:r>
              <a:rPr lang="ru-RU" altLang="fr-FR" sz="2400" dirty="0"/>
              <a:t>отсутствие складок, загибов и т.д.</a:t>
            </a:r>
            <a:r>
              <a:rPr lang="en-US" altLang="fr-FR" sz="2400" dirty="0"/>
              <a:t>)</a:t>
            </a:r>
          </a:p>
          <a:p>
            <a:pPr marL="1143000" lvl="2" indent="-2286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ru-RU" altLang="fr-FR" sz="2400" dirty="0"/>
              <a:t>Внутренняя процедура: контроль шва, выполненного на термозапаивающей машине</a:t>
            </a:r>
            <a:endParaRPr lang="en-US" altLang="fr-FR" sz="2400" dirty="0"/>
          </a:p>
          <a:p>
            <a:pPr marL="1143000" lvl="2" indent="-228600" eaLnBrk="1" hangingPunct="1">
              <a:spcBef>
                <a:spcPct val="20000"/>
              </a:spcBef>
              <a:buClr>
                <a:schemeClr val="folHlink"/>
              </a:buClr>
              <a:defRPr/>
            </a:pPr>
            <a:r>
              <a:rPr lang="ru-RU" altLang="fr-FR" sz="2400" dirty="0"/>
              <a:t>Контроль с помощью толуидина голубого цвета</a:t>
            </a:r>
            <a:endParaRPr lang="en-US" altLang="fr-FR" sz="2400" dirty="0"/>
          </a:p>
          <a:p>
            <a:pPr marL="342900" indent="-342900" eaLnBrk="1" hangingPunct="1">
              <a:spcBef>
                <a:spcPct val="20000"/>
              </a:spcBef>
              <a:buClr>
                <a:srgbClr val="5288AA"/>
              </a:buClr>
              <a:buFont typeface="Wingdings" pitchFamily="2" charset="2"/>
              <a:buChar char="n"/>
              <a:defRPr/>
            </a:pPr>
            <a:endParaRPr lang="en-US" altLang="fr-FR" sz="2200" dirty="0">
              <a:solidFill>
                <a:srgbClr val="5288AA"/>
              </a:solidFill>
            </a:endParaRPr>
          </a:p>
        </p:txBody>
      </p:sp>
      <p:pic>
        <p:nvPicPr>
          <p:cNvPr id="59397" name="Picture 12" descr="C:\Disque U\0 - A RANGER\bureau 28 09 11\prépa sing course\pictures\badselfseal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0" y="4940300"/>
            <a:ext cx="255111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6" descr="C:\Documents and Settings\ddu\Bureau\SciCan_hm850D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4940300"/>
            <a:ext cx="35242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0300"/>
            <a:ext cx="306863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653956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7992888" cy="1152128"/>
          </a:xfrm>
        </p:spPr>
        <p:txBody>
          <a:bodyPr>
            <a:normAutofit/>
          </a:bodyPr>
          <a:lstStyle/>
          <a:p>
            <a:r>
              <a:rPr lang="ru-RU" altLang="fr-FR" sz="3400" b="1" dirty="0" smtClean="0">
                <a:solidFill>
                  <a:schemeClr val="bg1">
                    <a:lumMod val="50000"/>
                  </a:schemeClr>
                </a:solidFill>
              </a:rPr>
              <a:t>К</a:t>
            </a:r>
            <a:r>
              <a:rPr lang="ru-RU" altLang="fr-FR" sz="3400" dirty="0" smtClean="0"/>
              <a:t>ак действуют бактерии?</a:t>
            </a:r>
            <a:endParaRPr lang="fr-FR" altLang="fr-FR" sz="3400" dirty="0" smtClean="0"/>
          </a:p>
        </p:txBody>
      </p:sp>
      <p:pic>
        <p:nvPicPr>
          <p:cNvPr id="28676" name="Picture 5" descr="salmonella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640" y="1700808"/>
            <a:ext cx="6626225" cy="4143375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2"/>
          <p:cNvSpPr txBox="1">
            <a:spLocks noChangeArrowheads="1"/>
          </p:cNvSpPr>
          <p:nvPr/>
        </p:nvSpPr>
        <p:spPr bwMode="auto">
          <a:xfrm>
            <a:off x="0" y="404664"/>
            <a:ext cx="914400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fr-FR" sz="3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Структура бумаги</a:t>
            </a:r>
            <a:endParaRPr lang="fr-FR" altLang="fr-FR" sz="3400" dirty="0">
              <a:latin typeface="+mj-lt"/>
            </a:endParaRPr>
          </a:p>
        </p:txBody>
      </p:sp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500166" y="1643050"/>
          <a:ext cx="6375400" cy="4826000"/>
        </p:xfrm>
        <a:graphic>
          <a:graphicData uri="http://schemas.openxmlformats.org/presentationml/2006/ole">
            <p:oleObj spid="_x0000_s5130" name="Photo Editor Photo" r:id="rId3" imgW="6380952" imgH="4828571" progId="">
              <p:embed/>
            </p:oleObj>
          </a:graphicData>
        </a:graphic>
      </p:graphicFrame>
      <p:sp>
        <p:nvSpPr>
          <p:cNvPr id="9" name="Line 3"/>
          <p:cNvSpPr>
            <a:spLocks noChangeShapeType="1"/>
          </p:cNvSpPr>
          <p:nvPr/>
        </p:nvSpPr>
        <p:spPr bwMode="auto">
          <a:xfrm>
            <a:off x="2312988" y="4602163"/>
            <a:ext cx="0" cy="1295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508250" y="4922838"/>
            <a:ext cx="1620838" cy="338137"/>
          </a:xfrm>
          <a:prstGeom prst="rect">
            <a:avLst/>
          </a:prstGeom>
          <a:solidFill>
            <a:schemeClr val="bg1"/>
          </a:solidFill>
          <a:ln w="9525">
            <a:solidFill>
              <a:srgbClr val="00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fr-FR" sz="1600" b="1">
                <a:solidFill>
                  <a:srgbClr val="000066"/>
                </a:solidFill>
              </a:rPr>
              <a:t>ТОЛЩИНА</a:t>
            </a:r>
            <a:endParaRPr lang="en-US" altLang="fr-FR" sz="1600" b="1">
              <a:solidFill>
                <a:srgbClr val="000066"/>
              </a:solidFill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181600" y="2033588"/>
            <a:ext cx="1905000" cy="584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ru-RU" altLang="fr-FR" sz="1600" b="1" dirty="0">
                <a:solidFill>
                  <a:srgbClr val="000066"/>
                </a:solidFill>
              </a:rPr>
              <a:t>ПОВЕРХНОСТЬ ЛИСТА</a:t>
            </a:r>
            <a:endParaRPr lang="en-US" altLang="fr-FR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0143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8FF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8FFF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923</TotalTime>
  <Words>1106</Words>
  <Application>Microsoft Office PowerPoint</Application>
  <PresentationFormat>Экран (4:3)</PresentationFormat>
  <Paragraphs>255</Paragraphs>
  <Slides>26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8" baseType="lpstr">
      <vt:lpstr>Тема Office</vt:lpstr>
      <vt:lpstr>Photo Editor Photo</vt:lpstr>
      <vt:lpstr>Современные подходы к выбору и использованию расходных материалов для стерилизации, виды упаковочных материалов, способы контроля качества стерилизации.</vt:lpstr>
      <vt:lpstr>Одноразовые</vt:lpstr>
      <vt:lpstr>Цель упаковки для стерилизации</vt:lpstr>
      <vt:lpstr>Слайд 4</vt:lpstr>
      <vt:lpstr>Слайд 5</vt:lpstr>
      <vt:lpstr>Техника загрузки</vt:lpstr>
      <vt:lpstr>Слайд 7</vt:lpstr>
      <vt:lpstr>Как действуют бактерии?</vt:lpstr>
      <vt:lpstr>Слайд 9</vt:lpstr>
      <vt:lpstr>Слайд 10</vt:lpstr>
      <vt:lpstr>Слайд 11</vt:lpstr>
      <vt:lpstr>Слайд 12</vt:lpstr>
      <vt:lpstr>Слайд 13</vt:lpstr>
      <vt:lpstr>Слайд 14</vt:lpstr>
      <vt:lpstr>Методы стерилизации</vt:lpstr>
      <vt:lpstr>Слайд 16</vt:lpstr>
      <vt:lpstr>Пакеты самоклеящиеся</vt:lpstr>
      <vt:lpstr>Загрязнение мед. изделий недопустимо</vt:lpstr>
      <vt:lpstr>Упаковочные материалы с «карманом» для закладки внутреннего индикатора</vt:lpstr>
      <vt:lpstr>Срок сохранения стерильности</vt:lpstr>
      <vt:lpstr>Правильное обращение со стерилизационными упаковками</vt:lpstr>
      <vt:lpstr>ГОСТ ISO 11140-1-2011.  Часть 1. Классификация индикаторов</vt:lpstr>
      <vt:lpstr>Слайд 23</vt:lpstr>
      <vt:lpstr>Слайд 24</vt:lpstr>
      <vt:lpstr>Слайд 25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Konstantin</cp:lastModifiedBy>
  <cp:revision>138</cp:revision>
  <dcterms:created xsi:type="dcterms:W3CDTF">2017-04-11T08:05:51Z</dcterms:created>
  <dcterms:modified xsi:type="dcterms:W3CDTF">2017-12-18T15:26:06Z</dcterms:modified>
</cp:coreProperties>
</file>