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80" r:id="rId5"/>
    <p:sldId id="294" r:id="rId6"/>
    <p:sldId id="285" r:id="rId7"/>
    <p:sldId id="260" r:id="rId8"/>
    <p:sldId id="286" r:id="rId9"/>
    <p:sldId id="289" r:id="rId10"/>
    <p:sldId id="287" r:id="rId11"/>
    <p:sldId id="296" r:id="rId12"/>
    <p:sldId id="288" r:id="rId13"/>
    <p:sldId id="261" r:id="rId14"/>
    <p:sldId id="290" r:id="rId15"/>
    <p:sldId id="262" r:id="rId16"/>
    <p:sldId id="263" r:id="rId17"/>
    <p:sldId id="264" r:id="rId18"/>
    <p:sldId id="291" r:id="rId19"/>
    <p:sldId id="283" r:id="rId20"/>
    <p:sldId id="284" r:id="rId21"/>
    <p:sldId id="292" r:id="rId22"/>
    <p:sldId id="293" r:id="rId23"/>
    <p:sldId id="268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58" d="100"/>
          <a:sy n="58" d="100"/>
        </p:scale>
        <p:origin x="10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кожей новорожденного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условиях ОРИТН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8062912" cy="26392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Гаврилина М.А.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Ст. м/с ОРИТ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новорожденных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ГБУЗ НО «НОДКБ»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Нижний Новгород, 2018год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550070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проведением медицинских манипуляций, связанных с нарушением целостности кожного покрова пациентов (на инъекционном поле после установки внутривенных катетеров);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операционном поле перед хирургическим вмешательством, в том числе с использованием хирургического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электрокоагулятора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закрытия хирургических ран, включая проколы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малоинвазивных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вмешательствах, после наложения шва;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0108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ДЕЗИТОЛ применяется: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закрытия мест доступа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чрескожных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устройств длительной установки (катетеры, дренажи);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предотвращения рисков развития мацерации, раздражения и повреждения эпидермиса, возникающих при частом использовании изделий с липким слоем (пластыри, наклейки для фиксации внутривенных катетеров, одноразовое белье, устройства, накладываемые в область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датчики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пульсоксиметрические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Полимерная пленка является водостойким барьером и обеспечивает защиту при кратковременном воздействии воды.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ДЕЗИТОЛ применяется: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158162" cy="464347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наносить только на продезинфицированную, сухую кожу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использовать для закрытия инфицированных ран и пролежней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нанесения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покрытия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применять жидкие препараты, мази и другие аналогичные вещества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использовать на слизистых оболочках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 использовать как защиту рук медицинского персонала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Для удаления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покрытия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использовать этиловый или изопропиловый спирт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01038" cy="12096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Некоторые особенности при работе с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Дезитолом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2172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Детские пенообразующие губки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Ninonet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одноразовая пенообразующая губка, идеально подходящая для ежедневного ухода за детьми с рождения и без ограничения возраста использования.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обеспечивает поддержание детской гигиены, содержит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гипоаллергенный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гель с экстрактами алоэ вера, обладающий смягчающим свойством  и с экстрактом ромашки с успокаивающим действием.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влажность, которая содержится в однажды использованных многоразовых губках, провоцирует скопление микробов и бактерий, что создает риск возникновения инфекций. Использование одноразовых губок NINONET позволит избежать такого рода проблем. 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УХОД. Гигиенические процедуры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NINONET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843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704412" cy="20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ОРН\Desktop\ниноннет\IMG_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3712412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3573016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Представляют собой мягкое плетеное волокно, смесь 2-х компонентной смягченной фибры, которое  создано без применения химических продуктов.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добавления химических продуктов, не содержит формальдегид, формальдегид мочевины и латекс. 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Волокнистая сторона пропитана специально разработанным для детей дерматологическим гелем с нейтральным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neutral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Стерильная гидроколлоидная повязка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Грануфлекс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из внутреннего (соприкасающегося  с  раной) слоя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гидроколлоидов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взвешенных в полимерной матрице, промежуточного  слоя – полиуретановой пены и внешнего слоя – полиуретановой пленки.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Повязка взаимодействует с раневым экссудатом, образуя влажную среду, которая поддерживает процесс заживления, абсорбирует экссудат и содействует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аутолитическому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очищению раны.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01038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ЛЕЧЕНИЕ.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Гидроколлоидное раневое покрытие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Грануфлекс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Супертонкий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пролежни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дермальные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поверхностные ожоги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посттравматические раны, включая ссадины, разрывы тканей;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сухие раны или раны с небольшим количеством  экссудата (повреждения кожи при наложении пластыря, химические раздражения, мацерации, реакции кожи на остаток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адгезива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удаления пластыря);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хирургические раны (послеоперационные раны).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Покрытие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Грануфлекс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Супертонкий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Показания к применению.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50006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комфорт и универсальность за счет возможности контроля состояния раны через полупрозрачную покровную пленку. Меньше манипуляций, связанных с перевязкой – меньше беспокойство пациенту!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Заживление раны в щадящем режиме.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условия влажного заживления в ране.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максимальный комфорт для пациентов – может находиться на ране до 7 суток, фиксируется безболезненно и надежно к коже, окружающей ран, и не проницаем для бактерий.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влагоустойчивости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препятствует проведению гигиенических процедур.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Покрывает и защищает подверженные повреждению участки кожи. Применяется на любом участке тела для бережной защиты новых тканей и кожи с высоким риском повреждения.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счет морщинистой покровной пленки обладает чрезвычайно высокой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моделируемостью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позволяет применять данное раневое покрытие в труднодоступных местах, не ограничивает подвижность конечностей, суставов.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Преимуществами данного раневого покрытия являются: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001056" cy="45720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гель, образующийся под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Грануфлексом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желтоватый цвет и специфический запах. При отсутствии признаков клинической инфекции, не следует ошибочно принимать такой гель за гнойное отделяемое;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размер раны при первых перевязках может увеличиваться вследствие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аутолитического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очищения от нежизнеспособных тканей.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существуют некоторые особенности работы с данными раневыми покрытиями в инкубаторе (т.к. в камере инкубатора повышенная температура и уровень влажности, отделяемого из под раневого покрытия может быть гораздо больше, чем при работе в обычных условиях)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2286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работе с раневым покрытием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Грануфлекс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Супертонкий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важно учитывать: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14240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Участок мацерации на передней брюшной стенке у недоношенного ребенка (масса тела 1170г).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Раневое покрытие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Грануфлекс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Супертонкий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было наложено в течение 6 дней.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РН\Desktop\Рана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РН\Desktop\Рана\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928934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РН\Desktop\Рана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928934"/>
            <a:ext cx="20717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больными, находящимися в отделении реанимации и в палатах интенсивной терапии, представляет сложный комплекс мероприятий, от которого во многом зависит исход заболевания.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Кожные покровы и слизистые оболочки представляют собой первый физиологический защитный барьер организма, поэтому уход за их состоянием имеет важное значение.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РН\Desktop\Живот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21431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74228" cy="17846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Участок мацерации на передней брюшной стенке у глубоко  недоношенного ребенка (масса тела 740г).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Раневое покрытие было использовано в течение 7 дней.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C:\Users\ОРН\Desktop\Живот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20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РН\Desktop\Живот\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0717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РН\Desktop\Уход кожа\IMG_30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57190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8186734" cy="14287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Заживление послеоперационной раны (лапаротомия, НЭК)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                                            после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ОРН\Desktop\Уход кожа\IMG_30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РН\Desktop\Уход кожа\IMG_28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8627" y="2893215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401080" cy="199551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Ссадины на спине, глубоко недоношенный ребёнок  (масса тела 910гр)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Раневое покрытие было наложено в течение 6 дней.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ОРН\AppData\Local\Microsoft\Windows\Temporary Internet Files\Content.Word\IMG_28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97412" y="2974696"/>
            <a:ext cx="3429468" cy="21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РН\Desktop\Уход кожа\IMG_3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64974" y="2750341"/>
            <a:ext cx="34290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Знание и внедрение в медицинскую практику новых современных средств и материалов: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 качество обслуживания пациентов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упрощает ежедневную работу медицинского персонала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сокращает затраты материальных средств.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760283/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507436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Являясь самым крупным органом человеческого тела, кожа выполняет множество жизненно важных функций: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барьерную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дыхательную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выделительную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эндокринную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иммунную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терморегуляционную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сенсорную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У новорожденных младенцев, особенно недоношенных, кожа имеет  особое значение для поддержания водного баланса и осуществления газообмена.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472518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Функция кожи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50070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недоношенность со сроком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менее 32 недель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вынужденное положение, связанное с заболеванием или особенностями лечения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дегидратация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эндотрахеальных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назогастральных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зондов, катетеров, электродов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контакт с увлажненным согретым воздухом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наличие хирургической раны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клейких материалов для фиксации медицинских    приборов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многократное проведение забора крови </a:t>
            </a:r>
          </a:p>
          <a:p>
            <a:pPr algn="just"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086724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Возможные причины повреждений кожи у новорожденных детей в ОРИТН.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43599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пролежни (в области головы, ноздрей, ушей)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химические и термические ожоги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ишемия и некроз кожи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рубцы, атрофия,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кальциноз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гиперпигментации кожи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мацерации, ссадины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осложненные послеоперационные раны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29642" cy="1424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повреждений кожных покровов у госпитализированных новорожденных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8600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по удалению клейких материалов: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нужно помнить, что удаление клейких материалов, используемых для крепления аппаратуры жизнеобеспечения, мониторинга и других устройств, может травмировать кожу новорожденного и вызвать боль.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из-за ослабления связи между эпидермисом и дермой  даже однократное удаление клейкого материала может нарушить барьерную функцию кожи, особенно на участках тела, где роговой слой более тонкий (щеки, спина).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68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Уход. Профилактика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79618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86380" y="1500174"/>
            <a:ext cx="3450396" cy="512827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Салфетки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5102352" cy="5852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Безболезненно удаляет и помогает снять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адгезивную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основу раневых покрытий и пластырей с поверхности тела.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 на силиконовой основе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содержит спирта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имеет масляной основы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Гипоаллергенен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содержит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парфюмированных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отдушек</a:t>
            </a:r>
          </a:p>
          <a:p>
            <a:endParaRPr lang="ru-RU" sz="2000" dirty="0"/>
          </a:p>
        </p:txBody>
      </p:sp>
      <p:pic>
        <p:nvPicPr>
          <p:cNvPr id="5" name="Рисунок 4" descr="Niltac-bottle"/>
          <p:cNvPicPr/>
          <p:nvPr/>
        </p:nvPicPr>
        <p:blipFill rotWithShape="1">
          <a:blip r:embed="rId2" cstate="print"/>
          <a:srcRect t="6638" b="13640"/>
          <a:stretch/>
        </p:blipFill>
        <p:spPr bwMode="auto">
          <a:xfrm>
            <a:off x="5500694" y="2643182"/>
            <a:ext cx="1214446" cy="389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iltac-wipes"/>
          <p:cNvPicPr>
            <a:picLocks noChangeAspect="1" noChangeArrowheads="1"/>
          </p:cNvPicPr>
          <p:nvPr/>
        </p:nvPicPr>
        <p:blipFill rotWithShape="1">
          <a:blip r:embed="rId3" cstate="print"/>
          <a:srcRect l="14213" t="13445" b="18125"/>
          <a:stretch/>
        </p:blipFill>
        <p:spPr bwMode="auto">
          <a:xfrm>
            <a:off x="6929454" y="3214686"/>
            <a:ext cx="1916490" cy="23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642918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средства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Нилтак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(фирма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Конватек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48718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Уход. Профилактика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4208366" cy="785818"/>
          </a:xfrm>
        </p:spPr>
        <p:txBody>
          <a:bodyPr/>
          <a:lstStyle/>
          <a:p>
            <a:r>
              <a:rPr lang="ru-RU" sz="3200" i="1" dirty="0" smtClean="0"/>
              <a:t>ДЕЗИТОЛ</a:t>
            </a:r>
            <a:endParaRPr lang="ru-RU" sz="32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119563" cy="785818"/>
          </a:xfrm>
        </p:spPr>
        <p:txBody>
          <a:bodyPr/>
          <a:lstStyle/>
          <a:p>
            <a:r>
              <a:rPr lang="ru-RU" dirty="0" smtClean="0"/>
              <a:t>Варианты </a:t>
            </a:r>
            <a:r>
              <a:rPr lang="ru-RU" i="1" dirty="0" smtClean="0"/>
              <a:t>ДЕЗИТОЛА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500306"/>
            <a:ext cx="4279804" cy="40944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Покрытие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антимикробное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профилактическое.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Предназначено для создания на кожном покрове пациентов и медицинского персонала механического и активного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барьера (за счет формирования пленки). </a:t>
            </a:r>
          </a:p>
        </p:txBody>
      </p:sp>
      <p:pic>
        <p:nvPicPr>
          <p:cNvPr id="1026" name="Picture 2" descr="C:\Users\ОРН\Desktop\IMG_40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1749450" cy="2332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266" y="2708920"/>
            <a:ext cx="1764196" cy="235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9314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предназначено 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для создания на кожном покрове пациентов и медицинского персонала  механического и активного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барьера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для защиты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адгезивов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аллергенов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герметизации повреждений кожи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иммобилизации патогенных микроорганизмов, вызывающих инфекционные процессы снижения риска инфицирования кожного покрова, в том числе в местах нарушения его целостности.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легко наносится на различные участки тела, образуя тонкую полимерную пленку.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0108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ДЕЗИТОЛА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1118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Уход за кожей новорожденного  в условиях ОРИТН</vt:lpstr>
      <vt:lpstr>Актуальность </vt:lpstr>
      <vt:lpstr>Функция кожи</vt:lpstr>
      <vt:lpstr>Возможные причины повреждений кожи у новорожденных детей в ОРИТН. </vt:lpstr>
      <vt:lpstr>Виды повреждений кожных покровов у госпитализированных новорожденных</vt:lpstr>
      <vt:lpstr>Уход. Профилактика.</vt:lpstr>
      <vt:lpstr> </vt:lpstr>
      <vt:lpstr>Уход. Профилактика.</vt:lpstr>
      <vt:lpstr>НАЗНАЧЕНИЕ ДЕЗИТОЛА</vt:lpstr>
      <vt:lpstr>ДЕЗИТОЛ применяется:</vt:lpstr>
      <vt:lpstr>ДЕЗИТОЛ применяется:</vt:lpstr>
      <vt:lpstr>Некоторые особенности при работе с Дезитолом</vt:lpstr>
      <vt:lpstr>УХОД. Гигиенические процедуры</vt:lpstr>
      <vt:lpstr>NINONET</vt:lpstr>
      <vt:lpstr>ЛЕЧЕНИЕ. Гидроколлоидное раневое покрытие Грануфлекс Супертонкий. </vt:lpstr>
      <vt:lpstr>Покрытие   Грануфлекс Супертонкий  Показания к применению.</vt:lpstr>
      <vt:lpstr> Преимуществами данного раневого покрытия являются:</vt:lpstr>
      <vt:lpstr>При работе с раневым покрытием Грануфлекс Супертонкий важно учитывать: </vt:lpstr>
      <vt:lpstr>Участок мацерации на передней брюшной стенке у недоношенного ребенка (масса тела 1170г).  Раневое покрытие Грануфлекс Супертонкий было наложено в течение 6 дней.</vt:lpstr>
      <vt:lpstr>Участок мацерации на передней брюшной стенке у глубоко  недоношенного ребенка (масса тела 740г).  Раневое покрытие было использовано в течение 7 дней. </vt:lpstr>
      <vt:lpstr>Заживление послеоперационной раны (лапаротомия, НЭК)                                        до                                             после   </vt:lpstr>
      <vt:lpstr>Ссадины на спине, глубоко недоношенный ребёнок  (масса тела 910гр)  Раневое покрытие было наложено в течение 6 дней. 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кожей новорожденного </dc:title>
  <dc:creator>ОРН</dc:creator>
  <cp:lastModifiedBy>elena</cp:lastModifiedBy>
  <cp:revision>26</cp:revision>
  <dcterms:created xsi:type="dcterms:W3CDTF">2018-02-02T08:59:12Z</dcterms:created>
  <dcterms:modified xsi:type="dcterms:W3CDTF">2018-09-15T09:22:17Z</dcterms:modified>
</cp:coreProperties>
</file>