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1" r:id="rId7"/>
    <p:sldId id="28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62" r:id="rId20"/>
    <p:sldId id="274" r:id="rId21"/>
    <p:sldId id="275" r:id="rId22"/>
    <p:sldId id="276" r:id="rId23"/>
    <p:sldId id="277" r:id="rId24"/>
    <p:sldId id="280" r:id="rId25"/>
    <p:sldId id="278" r:id="rId26"/>
    <p:sldId id="281" r:id="rId27"/>
    <p:sldId id="282" r:id="rId28"/>
    <p:sldId id="279" r:id="rId29"/>
    <p:sldId id="284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05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9E411-6772-442D-B9AF-945F4F92F453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30693-F675-4432-8F70-CC98E0CD58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DEE91-573C-4C69-ACFC-43C2BCA11DB1}" type="slidenum">
              <a:rPr lang="ru-RU"/>
              <a:pPr/>
              <a:t>11</a:t>
            </a:fld>
            <a:endParaRPr lang="ru-RU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7945-C553-47B3-B077-5CE1C1AAA49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39DC-4ED7-46FA-A527-95FE09B085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7945-C553-47B3-B077-5CE1C1AAA49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39DC-4ED7-46FA-A527-95FE09B085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7945-C553-47B3-B077-5CE1C1AAA49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39DC-4ED7-46FA-A527-95FE09B085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08ECB8-172E-49EE-A22C-94B1144430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5B76C03-B6C6-4E18-BFEF-C7ACA1FEA9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7945-C553-47B3-B077-5CE1C1AAA49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39DC-4ED7-46FA-A527-95FE09B085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7945-C553-47B3-B077-5CE1C1AAA49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4139DC-4ED7-46FA-A527-95FE09B085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7945-C553-47B3-B077-5CE1C1AAA49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39DC-4ED7-46FA-A527-95FE09B085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7945-C553-47B3-B077-5CE1C1AAA49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39DC-4ED7-46FA-A527-95FE09B085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7945-C553-47B3-B077-5CE1C1AAA49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39DC-4ED7-46FA-A527-95FE09B085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7945-C553-47B3-B077-5CE1C1AAA49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39DC-4ED7-46FA-A527-95FE09B085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7945-C553-47B3-B077-5CE1C1AAA49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39DC-4ED7-46FA-A527-95FE09B085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7945-C553-47B3-B077-5CE1C1AAA49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39DC-4ED7-46FA-A527-95FE09B085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007945-C553-47B3-B077-5CE1C1AAA49A}" type="datetimeFigureOut">
              <a:rPr lang="ru-RU" smtClean="0"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4139DC-4ED7-46FA-A527-95FE09B0851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Documents%20and%20Settings\Admin\&#1056;&#1072;&#1073;&#1086;&#1095;&#1080;&#1081;%20&#1089;&#1090;&#1086;&#1083;\&#1056;&#1061;&#1057;&#1080;&#1057;.%20&#1082;&#1086;&#1085;&#1092;&#1077;&#1088;&#1077;&#1085;&#1094;&#1080;&#1103;%20&#1084;&#1077;&#1076;.%20&#1082;&#1086;&#1083;&#1083;&#1077;&#1076;&#1078;%2012.12.2012\2.WMV" TargetMode="External"/><Relationship Id="rId1" Type="http://schemas.openxmlformats.org/officeDocument/2006/relationships/video" Target="file:///C:\Documents%20and%20Settings\Admin\&#1056;&#1072;&#1073;&#1086;&#1095;&#1080;&#1081;%20&#1089;&#1090;&#1086;&#1083;\&#1056;&#1061;&#1057;&#1080;&#1057;.%20&#1082;&#1086;&#1085;&#1092;&#1077;&#1088;&#1077;&#1085;&#1094;&#1080;&#1103;%20&#1084;&#1077;&#1076;.%20&#1082;&#1086;&#1083;&#1083;&#1077;&#1076;&#1078;%2012.12.2012\1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56;&#1061;&#1057;&#1080;&#1057;.%20&#1082;&#1086;&#1085;&#1092;&#1077;&#1088;&#1077;&#1085;&#1094;&#1080;&#1103;%20&#1084;&#1077;&#1076;.%20&#1082;&#1086;&#1083;&#1083;&#1077;&#1076;&#1078;%2012.12.2012\&#1050;&#1086;&#1083;&#1075;&#1072;&#1090;&#1080;&#1085;&#1072;%20&#1054;&#1040;&#1055;.av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Documents%20and%20Settings\Admin\&#1056;&#1072;&#1073;&#1086;&#1095;&#1080;&#1081;%20&#1089;&#1090;&#1086;&#1083;\&#1063;&#1058;&#1050;&#1040;%20&#1086;&#1089;&#1090;&#1088;&#1086;&#1075;&#1086;%20&#1082;&#1086;&#1088;&#1086;&#1085;&#1072;&#1088;&#1085;&#1086;&#1075;&#1086;%20&#1089;&#1080;&#1085;&#1076;&#1088;&#1086;&#1084;&#1072;%2007.2010%20&#1085;&#1077;%20&#1072;&#1085;&#1080;&#1084;&#1072;\&#1089;&#1083;&#1072;&#1076;&#1082;2.wmv" TargetMode="External"/><Relationship Id="rId1" Type="http://schemas.openxmlformats.org/officeDocument/2006/relationships/video" Target="file:///C:\Documents%20and%20Settings\Admin\&#1056;&#1072;&#1073;&#1086;&#1095;&#1080;&#1081;%20&#1089;&#1090;&#1086;&#1083;\&#1063;&#1058;&#1050;&#1040;%20&#1086;&#1089;&#1090;&#1088;&#1086;&#1075;&#1086;%20&#1082;&#1086;&#1088;&#1086;&#1085;&#1072;&#1088;&#1085;&#1086;&#1075;&#1086;%20&#1089;&#1080;&#1085;&#1076;&#1088;&#1086;&#1084;&#1072;%2007.2010%20&#1085;&#1077;%20&#1072;&#1085;&#1080;&#1084;&#1072;\&#1089;&#1083;&#1072;&#1076;&#1082;1.wm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video" Target="file:///C:\Documents%20and%20Settings\All%20Users\&#1044;&#1086;&#1082;&#1091;&#1084;&#1077;&#1085;&#1090;&#1099;\&#1052;&#1086;&#1080;%20&#1074;&#1080;&#1076;&#1077;&#1086;&#1079;&#1072;&#1087;&#1080;&#1089;&#1080;\&#1087;&#1086;&#1095;2.WMV" TargetMode="External"/><Relationship Id="rId7" Type="http://schemas.openxmlformats.org/officeDocument/2006/relationships/image" Target="../media/image8.png"/><Relationship Id="rId2" Type="http://schemas.openxmlformats.org/officeDocument/2006/relationships/video" Target="file:///C:\Documents%20and%20Settings\All%20Users\&#1044;&#1086;&#1082;&#1091;&#1084;&#1077;&#1085;&#1090;&#1099;\&#1052;&#1086;&#1080;%20&#1074;&#1080;&#1076;&#1077;&#1086;&#1079;&#1072;&#1087;&#1080;&#1089;&#1080;\&#1087;&#1086;&#1095;1&#1072;.WMV" TargetMode="External"/><Relationship Id="rId1" Type="http://schemas.openxmlformats.org/officeDocument/2006/relationships/video" Target="file:///C:\Documents%20and%20Settings\All%20Users\&#1044;&#1086;&#1082;&#1091;&#1084;&#1077;&#1085;&#1090;&#1099;\&#1052;&#1086;&#1080;%20&#1074;&#1080;&#1076;&#1077;&#1086;&#1079;&#1072;&#1087;&#1080;&#1089;&#1080;\&#1087;&#1086;&#1095;1.WMV" TargetMode="Externa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4" Type="http://schemas.openxmlformats.org/officeDocument/2006/relationships/video" Target="file:///C:\Documents%20and%20Settings\All%20Users\&#1044;&#1086;&#1082;&#1091;&#1084;&#1077;&#1085;&#1090;&#1099;\&#1052;&#1086;&#1080;%20&#1074;&#1080;&#1076;&#1077;&#1086;&#1079;&#1072;&#1087;&#1080;&#1089;&#1080;\&#1087;&#1086;&#1095;2&#1072;.WMV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65008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СОВРЕМЕННЫЕ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ТЕНДЕНЦИИ РАЗВИТИЯ РЕНТГЕНОХИРУРГИИ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  <a:effectLst/>
              </a:rPr>
              <a:t/>
            </a:r>
            <a:br>
              <a:rPr lang="ru-RU" dirty="0" smtClean="0">
                <a:solidFill>
                  <a:srgbClr val="FFFF00"/>
                </a:solidFill>
                <a:effectLst/>
              </a:rPr>
            </a:br>
            <a:r>
              <a:rPr lang="ru-RU" sz="1200" dirty="0" smtClean="0">
                <a:solidFill>
                  <a:srgbClr val="FFFF00"/>
                </a:solidFill>
                <a:effectLst/>
              </a:rPr>
              <a:t>Старшая операционная медсестра </a:t>
            </a:r>
            <a:br>
              <a:rPr lang="ru-RU" sz="1200" dirty="0" smtClean="0">
                <a:solidFill>
                  <a:srgbClr val="FFFF00"/>
                </a:solidFill>
                <a:effectLst/>
              </a:rPr>
            </a:br>
            <a:r>
              <a:rPr lang="ru-RU" sz="1200" dirty="0" smtClean="0">
                <a:solidFill>
                  <a:srgbClr val="FFFF00"/>
                </a:solidFill>
                <a:effectLst/>
              </a:rPr>
              <a:t>отделения рентгенохирургических методов</a:t>
            </a:r>
            <a:br>
              <a:rPr lang="ru-RU" sz="1200" dirty="0" smtClean="0">
                <a:solidFill>
                  <a:srgbClr val="FFFF00"/>
                </a:solidFill>
                <a:effectLst/>
              </a:rPr>
            </a:br>
            <a:r>
              <a:rPr lang="ru-RU" sz="1200" dirty="0" smtClean="0">
                <a:solidFill>
                  <a:srgbClr val="FFFF00"/>
                </a:solidFill>
                <a:effectLst/>
              </a:rPr>
              <a:t> диагностики и лечения</a:t>
            </a:r>
            <a:br>
              <a:rPr lang="ru-RU" sz="1200" dirty="0" smtClean="0">
                <a:solidFill>
                  <a:srgbClr val="FFFF00"/>
                </a:solidFill>
                <a:effectLst/>
              </a:rPr>
            </a:br>
            <a:r>
              <a:rPr lang="ru-RU" sz="12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effectLst/>
              </a:rPr>
              <a:t>ГБУЗ НО «ГКБ№5» </a:t>
            </a:r>
            <a:br>
              <a:rPr lang="ru-RU" sz="1600" dirty="0" smtClean="0">
                <a:solidFill>
                  <a:srgbClr val="FFFF00"/>
                </a:solidFill>
                <a:effectLst/>
              </a:rPr>
            </a:br>
            <a:r>
              <a:rPr lang="ru-RU" sz="1600" dirty="0" err="1" smtClean="0">
                <a:solidFill>
                  <a:srgbClr val="FFFF00"/>
                </a:solidFill>
                <a:effectLst/>
              </a:rPr>
              <a:t>Козушкина</a:t>
            </a:r>
            <a:r>
              <a:rPr lang="ru-RU" sz="1600" dirty="0" smtClean="0">
                <a:solidFill>
                  <a:srgbClr val="FFFF00"/>
                </a:solidFill>
                <a:effectLst/>
              </a:rPr>
              <a:t> О.В.</a:t>
            </a:r>
            <a:endParaRPr lang="ru-RU" dirty="0">
              <a:solidFill>
                <a:srgbClr val="FFFF00"/>
              </a:solidFill>
              <a:effectLst/>
            </a:endParaRPr>
          </a:p>
        </p:txBody>
      </p:sp>
      <p:pic>
        <p:nvPicPr>
          <p:cNvPr id="7" name="Рисунок 6" descr="rt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714620"/>
            <a:ext cx="3733145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1.WM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1700213"/>
            <a:ext cx="4248150" cy="4105275"/>
          </a:xfrm>
          <a:ln/>
        </p:spPr>
      </p:pic>
      <p:sp>
        <p:nvSpPr>
          <p:cNvPr id="198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FFFF00"/>
                </a:solidFill>
              </a:rPr>
              <a:t>СТЕНОЗ  ЛЕВОЙ  ВНУТРЕННЕЙ СОННОЙ  АРТЕРИИ</a:t>
            </a: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684213" y="6092825"/>
            <a:ext cx="84597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ru-RU" sz="1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ДО  АНГИОПЛАСТИКИ                                    ПОСЛЕ   АНГИОПЛАСТИКИ</a:t>
            </a:r>
          </a:p>
        </p:txBody>
      </p:sp>
      <p:pic>
        <p:nvPicPr>
          <p:cNvPr id="198663" name="2.WM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4787900" y="1700213"/>
            <a:ext cx="4105275" cy="4105275"/>
          </a:xfrm>
          <a:ln/>
        </p:spPr>
      </p:pic>
      <p:sp>
        <p:nvSpPr>
          <p:cNvPr id="198677" name="AutoShape 21"/>
          <p:cNvSpPr>
            <a:spLocks noChangeArrowheads="1"/>
          </p:cNvSpPr>
          <p:nvPr/>
        </p:nvSpPr>
        <p:spPr bwMode="auto">
          <a:xfrm rot="7204361" flipV="1">
            <a:off x="7285832" y="4028281"/>
            <a:ext cx="190500" cy="576263"/>
          </a:xfrm>
          <a:prstGeom prst="upArrow">
            <a:avLst>
              <a:gd name="adj1" fmla="val 50000"/>
              <a:gd name="adj2" fmla="val 7562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8675" name="AutoShape 19"/>
          <p:cNvSpPr>
            <a:spLocks noChangeArrowheads="1"/>
          </p:cNvSpPr>
          <p:nvPr/>
        </p:nvSpPr>
        <p:spPr bwMode="auto">
          <a:xfrm rot="7234097" flipV="1">
            <a:off x="2893219" y="3883819"/>
            <a:ext cx="190500" cy="576262"/>
          </a:xfrm>
          <a:prstGeom prst="upArrow">
            <a:avLst>
              <a:gd name="adj1" fmla="val 50000"/>
              <a:gd name="adj2" fmla="val 7562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8679" name="Rectangle 23"/>
          <p:cNvSpPr>
            <a:spLocks noChangeArrowheads="1"/>
          </p:cNvSpPr>
          <p:nvPr/>
        </p:nvSpPr>
        <p:spPr bwMode="auto">
          <a:xfrm>
            <a:off x="7667625" y="4365625"/>
            <a:ext cx="863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 Т Е Н 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00" fill="hold"/>
                                        <p:tgtEl>
                                          <p:spTgt spid="1986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1986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00" fill="hold"/>
                                        <p:tgtEl>
                                          <p:spTgt spid="1986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986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8660"/>
                </p:tgtEl>
              </p:cMediaNode>
            </p:video>
            <p:video>
              <p:cMediaNode>
                <p:cTn id="25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98663"/>
                </p:tgtEl>
              </p:cMediaNode>
            </p:video>
          </p:childTnLst>
        </p:cTn>
      </p:par>
    </p:tnLst>
    <p:bldLst>
      <p:bldP spid="198661" grpId="0"/>
      <p:bldP spid="198665" grpId="0"/>
      <p:bldP spid="198677" grpId="0" animBg="1"/>
      <p:bldP spid="198675" grpId="0" animBg="1"/>
      <p:bldP spid="1986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TMP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3733800" cy="3408363"/>
          </a:xfrm>
          <a:prstGeom prst="rect">
            <a:avLst/>
          </a:prstGeom>
          <a:noFill/>
        </p:spPr>
      </p:pic>
      <p:pic>
        <p:nvPicPr>
          <p:cNvPr id="191491" name="Picture 3" descr="TMP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828800"/>
            <a:ext cx="3746500" cy="3419475"/>
          </a:xfrm>
          <a:prstGeom prst="rect">
            <a:avLst/>
          </a:prstGeom>
          <a:noFill/>
        </p:spPr>
      </p:pic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755650" y="5949950"/>
            <a:ext cx="300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  АНГИОПЛАСТИКИ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5148263" y="5943600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ПОСЛЕ   АНГИОПЛАСТИКИ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ru-RU" sz="2800" b="1">
                <a:solidFill>
                  <a:srgbClr val="FFFF00"/>
                </a:solidFill>
              </a:rPr>
              <a:t>ОККЛЮЗИЯ  ПОДКОЛЕННОЙ  АРТЕРИИ</a:t>
            </a:r>
          </a:p>
        </p:txBody>
      </p:sp>
      <p:sp>
        <p:nvSpPr>
          <p:cNvPr id="191495" name="AutoShape 7"/>
          <p:cNvSpPr>
            <a:spLocks noChangeArrowheads="1"/>
          </p:cNvSpPr>
          <p:nvPr/>
        </p:nvSpPr>
        <p:spPr bwMode="auto">
          <a:xfrm>
            <a:off x="5943600" y="3810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1496" name="AutoShape 8"/>
          <p:cNvSpPr>
            <a:spLocks noChangeArrowheads="1"/>
          </p:cNvSpPr>
          <p:nvPr/>
        </p:nvSpPr>
        <p:spPr bwMode="auto">
          <a:xfrm>
            <a:off x="2667000" y="41148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ru-RU" sz="2400" b="1">
                <a:solidFill>
                  <a:srgbClr val="FFFF00"/>
                </a:solidFill>
              </a:rPr>
              <a:t>ОККЛЮЗИЯ  ОБЩЕЙ  ПОДВЗДОШНОЙ  АРТЕРИИ</a:t>
            </a:r>
          </a:p>
        </p:txBody>
      </p:sp>
      <p:pic>
        <p:nvPicPr>
          <p:cNvPr id="195587" name="Picture 3" descr="TMP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3733800" cy="3413125"/>
          </a:xfrm>
          <a:prstGeom prst="rect">
            <a:avLst/>
          </a:prstGeom>
          <a:noFill/>
        </p:spPr>
      </p:pic>
      <p:pic>
        <p:nvPicPr>
          <p:cNvPr id="195588" name="Picture 4" descr="TMP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3733800" cy="3411538"/>
          </a:xfrm>
          <a:prstGeom prst="rect">
            <a:avLst/>
          </a:prstGeom>
          <a:noFill/>
        </p:spPr>
      </p:pic>
      <p:sp>
        <p:nvSpPr>
          <p:cNvPr id="195589" name="AutoShape 5"/>
          <p:cNvSpPr>
            <a:spLocks noChangeArrowheads="1"/>
          </p:cNvSpPr>
          <p:nvPr/>
        </p:nvSpPr>
        <p:spPr bwMode="auto">
          <a:xfrm>
            <a:off x="1752600" y="1981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590" name="AutoShape 6"/>
          <p:cNvSpPr>
            <a:spLocks noChangeArrowheads="1"/>
          </p:cNvSpPr>
          <p:nvPr/>
        </p:nvSpPr>
        <p:spPr bwMode="auto">
          <a:xfrm>
            <a:off x="60198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684213" y="5715000"/>
            <a:ext cx="3125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  АНГИОПЛАСТИКИ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4787900" y="5734050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ПОСЛЕ   АНГИОПЛАСТИКИ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74700"/>
          </a:xfrm>
        </p:spPr>
        <p:txBody>
          <a:bodyPr/>
          <a:lstStyle/>
          <a:p>
            <a:r>
              <a:rPr lang="ru-RU" sz="2400" b="1" smtClean="0">
                <a:solidFill>
                  <a:srgbClr val="FFFF00"/>
                </a:solidFill>
              </a:rPr>
              <a:t>ОТКРЫТЫЙ АРТЕРИАЛЬНЫЙ (БОТАЛЛОВ) ПРОТОК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4787900" y="2997200"/>
            <a:ext cx="976313" cy="485775"/>
          </a:xfrm>
          <a:prstGeom prst="leftArrow">
            <a:avLst>
              <a:gd name="adj1" fmla="val 65361"/>
              <a:gd name="adj2" fmla="val 26797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 descr="davlenie_rebenka_botallov_protok-e14761912062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928670"/>
            <a:ext cx="4572033" cy="2523085"/>
          </a:xfrm>
          <a:prstGeom prst="rect">
            <a:avLst/>
          </a:prstGeom>
        </p:spPr>
      </p:pic>
      <p:pic>
        <p:nvPicPr>
          <p:cNvPr id="10" name="Рисунок 9" descr="аоп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357298"/>
            <a:ext cx="3571875" cy="476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2" name="Rectangle 410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990600"/>
          </a:xfrm>
        </p:spPr>
        <p:txBody>
          <a:bodyPr/>
          <a:lstStyle/>
          <a:p>
            <a:r>
              <a:rPr lang="ru-RU" sz="2400" b="1" dirty="0">
                <a:solidFill>
                  <a:srgbClr val="FFFF00"/>
                </a:solidFill>
              </a:rPr>
              <a:t>ЭМБОЛИЗАЦИЯ  ОАП  ОТДЕЛЯЕМЫМИ  СПИРАЛЯМИ «</a:t>
            </a:r>
            <a:r>
              <a:rPr lang="en-US" sz="2400" b="1" dirty="0">
                <a:solidFill>
                  <a:srgbClr val="FFFF00"/>
                </a:solidFill>
              </a:rPr>
              <a:t>Flipper</a:t>
            </a:r>
            <a:r>
              <a:rPr lang="ru-RU" sz="2400" b="1" dirty="0">
                <a:solidFill>
                  <a:srgbClr val="FFFF00"/>
                </a:solidFill>
              </a:rPr>
              <a:t>» (</a:t>
            </a:r>
            <a:r>
              <a:rPr lang="en-US" sz="2400" b="1" dirty="0">
                <a:solidFill>
                  <a:srgbClr val="FFFF00"/>
                </a:solidFill>
              </a:rPr>
              <a:t>COOK)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41720" name="Колгатина ОАП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1457325"/>
            <a:ext cx="5400675" cy="5400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417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1720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1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417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720"/>
                  </p:tgtEl>
                </p:cond>
              </p:nextCondLst>
            </p:seq>
          </p:childTnLst>
        </p:cTn>
      </p:par>
    </p:tnLst>
    <p:bldLst>
      <p:bldP spid="1417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400" b="1">
                <a:solidFill>
                  <a:srgbClr val="F6EB08"/>
                </a:solidFill>
              </a:rPr>
              <a:t>АНГИОПУЛЬМОНОГРАФИЯ </a:t>
            </a:r>
            <a:br>
              <a:rPr lang="ru-RU" sz="2400" b="1">
                <a:solidFill>
                  <a:srgbClr val="F6EB08"/>
                </a:solidFill>
              </a:rPr>
            </a:br>
            <a:r>
              <a:rPr lang="ru-RU" sz="2400" b="1">
                <a:solidFill>
                  <a:srgbClr val="F6EB08"/>
                </a:solidFill>
              </a:rPr>
              <a:t>БОЛЬНОГО  С  ТЭЛА  МЕЛКИХ  ВЕТВЕЙ ПРАВОЙ  ЛЁГОЧНОЙ  АРТЕРИИ</a:t>
            </a:r>
          </a:p>
        </p:txBody>
      </p:sp>
      <p:sp>
        <p:nvSpPr>
          <p:cNvPr id="197636" name="AutoShape 4"/>
          <p:cNvSpPr>
            <a:spLocks noChangeArrowheads="1"/>
          </p:cNvSpPr>
          <p:nvPr/>
        </p:nvSpPr>
        <p:spPr bwMode="auto">
          <a:xfrm rot="-12458747">
            <a:off x="3059113" y="2060575"/>
            <a:ext cx="144462" cy="323850"/>
          </a:xfrm>
          <a:prstGeom prst="upArrow">
            <a:avLst>
              <a:gd name="adj1" fmla="val 50000"/>
              <a:gd name="adj2" fmla="val 5604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7637" name="AutoShape 5"/>
          <p:cNvSpPr>
            <a:spLocks noChangeArrowheads="1"/>
          </p:cNvSpPr>
          <p:nvPr/>
        </p:nvSpPr>
        <p:spPr bwMode="auto">
          <a:xfrm rot="-15902135">
            <a:off x="2412206" y="4796632"/>
            <a:ext cx="144463" cy="323850"/>
          </a:xfrm>
          <a:prstGeom prst="upArrow">
            <a:avLst>
              <a:gd name="adj1" fmla="val 50000"/>
              <a:gd name="adj2" fmla="val 56044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 descr="trombojembolija_legochnoj_arterii1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357298"/>
            <a:ext cx="8179272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600" b="1">
                <a:solidFill>
                  <a:srgbClr val="FFFF00"/>
                </a:solidFill>
              </a:rPr>
              <a:t>ФЛОТИРУЮЩИЙ  ТРОМБ  НИЖНЕЙ  ПОЛОЙ  ВЕНЫ</a:t>
            </a:r>
          </a:p>
        </p:txBody>
      </p:sp>
      <p:pic>
        <p:nvPicPr>
          <p:cNvPr id="151556" name="Picture 4" descr="ф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987425"/>
            <a:ext cx="5975350" cy="5799138"/>
          </a:xfrm>
          <a:noFill/>
          <a:ln/>
        </p:spPr>
      </p:pic>
      <p:sp>
        <p:nvSpPr>
          <p:cNvPr id="151559" name="AutoShape 7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 rot="8567938">
            <a:off x="3635375" y="3141663"/>
            <a:ext cx="719138" cy="217487"/>
          </a:xfrm>
          <a:prstGeom prst="leftArrow">
            <a:avLst>
              <a:gd name="adj1" fmla="val 31241"/>
              <a:gd name="adj2" fmla="val 97054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560" name="AutoShape 8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 rot="8567938">
            <a:off x="3635375" y="3141663"/>
            <a:ext cx="719138" cy="217487"/>
          </a:xfrm>
          <a:prstGeom prst="leftArrow">
            <a:avLst>
              <a:gd name="adj1" fmla="val 31241"/>
              <a:gd name="adj2" fmla="val 97054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561" name="AutoShape 9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 rot="8567938">
            <a:off x="3635375" y="3141663"/>
            <a:ext cx="719138" cy="217487"/>
          </a:xfrm>
          <a:prstGeom prst="leftArrow">
            <a:avLst>
              <a:gd name="adj1" fmla="val 31241"/>
              <a:gd name="adj2" fmla="val 97054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1562" name="AutoShape 10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 rot="8567938">
            <a:off x="3635375" y="3141663"/>
            <a:ext cx="719138" cy="217487"/>
          </a:xfrm>
          <a:prstGeom prst="leftArrow">
            <a:avLst>
              <a:gd name="adj1" fmla="val 31241"/>
              <a:gd name="adj2" fmla="val 97054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/>
      <p:bldP spid="1515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7725"/>
          </a:xfrm>
        </p:spPr>
        <p:txBody>
          <a:bodyPr/>
          <a:lstStyle/>
          <a:p>
            <a:r>
              <a:rPr lang="ru-RU" sz="2400" b="1">
                <a:solidFill>
                  <a:srgbClr val="FFFF00"/>
                </a:solidFill>
              </a:rPr>
              <a:t>ФЛОТИРУЮЩИЙ  ТРОМБ  ИЛИОКАВАЛЬНОГО  СЕГМЕНТА</a:t>
            </a:r>
          </a:p>
        </p:txBody>
      </p:sp>
      <p:pic>
        <p:nvPicPr>
          <p:cNvPr id="156676" name="Picture 4" descr="флоти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836613"/>
            <a:ext cx="5975350" cy="5594350"/>
          </a:xfrm>
          <a:noFill/>
          <a:ln/>
        </p:spPr>
      </p:pic>
      <p:sp>
        <p:nvSpPr>
          <p:cNvPr id="156682" name="AutoShape 10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 rot="10135334">
            <a:off x="3276600" y="2781300"/>
            <a:ext cx="719138" cy="217488"/>
          </a:xfrm>
          <a:prstGeom prst="leftArrow">
            <a:avLst>
              <a:gd name="adj1" fmla="val 31241"/>
              <a:gd name="adj2" fmla="val 97054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6683" name="AutoShape 11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 rot="10135334">
            <a:off x="3276600" y="2781300"/>
            <a:ext cx="719138" cy="217488"/>
          </a:xfrm>
          <a:prstGeom prst="leftArrow">
            <a:avLst>
              <a:gd name="adj1" fmla="val 31241"/>
              <a:gd name="adj2" fmla="val 97054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6684" name="AutoShape 12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 rot="10135334">
            <a:off x="3276600" y="2781300"/>
            <a:ext cx="719138" cy="217488"/>
          </a:xfrm>
          <a:prstGeom prst="leftArrow">
            <a:avLst>
              <a:gd name="adj1" fmla="val 31241"/>
              <a:gd name="adj2" fmla="val 97054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/>
      <p:bldP spid="1566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400" b="1">
                <a:solidFill>
                  <a:srgbClr val="FFFF00"/>
                </a:solidFill>
              </a:rPr>
              <a:t>КАВА-фильтр  «ПЕСОЧНЫЕ ЧАСЫ» </a:t>
            </a:r>
            <a:br>
              <a:rPr lang="ru-RU" sz="2400" b="1">
                <a:solidFill>
                  <a:srgbClr val="FFFF00"/>
                </a:solidFill>
              </a:rPr>
            </a:br>
            <a:r>
              <a:rPr lang="ru-RU" sz="2400" b="1">
                <a:solidFill>
                  <a:srgbClr val="FFFF00"/>
                </a:solidFill>
              </a:rPr>
              <a:t>в  нижней  полой  вене (НПВ)</a:t>
            </a:r>
          </a:p>
        </p:txBody>
      </p:sp>
      <p:pic>
        <p:nvPicPr>
          <p:cNvPr id="162820" name="Picture 4" descr="фильт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42845" y="1071546"/>
            <a:ext cx="3101155" cy="3160719"/>
          </a:xfrm>
          <a:noFill/>
          <a:ln/>
        </p:spPr>
      </p:pic>
      <p:sp>
        <p:nvSpPr>
          <p:cNvPr id="162829" name="AutoShape 13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 rot="10270541">
            <a:off x="6441813" y="2697056"/>
            <a:ext cx="719137" cy="217487"/>
          </a:xfrm>
          <a:prstGeom prst="leftArrow">
            <a:avLst>
              <a:gd name="adj1" fmla="val 31241"/>
              <a:gd name="adj2" fmla="val 97054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Рисунок 4" descr="192_385x367_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928802"/>
            <a:ext cx="2283214" cy="2176466"/>
          </a:xfrm>
          <a:prstGeom prst="rect">
            <a:avLst/>
          </a:prstGeom>
        </p:spPr>
      </p:pic>
      <p:pic>
        <p:nvPicPr>
          <p:cNvPr id="6" name="Рисунок 5" descr="1-2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857364"/>
            <a:ext cx="3547475" cy="4214822"/>
          </a:xfrm>
          <a:prstGeom prst="rect">
            <a:avLst/>
          </a:prstGeom>
        </p:spPr>
      </p:pic>
      <p:pic>
        <p:nvPicPr>
          <p:cNvPr id="7" name="Рисунок 6" descr="tgv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4286256"/>
            <a:ext cx="4675192" cy="2444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/>
      <p:bldP spid="1628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FFFF00"/>
                </a:solidFill>
              </a:rPr>
              <a:t>Коарктация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аорты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каортация оарты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2697162"/>
            <a:ext cx="6629400" cy="2514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История развития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3 000 лет до н.э. – Египет –катетеризация мочевого пузыря;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400 лет до н.э. – изогнутый тростник – изучение анатомии и функции клапанов сердца;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1711 г. – катетеризация полости сердца лошади;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1895 г. – открытие Х-лучей;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1929 г. – катетеризация живого сердца человека;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1953 г. – пункционный доступ в артерию;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1971 г. – первая СКГ в СССР;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1986 г. – первое </a:t>
            </a:r>
            <a:r>
              <a:rPr lang="ru-RU" dirty="0" err="1" smtClean="0">
                <a:solidFill>
                  <a:srgbClr val="FFFF00"/>
                </a:solidFill>
              </a:rPr>
              <a:t>стентирование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smtClean="0">
                <a:solidFill>
                  <a:srgbClr val="FFFF00"/>
                </a:solidFill>
              </a:rPr>
              <a:t>Франция;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Аневризма аорты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anevrismaort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9437" y="1600200"/>
            <a:ext cx="4045125" cy="47085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Миома матки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8ceec0c6d0beb5a7fb80db5d510bda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571876"/>
            <a:ext cx="3810000" cy="2857500"/>
          </a:xfrm>
          <a:prstGeom prst="rect">
            <a:avLst/>
          </a:prstGeom>
        </p:spPr>
      </p:pic>
      <p:pic>
        <p:nvPicPr>
          <p:cNvPr id="8" name="Рисунок 7" descr="41ed13f41dc31243a1c1068c751d8d1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857364"/>
            <a:ext cx="4172804" cy="29869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Клапан сердца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2482931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3311707" cy="2252633"/>
          </a:xfrm>
          <a:prstGeom prst="rect">
            <a:avLst/>
          </a:prstGeom>
        </p:spPr>
      </p:pic>
      <p:pic>
        <p:nvPicPr>
          <p:cNvPr id="6" name="Рисунок 5" descr="568475687458674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714356"/>
            <a:ext cx="1800225" cy="2876550"/>
          </a:xfrm>
          <a:prstGeom prst="rect">
            <a:avLst/>
          </a:prstGeom>
        </p:spPr>
      </p:pic>
      <p:pic>
        <p:nvPicPr>
          <p:cNvPr id="7" name="Рисунок 6" descr="rout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734622"/>
            <a:ext cx="7858180" cy="3123378"/>
          </a:xfrm>
          <a:prstGeom prst="rect">
            <a:avLst/>
          </a:prstGeom>
        </p:spPr>
      </p:pic>
      <p:pic>
        <p:nvPicPr>
          <p:cNvPr id="8" name="Рисунок 7" descr="TAVI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1214422"/>
            <a:ext cx="3175499" cy="250032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Химиоэмболизация</a:t>
            </a:r>
            <a:r>
              <a:rPr lang="ru-RU" dirty="0" smtClean="0">
                <a:solidFill>
                  <a:srgbClr val="FFFF00"/>
                </a:solidFill>
              </a:rPr>
              <a:t> печеночных артерий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chemoemboliz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571612"/>
            <a:ext cx="6072230" cy="2024077"/>
          </a:xfrm>
          <a:prstGeom prst="rect">
            <a:avLst/>
          </a:prstGeom>
        </p:spPr>
      </p:pic>
      <p:pic>
        <p:nvPicPr>
          <p:cNvPr id="7" name="Рисунок 6" descr="metodi-borbi-s-metastazami-v-peche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929066"/>
            <a:ext cx="3143272" cy="2355036"/>
          </a:xfrm>
          <a:prstGeom prst="rect">
            <a:avLst/>
          </a:prstGeom>
        </p:spPr>
      </p:pic>
      <p:pic>
        <p:nvPicPr>
          <p:cNvPr id="8" name="Рисунок 7" descr="metastazipecheninovieieksperimentalnieme_F73372F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857628"/>
            <a:ext cx="4714876" cy="22631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Мальформация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arteriovenoznaya-malformac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1285860"/>
            <a:ext cx="3158082" cy="2071702"/>
          </a:xfrm>
        </p:spPr>
      </p:pic>
      <p:pic>
        <p:nvPicPr>
          <p:cNvPr id="5" name="Рисунок 4" descr="slide_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7298"/>
            <a:ext cx="4000528" cy="3000396"/>
          </a:xfrm>
          <a:prstGeom prst="rect">
            <a:avLst/>
          </a:prstGeom>
        </p:spPr>
      </p:pic>
      <p:pic>
        <p:nvPicPr>
          <p:cNvPr id="6" name="Рисунок 5" descr="22-7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4643446"/>
            <a:ext cx="6510528" cy="18531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Окклюдер</a:t>
            </a:r>
            <a:r>
              <a:rPr lang="ru-RU" dirty="0" smtClean="0">
                <a:solidFill>
                  <a:srgbClr val="FFFF00"/>
                </a:solidFill>
              </a:rPr>
              <a:t> в ДМПП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Окклюдер-для-закрытия-ДМП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2897301" cy="1922466"/>
          </a:xfrm>
        </p:spPr>
      </p:pic>
      <p:pic>
        <p:nvPicPr>
          <p:cNvPr id="6" name="Рисунок 5" descr="окклюдер в дмп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714488"/>
            <a:ext cx="2946727" cy="2946727"/>
          </a:xfrm>
          <a:prstGeom prst="rect">
            <a:avLst/>
          </a:prstGeom>
        </p:spPr>
      </p:pic>
      <p:pic>
        <p:nvPicPr>
          <p:cNvPr id="7" name="Рисунок 6" descr="ovalnoe-okno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143248"/>
            <a:ext cx="3380485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Электрокардиостимулятор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crt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3857628"/>
            <a:ext cx="2786082" cy="2833304"/>
          </a:xfrm>
        </p:spPr>
      </p:pic>
      <p:pic>
        <p:nvPicPr>
          <p:cNvPr id="5" name="Рисунок 4" descr="s2.ziareromania.ro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14422"/>
            <a:ext cx="3760087" cy="2500330"/>
          </a:xfrm>
          <a:prstGeom prst="rect">
            <a:avLst/>
          </a:prstGeom>
        </p:spPr>
      </p:pic>
      <p:pic>
        <p:nvPicPr>
          <p:cNvPr id="6" name="Рисунок 5" descr="St_Jude_Medical_pacemaker_in_h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285860"/>
            <a:ext cx="3786213" cy="251742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Гемангиома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Before-and-After-Photo-Hemangioma-Birthmark-Remov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4357694"/>
            <a:ext cx="4572000" cy="1981200"/>
          </a:xfrm>
        </p:spPr>
      </p:pic>
      <p:pic>
        <p:nvPicPr>
          <p:cNvPr id="5" name="Рисунок 4" descr="birthmarks-red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071678"/>
            <a:ext cx="3687461" cy="1785950"/>
          </a:xfrm>
          <a:prstGeom prst="rect">
            <a:avLst/>
          </a:prstGeom>
        </p:spPr>
      </p:pic>
      <p:pic>
        <p:nvPicPr>
          <p:cNvPr id="6" name="Рисунок 5" descr="j_crpm-2017-0029_fig_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2214554"/>
            <a:ext cx="4897624" cy="1643074"/>
          </a:xfrm>
          <a:prstGeom prst="rect">
            <a:avLst/>
          </a:prstGeom>
        </p:spPr>
      </p:pic>
      <p:pic>
        <p:nvPicPr>
          <p:cNvPr id="7" name="Рисунок 6" descr="hemangiomas-befo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4572008"/>
            <a:ext cx="4111120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Рентгензащита</a:t>
            </a:r>
            <a:r>
              <a:rPr lang="ru-RU" dirty="0" smtClean="0">
                <a:solidFill>
                  <a:srgbClr val="FFFF00"/>
                </a:solidFill>
              </a:rPr>
              <a:t> персонала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костюм медсест 1918 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2893781" cy="4708525"/>
          </a:xfrm>
        </p:spPr>
      </p:pic>
      <p:pic>
        <p:nvPicPr>
          <p:cNvPr id="5" name="Рисунок 4" descr="506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643050"/>
            <a:ext cx="3675009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Движение вперед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asha-16january1719145614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3342596" cy="2428892"/>
          </a:xfrm>
        </p:spPr>
      </p:pic>
      <p:pic>
        <p:nvPicPr>
          <p:cNvPr id="5" name="Рисунок 4" descr="ППП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143248"/>
            <a:ext cx="5048250" cy="3409950"/>
          </a:xfrm>
          <a:prstGeom prst="rect">
            <a:avLst/>
          </a:prstGeom>
        </p:spPr>
      </p:pic>
      <p:pic>
        <p:nvPicPr>
          <p:cNvPr id="6" name="Рисунок 5" descr="sasha-16january1719145614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286256"/>
            <a:ext cx="3286148" cy="24330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История развития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ystor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429000"/>
            <a:ext cx="6357982" cy="24288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85789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FFFF00"/>
                </a:solidFill>
              </a:rPr>
              <a:t>А — W. </a:t>
            </a:r>
            <a:r>
              <a:rPr lang="ru-RU" b="1" dirty="0" err="1">
                <a:solidFill>
                  <a:srgbClr val="FFFF00"/>
                </a:solidFill>
              </a:rPr>
              <a:t>Forssman</a:t>
            </a:r>
            <a:r>
              <a:rPr lang="ru-RU" b="1" dirty="0">
                <a:solidFill>
                  <a:srgbClr val="FFFF00"/>
                </a:solidFill>
              </a:rPr>
              <a:t>; Б — момент проведения катетера через локтевую вену; В — на рентгенограмме зафиксирован катетер, проведенный в правое предсердие (стрелки).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836712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Годом возникновения интервенционной кардиологии можно считать </a:t>
            </a:r>
            <a:r>
              <a:rPr lang="ru-RU" sz="2400" b="1" u="sng" dirty="0">
                <a:solidFill>
                  <a:srgbClr val="FFFF00"/>
                </a:solidFill>
              </a:rPr>
              <a:t>1929</a:t>
            </a:r>
            <a:r>
              <a:rPr lang="ru-RU" sz="2400" b="1" dirty="0">
                <a:solidFill>
                  <a:srgbClr val="FFFF00"/>
                </a:solidFill>
              </a:rPr>
              <a:t>, когда интерн медицинского университета W. </a:t>
            </a:r>
            <a:r>
              <a:rPr lang="ru-RU" sz="2400" b="1" dirty="0" err="1">
                <a:solidFill>
                  <a:srgbClr val="FFFF00"/>
                </a:solidFill>
              </a:rPr>
              <a:t>Forssman</a:t>
            </a:r>
            <a:r>
              <a:rPr lang="ru-RU" sz="2400" b="1" dirty="0">
                <a:solidFill>
                  <a:srgbClr val="FFFF00"/>
                </a:solidFill>
              </a:rPr>
              <a:t> в эксперименте на себе впервые в мире провел мочеточниковый катетер через локтевую вену в полость правого предсердия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8390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2073275"/>
            <a:ext cx="6667500" cy="37623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358114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Типы </a:t>
            </a:r>
            <a:r>
              <a:rPr lang="ru-RU" sz="4000" dirty="0" smtClean="0">
                <a:solidFill>
                  <a:srgbClr val="FFFF00"/>
                </a:solidFill>
              </a:rPr>
              <a:t>вмешательств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7258056" cy="400052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Баллонная ангиопластика;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Стентирование;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FFFF00"/>
                </a:solidFill>
              </a:rPr>
              <a:t>Эмболизация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FFFF00"/>
                </a:solidFill>
              </a:rPr>
              <a:t>Химиоэмболизация</a:t>
            </a:r>
            <a:r>
              <a:rPr lang="ru-RU" dirty="0" smtClean="0">
                <a:solidFill>
                  <a:srgbClr val="FFFF00"/>
                </a:solidFill>
              </a:rPr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Установка внутрисосудистых фильтров;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Удаление тромбов;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Адресное введение лекарственных средств.</a:t>
            </a:r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Область применения: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70916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Кардиология (ИБС, острый инфаркт </a:t>
            </a:r>
            <a:r>
              <a:rPr lang="ru-RU" dirty="0" err="1" smtClean="0">
                <a:solidFill>
                  <a:srgbClr val="FFFF00"/>
                </a:solidFill>
              </a:rPr>
              <a:t>миакарда</a:t>
            </a:r>
            <a:r>
              <a:rPr lang="ru-RU" dirty="0" smtClean="0">
                <a:solidFill>
                  <a:srgbClr val="FFFF00"/>
                </a:solidFill>
              </a:rPr>
              <a:t>);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Нейрохирургия (аневризма, </a:t>
            </a:r>
            <a:r>
              <a:rPr lang="ru-RU" dirty="0" err="1" smtClean="0">
                <a:solidFill>
                  <a:srgbClr val="FFFF00"/>
                </a:solidFill>
              </a:rPr>
              <a:t>мальформация</a:t>
            </a:r>
            <a:r>
              <a:rPr lang="ru-RU" dirty="0" smtClean="0">
                <a:solidFill>
                  <a:srgbClr val="FFFF00"/>
                </a:solidFill>
              </a:rPr>
              <a:t>, фистула)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Сосудистая хирургия (окклюзия </a:t>
            </a:r>
            <a:r>
              <a:rPr lang="ru-RU" dirty="0" err="1" smtClean="0">
                <a:solidFill>
                  <a:srgbClr val="FFFF00"/>
                </a:solidFill>
              </a:rPr>
              <a:t>перифирических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артерий, ТЭЛА и др.);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Гепатология</a:t>
            </a:r>
            <a:r>
              <a:rPr lang="ru-RU" dirty="0" smtClean="0">
                <a:solidFill>
                  <a:srgbClr val="FFFF00"/>
                </a:solidFill>
              </a:rPr>
              <a:t> (цирроз печени)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Фибромиома матки;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Установка внутрисосудистых устройств (</a:t>
            </a:r>
            <a:r>
              <a:rPr lang="ru-RU" dirty="0" err="1" smtClean="0">
                <a:solidFill>
                  <a:srgbClr val="FFFF00"/>
                </a:solidFill>
              </a:rPr>
              <a:t>кава-фильтр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стент-графт</a:t>
            </a:r>
            <a:r>
              <a:rPr lang="ru-RU" dirty="0" smtClean="0">
                <a:solidFill>
                  <a:srgbClr val="FFFF00"/>
                </a:solidFill>
              </a:rPr>
              <a:t>);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168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Ангиография – </a:t>
            </a:r>
            <a:r>
              <a:rPr lang="ru-RU" sz="2700" dirty="0" smtClean="0">
                <a:solidFill>
                  <a:srgbClr val="FFFF00"/>
                </a:solidFill>
              </a:rPr>
              <a:t>рентгенографическое исследование сосудов при введении </a:t>
            </a:r>
            <a:r>
              <a:rPr lang="ru-RU" sz="2700" dirty="0" err="1" smtClean="0">
                <a:solidFill>
                  <a:srgbClr val="FFFF00"/>
                </a:solidFill>
              </a:rPr>
              <a:t>рентгеноконтрастного</a:t>
            </a:r>
            <a:r>
              <a:rPr lang="ru-RU" sz="2700" dirty="0" smtClean="0">
                <a:solidFill>
                  <a:srgbClr val="FFFF00"/>
                </a:solidFill>
              </a:rPr>
              <a:t> вещества</a:t>
            </a:r>
            <a:endParaRPr lang="ru-RU" sz="49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Церебральная ангиография (</a:t>
            </a:r>
            <a:r>
              <a:rPr lang="ru-RU" dirty="0" err="1" smtClean="0">
                <a:solidFill>
                  <a:srgbClr val="FFFF00"/>
                </a:solidFill>
              </a:rPr>
              <a:t>ангиография</a:t>
            </a:r>
            <a:r>
              <a:rPr lang="ru-RU" dirty="0" smtClean="0">
                <a:solidFill>
                  <a:srgbClr val="FFFF00"/>
                </a:solidFill>
              </a:rPr>
              <a:t> сосудов головного мозга);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Грудная </a:t>
            </a:r>
            <a:r>
              <a:rPr lang="ru-RU" dirty="0" err="1" smtClean="0">
                <a:solidFill>
                  <a:srgbClr val="FFFF00"/>
                </a:solidFill>
              </a:rPr>
              <a:t>аортография</a:t>
            </a:r>
            <a:r>
              <a:rPr lang="ru-RU" dirty="0" smtClean="0">
                <a:solidFill>
                  <a:srgbClr val="FFFF00"/>
                </a:solidFill>
              </a:rPr>
              <a:t> (аневризма грудной аорты, </a:t>
            </a:r>
            <a:r>
              <a:rPr lang="ru-RU" dirty="0" err="1" smtClean="0">
                <a:solidFill>
                  <a:srgbClr val="FFFF00"/>
                </a:solidFill>
              </a:rPr>
              <a:t>коарктация</a:t>
            </a:r>
            <a:r>
              <a:rPr lang="ru-RU" dirty="0" smtClean="0">
                <a:solidFill>
                  <a:srgbClr val="FFFF00"/>
                </a:solidFill>
              </a:rPr>
              <a:t>, недостаточность клапана аорты);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Ангиокардиография</a:t>
            </a:r>
            <a:r>
              <a:rPr lang="ru-RU" dirty="0" smtClean="0">
                <a:solidFill>
                  <a:srgbClr val="FFFF00"/>
                </a:solidFill>
              </a:rPr>
              <a:t> (исследование магистральных сосудов и полостей  сердца);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Ангиопульмонография</a:t>
            </a:r>
            <a:r>
              <a:rPr lang="ru-RU" dirty="0" smtClean="0">
                <a:solidFill>
                  <a:srgbClr val="FFFF00"/>
                </a:solidFill>
              </a:rPr>
              <a:t> (ангиография легочного ствола и его ветвей);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Брюшная </a:t>
            </a:r>
            <a:r>
              <a:rPr lang="ru-RU" dirty="0" err="1" smtClean="0">
                <a:solidFill>
                  <a:srgbClr val="FFFF00"/>
                </a:solidFill>
              </a:rPr>
              <a:t>аортография</a:t>
            </a:r>
            <a:r>
              <a:rPr lang="ru-RU" dirty="0" smtClean="0">
                <a:solidFill>
                  <a:srgbClr val="FFFF00"/>
                </a:solidFill>
              </a:rPr>
              <a:t> (кровотечения, опухоли);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Почечная </a:t>
            </a:r>
            <a:r>
              <a:rPr lang="ru-RU" dirty="0" err="1" smtClean="0">
                <a:solidFill>
                  <a:srgbClr val="FFFF00"/>
                </a:solidFill>
              </a:rPr>
              <a:t>аортография</a:t>
            </a:r>
            <a:r>
              <a:rPr lang="ru-RU" dirty="0" smtClean="0">
                <a:solidFill>
                  <a:srgbClr val="FFFF00"/>
                </a:solidFill>
              </a:rPr>
              <a:t> (стеноз, опухоль почек)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cap="all" dirty="0" smtClean="0">
                <a:solidFill>
                  <a:srgbClr val="FFFF00"/>
                </a:solidFill>
              </a:rPr>
              <a:t>РЕНТГЕНОХИРУРГИЯ: </a:t>
            </a:r>
            <a:br>
              <a:rPr lang="ru-RU" cap="all" dirty="0" smtClean="0">
                <a:solidFill>
                  <a:srgbClr val="FFFF00"/>
                </a:solidFill>
              </a:rPr>
            </a:br>
            <a:r>
              <a:rPr lang="ru-RU" cap="all" dirty="0" smtClean="0">
                <a:solidFill>
                  <a:srgbClr val="FFFF00"/>
                </a:solidFill>
              </a:rPr>
              <a:t>ОПЕРАЦИИ БЕЗ СКАЛЬПЕЛЯ И НАРКОЗА 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pic>
        <p:nvPicPr>
          <p:cNvPr id="4" name="Рисунок 3" descr="Provedenie-jendovaskuljarnoj-operac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357562"/>
            <a:ext cx="4762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ОСТРАЯ  ОККЛЮЗИЯ (ТРОМБОЗ)  ПРАВОЙ  КОРОНАРНОЙ  АРТЕРИИ  (ПКА)  У  БОЛЬНОГО 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С  </a:t>
            </a:r>
            <a:r>
              <a:rPr lang="ru-RU" sz="2800" b="1" dirty="0" smtClean="0">
                <a:solidFill>
                  <a:srgbClr val="FFFF00"/>
                </a:solidFill>
              </a:rPr>
              <a:t>ЗАДНЕ-ДИАФРАГМАЛЬНЫМ  </a:t>
            </a:r>
            <a:r>
              <a:rPr lang="ru-RU" sz="2800" b="1" dirty="0">
                <a:solidFill>
                  <a:srgbClr val="FFFF00"/>
                </a:solidFill>
              </a:rPr>
              <a:t>ИНФАРКТОМ</a:t>
            </a:r>
          </a:p>
        </p:txBody>
      </p:sp>
      <p:pic>
        <p:nvPicPr>
          <p:cNvPr id="211971" name="сладк1.wmv">
            <a:hlinkClick r:id="" action="ppaction://media"/>
          </p:cNvPr>
          <p:cNvPicPr>
            <a:picLocks noGrp="1" noRot="1" noChangeArrowheads="1"/>
          </p:cNvPicPr>
          <p:nvPr>
            <p:ph sz="half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1844675"/>
            <a:ext cx="4038600" cy="4059238"/>
          </a:xfrm>
          <a:ln/>
        </p:spPr>
      </p:pic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900113" y="6237288"/>
            <a:ext cx="272097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  АНГИОПЛАСТИКИ</a:t>
            </a: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5111750" y="6165850"/>
            <a:ext cx="3263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ПОСЛЕ   АНГИОПЛАСТИКИ</a:t>
            </a:r>
          </a:p>
        </p:txBody>
      </p:sp>
      <p:sp>
        <p:nvSpPr>
          <p:cNvPr id="211974" name="AutoShape 6"/>
          <p:cNvSpPr>
            <a:spLocks noChangeArrowheads="1"/>
          </p:cNvSpPr>
          <p:nvPr/>
        </p:nvSpPr>
        <p:spPr bwMode="auto">
          <a:xfrm rot="1652015">
            <a:off x="900113" y="2781300"/>
            <a:ext cx="539750" cy="10795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1975" name="AutoShape 7"/>
          <p:cNvSpPr>
            <a:spLocks noChangeArrowheads="1"/>
          </p:cNvSpPr>
          <p:nvPr/>
        </p:nvSpPr>
        <p:spPr bwMode="auto">
          <a:xfrm rot="-1943870">
            <a:off x="684213" y="4437063"/>
            <a:ext cx="539750" cy="10795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1976" name="сладк2.wmv">
            <a:hlinkClick r:id="" action="ppaction://media"/>
          </p:cNvPr>
          <p:cNvPicPr>
            <a:picLocks noGrp="1" noRot="1" noChangeArrowheads="1"/>
          </p:cNvPicPr>
          <p:nvPr>
            <p:ph sz="half" idx="2"/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4716463" y="1844675"/>
            <a:ext cx="4030662" cy="4059238"/>
          </a:xfrm>
          <a:ln/>
        </p:spPr>
      </p:pic>
      <p:sp>
        <p:nvSpPr>
          <p:cNvPr id="211977" name="AutoShape 9"/>
          <p:cNvSpPr>
            <a:spLocks noChangeArrowheads="1"/>
          </p:cNvSpPr>
          <p:nvPr/>
        </p:nvSpPr>
        <p:spPr bwMode="auto">
          <a:xfrm rot="2350033">
            <a:off x="5435600" y="2636838"/>
            <a:ext cx="539750" cy="10795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1978" name="AutoShape 10"/>
          <p:cNvSpPr>
            <a:spLocks noChangeArrowheads="1"/>
          </p:cNvSpPr>
          <p:nvPr/>
        </p:nvSpPr>
        <p:spPr bwMode="auto">
          <a:xfrm rot="7833521">
            <a:off x="5724525" y="3860800"/>
            <a:ext cx="539750" cy="10795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4932363" y="2924175"/>
            <a:ext cx="863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 Т Е Н 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1971"/>
                </p:tgtEl>
              </p:cMediaNode>
            </p:video>
            <p:vide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197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 b="1">
                <a:solidFill>
                  <a:srgbClr val="FFFF00"/>
                </a:solidFill>
              </a:rPr>
              <a:t>СТЕНОЗ ЛЕВОЙ ПОЧЕЧНОЙ АРТЕРИИ</a:t>
            </a:r>
          </a:p>
        </p:txBody>
      </p:sp>
      <p:pic>
        <p:nvPicPr>
          <p:cNvPr id="189443" name="поч1.WMV">
            <a:hlinkClick r:id="" action="ppaction://media"/>
          </p:cNvPr>
          <p:cNvPicPr>
            <a:picLocks noGrp="1" noRot="1" noChangeArrowheads="1"/>
          </p:cNvPicPr>
          <p:nvPr>
            <p:ph sz="quarter" idx="1"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468313" y="1341438"/>
            <a:ext cx="3059112" cy="2436812"/>
          </a:xfrm>
        </p:spPr>
      </p:pic>
      <p:pic>
        <p:nvPicPr>
          <p:cNvPr id="189444" name="поч1а.WMV">
            <a:hlinkClick r:id="" action="ppaction://media"/>
          </p:cNvPr>
          <p:cNvPicPr>
            <a:picLocks noGrp="1" noRot="1" noChangeArrowheads="1"/>
          </p:cNvPicPr>
          <p:nvPr>
            <p:ph sz="quarter" idx="2"/>
            <a:videoFile r:link="rId2"/>
          </p:nvPr>
        </p:nvPicPr>
        <p:blipFill>
          <a:blip r:embed="rId7"/>
          <a:srcRect/>
          <a:stretch>
            <a:fillRect/>
          </a:stretch>
        </p:blipFill>
        <p:spPr>
          <a:xfrm>
            <a:off x="1187450" y="3573463"/>
            <a:ext cx="3048000" cy="2447925"/>
          </a:xfrm>
          <a:ln/>
        </p:spPr>
      </p:pic>
      <p:pic>
        <p:nvPicPr>
          <p:cNvPr id="189445" name="поч2.WMV">
            <a:hlinkClick r:id="" action="ppaction://media"/>
          </p:cNvPr>
          <p:cNvPicPr>
            <a:picLocks noRot="1" noChangeArrowheads="1"/>
          </p:cNvPicPr>
          <p:nvPr>
            <a:videoFile r:link="rId3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787900" y="1341438"/>
            <a:ext cx="305911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6" name="поч2а.WMV">
            <a:hlinkClick r:id="" action="ppaction://media"/>
          </p:cNvPr>
          <p:cNvPicPr>
            <a:picLocks noGrp="1" noRot="1" noChangeAspect="1" noChangeArrowheads="1"/>
          </p:cNvPicPr>
          <p:nvPr>
            <p:ph sz="half" idx="3"/>
            <a:videoFile r:link="rId4"/>
          </p:nvPr>
        </p:nvPicPr>
        <p:blipFill>
          <a:blip r:embed="rId9"/>
          <a:srcRect/>
          <a:stretch>
            <a:fillRect/>
          </a:stretch>
        </p:blipFill>
        <p:spPr>
          <a:xfrm>
            <a:off x="5580063" y="3573463"/>
            <a:ext cx="3024187" cy="2447925"/>
          </a:xfrm>
          <a:ln/>
        </p:spPr>
      </p:pic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468313" y="6165850"/>
            <a:ext cx="770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ДО  АНГИОПЛАСТИКИ                         ПОСЛЕ  АНГИОПЛАСТИКИ</a:t>
            </a:r>
          </a:p>
        </p:txBody>
      </p:sp>
      <p:sp>
        <p:nvSpPr>
          <p:cNvPr id="189448" name="AutoShape 8"/>
          <p:cNvSpPr>
            <a:spLocks noChangeArrowheads="1"/>
          </p:cNvSpPr>
          <p:nvPr/>
        </p:nvSpPr>
        <p:spPr bwMode="auto">
          <a:xfrm rot="-378533">
            <a:off x="2159000" y="2241550"/>
            <a:ext cx="144463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9449" name="AutoShape 9"/>
          <p:cNvSpPr>
            <a:spLocks noChangeArrowheads="1"/>
          </p:cNvSpPr>
          <p:nvPr/>
        </p:nvSpPr>
        <p:spPr bwMode="auto">
          <a:xfrm rot="-378533">
            <a:off x="2700338" y="4724400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9450" name="AutoShape 10"/>
          <p:cNvSpPr>
            <a:spLocks noChangeArrowheads="1"/>
          </p:cNvSpPr>
          <p:nvPr/>
        </p:nvSpPr>
        <p:spPr bwMode="auto">
          <a:xfrm rot="-378533">
            <a:off x="6156325" y="2708275"/>
            <a:ext cx="144463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9451" name="AutoShape 11"/>
          <p:cNvSpPr>
            <a:spLocks noChangeArrowheads="1"/>
          </p:cNvSpPr>
          <p:nvPr/>
        </p:nvSpPr>
        <p:spPr bwMode="auto">
          <a:xfrm rot="-378533">
            <a:off x="7092950" y="5013325"/>
            <a:ext cx="144463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7164388" y="5084763"/>
            <a:ext cx="747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1000">
                <a:solidFill>
                  <a:srgbClr val="F6EB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 Т Е Н Т</a:t>
            </a:r>
          </a:p>
        </p:txBody>
      </p:sp>
      <p:sp>
        <p:nvSpPr>
          <p:cNvPr id="189453" name="Rectangle 13"/>
          <p:cNvSpPr>
            <a:spLocks noChangeArrowheads="1"/>
          </p:cNvSpPr>
          <p:nvPr/>
        </p:nvSpPr>
        <p:spPr bwMode="auto">
          <a:xfrm>
            <a:off x="6227763" y="2708275"/>
            <a:ext cx="747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1000">
                <a:solidFill>
                  <a:srgbClr val="F6EB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 Т Е Н Т</a:t>
            </a:r>
          </a:p>
        </p:txBody>
      </p:sp>
      <p:sp>
        <p:nvSpPr>
          <p:cNvPr id="189454" name="Rectangle 14"/>
          <p:cNvSpPr>
            <a:spLocks noChangeArrowheads="1"/>
          </p:cNvSpPr>
          <p:nvPr/>
        </p:nvSpPr>
        <p:spPr bwMode="auto">
          <a:xfrm>
            <a:off x="6227763" y="2708275"/>
            <a:ext cx="747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1000">
                <a:solidFill>
                  <a:srgbClr val="F6EB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 Т Е Н Т</a:t>
            </a:r>
          </a:p>
        </p:txBody>
      </p:sp>
      <p:sp>
        <p:nvSpPr>
          <p:cNvPr id="189455" name="AutoShape 15"/>
          <p:cNvSpPr>
            <a:spLocks noChangeArrowheads="1"/>
          </p:cNvSpPr>
          <p:nvPr/>
        </p:nvSpPr>
        <p:spPr bwMode="auto">
          <a:xfrm rot="-378533">
            <a:off x="6156325" y="2708275"/>
            <a:ext cx="144463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9456" name="AutoShape 16"/>
          <p:cNvSpPr>
            <a:spLocks noChangeArrowheads="1"/>
          </p:cNvSpPr>
          <p:nvPr/>
        </p:nvSpPr>
        <p:spPr bwMode="auto">
          <a:xfrm rot="-378533">
            <a:off x="2700338" y="4724400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9457" name="AutoShape 17"/>
          <p:cNvSpPr>
            <a:spLocks noChangeArrowheads="1"/>
          </p:cNvSpPr>
          <p:nvPr/>
        </p:nvSpPr>
        <p:spPr bwMode="auto">
          <a:xfrm rot="-378533">
            <a:off x="2700338" y="4724400"/>
            <a:ext cx="144462" cy="2889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9443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9444"/>
                </p:tgtEl>
              </p:cMediaNode>
            </p:video>
            <p:vide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9445"/>
                </p:tgtEl>
              </p:cMediaNode>
            </p:video>
            <p:vide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9446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ysClr val="windowText" lastClr="000000"/>
      </a:dk1>
      <a:lt1>
        <a:srgbClr val="F2F2F2"/>
      </a:lt1>
      <a:dk2>
        <a:srgbClr val="0000FF"/>
      </a:dk2>
      <a:lt2>
        <a:srgbClr val="EEECE1"/>
      </a:lt2>
      <a:accent1>
        <a:srgbClr val="00B0F0"/>
      </a:accent1>
      <a:accent2>
        <a:srgbClr val="FE66FF"/>
      </a:accent2>
      <a:accent3>
        <a:srgbClr val="00B050"/>
      </a:accent3>
      <a:accent4>
        <a:srgbClr val="FD0CFF"/>
      </a:accent4>
      <a:accent5>
        <a:srgbClr val="4BACC6"/>
      </a:accent5>
      <a:accent6>
        <a:srgbClr val="FF0000"/>
      </a:accent6>
      <a:hlink>
        <a:srgbClr val="00B0F0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384</Words>
  <Application>Microsoft Office PowerPoint</Application>
  <PresentationFormat>Экран (4:3)</PresentationFormat>
  <Paragraphs>73</Paragraphs>
  <Slides>30</Slides>
  <Notes>1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СОВРЕМЕННЫЕ  ТЕНДЕНЦИИ РАЗВИТИЯ РЕНТГЕНОХИРУРГИИ      Старшая операционная медсестра  отделения рентгенохирургических методов  диагностики и лечения  ГБУЗ НО «ГКБ№5»  Козушкина О.В.</vt:lpstr>
      <vt:lpstr>История развития</vt:lpstr>
      <vt:lpstr>История развития</vt:lpstr>
      <vt:lpstr>Типы вмешательств: </vt:lpstr>
      <vt:lpstr>Область применения:</vt:lpstr>
      <vt:lpstr>Ангиография – рентгенографическое исследование сосудов при введении рентгеноконтрастного вещества</vt:lpstr>
      <vt:lpstr>РЕНТГЕНОХИРУРГИЯ:  ОПЕРАЦИИ БЕЗ СКАЛЬПЕЛЯ И НАРКОЗА  </vt:lpstr>
      <vt:lpstr>ОСТРАЯ  ОККЛЮЗИЯ (ТРОМБОЗ)  ПРАВОЙ  КОРОНАРНОЙ  АРТЕРИИ  (ПКА)  У  БОЛЬНОГО  С  ЗАДНЕ-ДИАФРАГМАЛЬНЫМ  ИНФАРКТОМ</vt:lpstr>
      <vt:lpstr>СТЕНОЗ ЛЕВОЙ ПОЧЕЧНОЙ АРТЕРИИ</vt:lpstr>
      <vt:lpstr>СТЕНОЗ  ЛЕВОЙ  ВНУТРЕННЕЙ СОННОЙ  АРТЕРИИ</vt:lpstr>
      <vt:lpstr>ОККЛЮЗИЯ  ПОДКОЛЕННОЙ  АРТЕРИИ</vt:lpstr>
      <vt:lpstr>ОККЛЮЗИЯ  ОБЩЕЙ  ПОДВЗДОШНОЙ  АРТЕРИИ</vt:lpstr>
      <vt:lpstr>ОТКРЫТЫЙ АРТЕРИАЛЬНЫЙ (БОТАЛЛОВ) ПРОТОК</vt:lpstr>
      <vt:lpstr>ЭМБОЛИЗАЦИЯ  ОАП  ОТДЕЛЯЕМЫМИ  СПИРАЛЯМИ «Flipper» (COOK)</vt:lpstr>
      <vt:lpstr>АНГИОПУЛЬМОНОГРАФИЯ  БОЛЬНОГО  С  ТЭЛА  МЕЛКИХ  ВЕТВЕЙ ПРАВОЙ  ЛЁГОЧНОЙ  АРТЕРИИ</vt:lpstr>
      <vt:lpstr>ФЛОТИРУЮЩИЙ  ТРОМБ  НИЖНЕЙ  ПОЛОЙ  ВЕНЫ</vt:lpstr>
      <vt:lpstr>ФЛОТИРУЮЩИЙ  ТРОМБ  ИЛИОКАВАЛЬНОГО  СЕГМЕНТА</vt:lpstr>
      <vt:lpstr>КАВА-фильтр  «ПЕСОЧНЫЕ ЧАСЫ»  в  нижней  полой  вене (НПВ)</vt:lpstr>
      <vt:lpstr> Коарктация аорты</vt:lpstr>
      <vt:lpstr>Аневризма аорты</vt:lpstr>
      <vt:lpstr>Миома матки</vt:lpstr>
      <vt:lpstr>Клапан сердца</vt:lpstr>
      <vt:lpstr>Химиоэмболизация печеночных артерий</vt:lpstr>
      <vt:lpstr>Мальформация</vt:lpstr>
      <vt:lpstr>Окклюдер в ДМПП</vt:lpstr>
      <vt:lpstr>Электрокардиостимулятор</vt:lpstr>
      <vt:lpstr>Гемангиома</vt:lpstr>
      <vt:lpstr>Рентгензащита персонала</vt:lpstr>
      <vt:lpstr>Движение вперед </vt:lpstr>
      <vt:lpstr>Спасибо за внимание.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РЕНТГЕНОХИРУРГИИ</dc:title>
  <dc:creator>Старшая медсестра</dc:creator>
  <cp:lastModifiedBy>elena</cp:lastModifiedBy>
  <cp:revision>69</cp:revision>
  <dcterms:created xsi:type="dcterms:W3CDTF">2018-04-19T08:56:23Z</dcterms:created>
  <dcterms:modified xsi:type="dcterms:W3CDTF">2018-09-15T09:08:41Z</dcterms:modified>
</cp:coreProperties>
</file>