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1" r:id="rId4"/>
    <p:sldId id="282" r:id="rId5"/>
    <p:sldId id="284" r:id="rId6"/>
    <p:sldId id="285" r:id="rId7"/>
    <p:sldId id="286" r:id="rId8"/>
    <p:sldId id="283" r:id="rId9"/>
    <p:sldId id="280" r:id="rId10"/>
    <p:sldId id="287" r:id="rId11"/>
    <p:sldId id="289" r:id="rId12"/>
    <p:sldId id="288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79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713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0278" autoAdjust="0"/>
  </p:normalViewPr>
  <p:slideViewPr>
    <p:cSldViewPr>
      <p:cViewPr varScale="1">
        <p:scale>
          <a:sx n="56" d="100"/>
          <a:sy n="56" d="100"/>
        </p:scale>
        <p:origin x="1195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1963E7-E31E-4841-8279-884ED5C347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33CFD-E1B2-4158-BD60-2E9720813A10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FC4FD-4C7C-4BB0-BB7B-8E03B12DF8B2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EB01F-CA02-48B8-9949-385E1344F77E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EB01F-CA02-48B8-9949-385E1344F77E}" type="slidenum">
              <a:rPr lang="en-US"/>
              <a:pPr/>
              <a:t>22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352800"/>
            <a:ext cx="7086600" cy="70485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978275"/>
            <a:ext cx="7086600" cy="441325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274638"/>
            <a:ext cx="2114550" cy="6354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91250" cy="6354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143000"/>
            <a:ext cx="3848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1100" y="1143000"/>
            <a:ext cx="3848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458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143000"/>
            <a:ext cx="784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552" y="188640"/>
            <a:ext cx="7920880" cy="1008112"/>
          </a:xfrm>
        </p:spPr>
        <p:txBody>
          <a:bodyPr/>
          <a:lstStyle/>
          <a:p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ВЕСНА В «ПЯТОЙ»</a:t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межрегиональная научно-практическая конференция</a:t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«Будни хирургической клиники: белое и черное»</a:t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 апреля 2018 г. г. Нижний Новгород</a:t>
            </a: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412776"/>
            <a:ext cx="8064896" cy="4968551"/>
          </a:xfrm>
        </p:spPr>
        <p:txBody>
          <a:bodyPr/>
          <a:lstStyle/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Профилактические действия медицинской сестры при подозрении у пациента пневмонии в послеоперационном периоде»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Главная медицинская сестра </a:t>
            </a:r>
          </a:p>
          <a:p>
            <a:pPr algn="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ГБУЗ НО «Городская клиническая больница №39» </a:t>
            </a:r>
          </a:p>
          <a:p>
            <a:pPr algn="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Н.К. Москалева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Профилактические действия медицинской сестры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43000"/>
            <a:ext cx="8712968" cy="54864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Соблюдение санитарно-эпидемиологического режима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регулярное проветривание палат (без сквозняков) и лечебных кабинетов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дезинфекция воздуха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ежедневная влажная уборка палат и помещений стационара с применением дезинфицирующих средств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Профилактические действия медицинской сестры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43000"/>
            <a:ext cx="8299648" cy="54864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Уход за пациентом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тщательный уход за кожей и полостью рта (протирание десен, слизистой оболочки неба, щек, языка)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обильное теплое питье, правильный режим питания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следить за функцией кишечника, не допуская метеоризма и запоров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помощь при откашливании мокроты в закрывающуюся плевательницу с последующей ее дезинфекцией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Профилактические действия медицинской сестры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15008"/>
            <a:ext cx="8299648" cy="4406280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помощь при смене положения тела (частая смена положения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тела)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возвышенное положение, не менее 30 градусов, головной конец кровати пациента  с приподнятой грудной клеткой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мягкий общий массаж одновременно с обтиранием тела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обучение родственников уходу за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пациентом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 в послеоперационном периоде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43000"/>
            <a:ext cx="8515672" cy="54864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ранняя активация пациентов в послеоперационном периоде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физиопроцедуры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надувание воздушных шаров или мячей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вдувание воздуха через трубочку в банку, заполненную водой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Упражнения позволяют повысить давление в бронхах, увеличить объем легких, что ведет к восстановлению функционального состояния легочной ткани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43000"/>
            <a:ext cx="8299648" cy="5486400"/>
          </a:xfrm>
        </p:spPr>
        <p:txBody>
          <a:bodyPr/>
          <a:lstStyle/>
          <a:p>
            <a:pPr algn="ctr">
              <a:buNone/>
            </a:pPr>
            <a:r>
              <a:rPr lang="ru-RU" sz="1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ИСХОДНОЕ ПОЛОЖЕНИЕ ЛЕЖА НА СПИНЕ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Грудное дыхание: вдох носом (короткий)</a:t>
            </a:r>
          </a:p>
          <a:p>
            <a:pPr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6-8 раз.</a:t>
            </a:r>
          </a:p>
          <a:p>
            <a:pPr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выдох ртом (длинный)</a:t>
            </a:r>
          </a:p>
          <a:p>
            <a:pPr lvl="0"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Сжать пальцы рук в кулак: на счет 1-2 вдох</a:t>
            </a:r>
          </a:p>
          <a:p>
            <a:pPr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6-8 раз</a:t>
            </a:r>
          </a:p>
          <a:p>
            <a:pPr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на счет 3-4 выдох  </a:t>
            </a:r>
          </a:p>
          <a:p>
            <a:pPr lvl="0"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Сгибание стоп в голеностопных суставах. Дыхание произвольное, темп медленный.</a:t>
            </a:r>
          </a:p>
          <a:p>
            <a:pPr lvl="0"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Поднять плечи вверх, на счет один – вдох              6-8 раз </a:t>
            </a:r>
          </a:p>
          <a:p>
            <a:pPr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на счет 2-3-4- выдох</a:t>
            </a:r>
          </a:p>
          <a:p>
            <a:pPr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5.  Живот вобрать – вдох      Расслабиться – выдох</a:t>
            </a:r>
          </a:p>
          <a:p>
            <a:pPr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  Руки развести в стороны:  на счет 1-2 вдох, обнять себя      6-8 раз</a:t>
            </a:r>
          </a:p>
          <a:p>
            <a:pPr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на счет 3-4 – выдох      </a:t>
            </a:r>
          </a:p>
          <a:p>
            <a:pPr lvl="0"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Руки к плечам 4 круга вперед, 4 круга назад</a:t>
            </a:r>
          </a:p>
          <a:p>
            <a:pPr lvl="0"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 Поднять прямые руки вверх: на счет 1 – вдох</a:t>
            </a:r>
          </a:p>
          <a:p>
            <a:pPr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Опустить руки: на счет 2-3-4- выдох       </a:t>
            </a:r>
          </a:p>
          <a:p>
            <a:pPr lvl="0"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9. Согнуть руки в локтевых суставах: на счет 1 – вдох, разогнуть руки, разжать пальцы, положить руки на кровать         8-10 раз  </a:t>
            </a:r>
          </a:p>
          <a:p>
            <a:pPr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На счет 2-3-4- выдох </a:t>
            </a:r>
          </a:p>
          <a:p>
            <a:pPr lvl="0"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10. Ноги согнуть в коленных суставах, руки на животе на счет 1 – вдох   на счет 2-3-4- выдох.</a:t>
            </a:r>
          </a:p>
          <a:p>
            <a:pPr lvl="0"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11. Руки согнутые в локтях стоят на кровати: на счет 1-2-вдох</a:t>
            </a:r>
          </a:p>
          <a:p>
            <a:pPr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на счет 3-4- выдох</a:t>
            </a:r>
          </a:p>
          <a:p>
            <a:pPr lvl="0"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12. Голову поднять от подушки: на счет 1 –вдох         8-10 раз</a:t>
            </a:r>
          </a:p>
          <a:p>
            <a:pPr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на счет 2-3-4 губы в трубочку - выдох  </a:t>
            </a:r>
          </a:p>
          <a:p>
            <a:pPr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13. Руки (ладони) на грудной клетке: на счет 1 – вдох, нажать на грудную клетку</a:t>
            </a:r>
          </a:p>
          <a:p>
            <a:pPr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на счет 2-3-4 – выдох.    </a:t>
            </a:r>
          </a:p>
          <a:p>
            <a:pPr>
              <a:buNone/>
            </a:pPr>
            <a:r>
              <a:rPr lang="ru-RU" sz="1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14. Поднять руки вверх – вдохнуть, опустить руки – выдохнуть.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ИСХОДНОЕ ПОЛОЖЕНИЕ СИДЯ НА СТУЛЕ</a:t>
            </a:r>
            <a:r>
              <a:rPr lang="ru-RU" sz="16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Руки в замок. Поднять руки вверх, потянуться на счет 1-2-вдох; руки через стороны опустить на счет 3-4- выдох.</a:t>
            </a:r>
          </a:p>
          <a:p>
            <a:pPr lvl="0">
              <a:buFont typeface="+mj-lt"/>
              <a:buAutoNum type="arabicPeriod"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Руки на поясе, наклон корпуса вперед – выдох, выпрямление корпуса – вдох.</a:t>
            </a:r>
          </a:p>
          <a:p>
            <a:pPr lvl="0">
              <a:buFont typeface="+mj-lt"/>
              <a:buAutoNum type="arabicPeriod"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Руки вдоль туловища, плечи поднять вверх на счет 1-2-вдох, опустить плечи на счет 3-4 – выдох.</a:t>
            </a:r>
          </a:p>
          <a:p>
            <a:pPr lvl="0">
              <a:buFont typeface="+mj-lt"/>
              <a:buAutoNum type="arabicPeriod"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Руки на поясе, свести лопатки на счет 1-2-вдох, развести лопатки на счет 3-4- выдох.</a:t>
            </a:r>
          </a:p>
          <a:p>
            <a:pPr lvl="0">
              <a:buFont typeface="+mj-lt"/>
              <a:buAutoNum type="arabicPeriod"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Руки через стороны на счет 1-2 вдох, обнять себя, на счет 3-4 – выдох.</a:t>
            </a:r>
          </a:p>
          <a:p>
            <a:pPr lvl="0">
              <a:buFont typeface="+mj-lt"/>
              <a:buAutoNum type="arabicPeriod"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Руки через стороны вверх на счет 1-2-вдох, на счет 3-4 руки опустить – выдох.</a:t>
            </a:r>
          </a:p>
          <a:p>
            <a:pPr lvl="0">
              <a:buFont typeface="+mj-lt"/>
              <a:buAutoNum type="arabicPeriod"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Руки поднять на уровне плеча. Руки развести в стороны на счет 1 – вдох, на счет 2-3-4-руки опустить – выдох.</a:t>
            </a:r>
          </a:p>
          <a:p>
            <a:pPr lvl="0">
              <a:buFont typeface="+mj-lt"/>
              <a:buAutoNum type="arabicPeriod"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Поворот корпуса в сторону с разведением рук на счет 1-2 – вдох. Исходное положение на счет 3-4 – выдох.</a:t>
            </a:r>
          </a:p>
          <a:p>
            <a:pPr lvl="0">
              <a:buFont typeface="+mj-lt"/>
              <a:buAutoNum type="arabicPeriod"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Исходное положение сидя – ноги вытянуты, опустить руки и пытаться достать пальцы ног – выдох. Исходное положение – вдох.</a:t>
            </a:r>
          </a:p>
          <a:p>
            <a:pPr lvl="0">
              <a:buFont typeface="+mj-lt"/>
              <a:buAutoNum type="arabicPeriod"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Поднять руки вверх на счет 1-2- вдох.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Опустить руки вниз на счет 3-4 – выдох.  </a:t>
            </a: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22710"/>
            <a:ext cx="8458200" cy="301034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 инфекций при искусственной вентиляции легких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Положение пациента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43000"/>
            <a:ext cx="8299648" cy="54864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возвышенное положение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смена положения тела каждые 2 часа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мягкий общий массаж одновременно с обтиранием тела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Гигиеническая обработка рук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4838"/>
          <a:stretch/>
        </p:blipFill>
        <p:spPr bwMode="auto">
          <a:xfrm>
            <a:off x="1187624" y="1628801"/>
            <a:ext cx="6916399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Барьерные меры предосторожности и средства защиты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смена халата при входе в отделение реанимации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ежедневная смена спецодежды и при загрязнении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маски, очков, перчаток в работе с пациентами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715963"/>
          </a:xfrm>
        </p:spPr>
        <p:txBody>
          <a:bodyPr/>
          <a:lstStyle/>
          <a:p>
            <a:endParaRPr lang="ru-RU" sz="400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560" y="1340768"/>
            <a:ext cx="7992888" cy="5112568"/>
          </a:xfrm>
        </p:spPr>
        <p:txBody>
          <a:bodyPr/>
          <a:lstStyle/>
          <a:p>
            <a:pPr algn="just"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Пневмония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(воспаление легких) — воспаление нижних дыхательных путей различной этиологии, протекающее с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внутриальвеолярной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экссудацией и сопровождающееся характерными клинико-рентгенологическими признаками. </a:t>
            </a:r>
          </a:p>
          <a:p>
            <a:pPr algn="just">
              <a:lnSpc>
                <a:spcPct val="80000"/>
              </a:lnSpc>
              <a:buNone/>
            </a:pP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Пневмония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pneumonia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– это преимущественно острое патологическое состояние, обусловленное инфекционно-воспалительным поражением лёгочной ткани. 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Стерильность материалов 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43000"/>
            <a:ext cx="8568952" cy="5486400"/>
          </a:xfrm>
        </p:spPr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стерильных инструментов и ИМН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флаконов с лекарственными средствами индивидуально для каждого пациента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правильное хранение упаковок со стерильным материалом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соблюдение сроков стерильности упаковок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одноразовых контуров и фильтров</a:t>
            </a:r>
          </a:p>
          <a:p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Помните!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Попадание возбудителя в рану возможно через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контаминированное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оборудование, инструментарий и материалы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Туалет ротоглотки</a:t>
            </a:r>
          </a:p>
          <a:p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Уход за интубационной трубкой и трахеостомой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404664"/>
            <a:ext cx="7668344" cy="5767536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Bookman Old Style" pitchFamily="18" charset="0"/>
              </a:rPr>
              <a:t>   </a:t>
            </a:r>
          </a:p>
          <a:p>
            <a:pPr>
              <a:lnSpc>
                <a:spcPct val="80000"/>
              </a:lnSpc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Bookman Old Style" pitchFamily="18" charset="0"/>
              </a:rPr>
              <a:t>    СПАСИБО ЗА ВНИМАНИЕ!</a:t>
            </a:r>
          </a:p>
          <a:p>
            <a:pPr>
              <a:lnSpc>
                <a:spcPct val="80000"/>
              </a:lnSpc>
              <a:buNone/>
            </a:pPr>
            <a:endParaRPr lang="ru-RU" sz="40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sz="40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Bookman Old Style" pitchFamily="18" charset="0"/>
              </a:rPr>
              <a:t>       </a:t>
            </a:r>
          </a:p>
          <a:p>
            <a:pPr>
              <a:lnSpc>
                <a:spcPct val="80000"/>
              </a:lnSpc>
              <a:buNone/>
            </a:pPr>
            <a:endParaRPr lang="en-US" sz="40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700808"/>
            <a:ext cx="6706380" cy="44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Пневмония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Внебольничная</a:t>
            </a:r>
          </a:p>
          <a:p>
            <a:endParaRPr lang="ru-RU" sz="4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Внутрибольничная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(госпитальная,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нозокомиальная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Внебольничная пневмония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9036496" cy="5486400"/>
          </a:xfrm>
        </p:spPr>
        <p:txBody>
          <a:bodyPr/>
          <a:lstStyle/>
          <a:p>
            <a:pPr algn="ctr"/>
            <a:endParaRPr lang="ru-RU" sz="4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Если у пациента до поступления уже было воспаление (в инкубационном периоде), а симптомы стали появляться в стационаре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Внутрибольничная пневмония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587680" cy="5877272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Пневмония, которая развивается через 48 и более часов после госпитализации пациента в стационар (приобретенная в стационаре)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Среди всех инфекционных болезней, которые могут возникнуть в медицинских организациях, она занимает 3 место по популярности и 1 место по возможности летального исхода. Несмотря на то, что в стационарах соблюдается санитарно-эпидемиологический режим, случаи появления патологии не уменьшаются.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связано с тем, что микроорганизмы, обитающие в стенах больницы, адаптированы к воздействию антисептических и бактериальных препаратов.</a:t>
            </a:r>
          </a:p>
          <a:p>
            <a:pPr>
              <a:buNone/>
            </a:pP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Причины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возбудители внутрибольничной пневмонии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грамотрицательные бактерии: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синегнойная палочка (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pseudomonas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aeruginosa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кишечная палочка (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escherichia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coli);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палочка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Фридлендера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klebsiella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палочка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Пфайффера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haemophilus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influenzae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золотистый стафилококк (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ацинетобактер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acinetobacter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протей (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proteus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Факторы риска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длительная госпитализация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гипокинезия (снижение двигательной активности)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бесконтрольная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антибиотикотерапия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пожилой и старческий возраст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сопутствующие хронические заболевания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послеоперационный период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кровопотеря, шок во время операции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медицинские манипуляции (интубация,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трахеостомия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бронхоскопия)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591872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Внутрибольничная пневмония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519864" cy="4687416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аспирационная</a:t>
            </a:r>
          </a:p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вентилятор-ассоциированная </a:t>
            </a:r>
          </a:p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послеоперационная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Симптомы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43000"/>
            <a:ext cx="8964488" cy="5486400"/>
          </a:xfrm>
        </p:spPr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температуры тела (до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38-39℃);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усиление кашля;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болезненное учащенное сердцебиение;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нарушение сознания (обмороки);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появление одышки;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болевые ощущения в области грудной клетки;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симптомы интоксикации;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выделение большого количества мокроты;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общая усталость и недомогание;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пациентов, находящихся в тяжелом или бессознательном состоянии следует обратить внимание на гипертермию,  тахикардию, снижение АД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еные листья">
  <a:themeElements>
    <a:clrScheme name="">
      <a:dk1>
        <a:srgbClr val="4D4D4D"/>
      </a:dk1>
      <a:lt1>
        <a:srgbClr val="FFFFFF"/>
      </a:lt1>
      <a:dk2>
        <a:srgbClr val="4D4D4D"/>
      </a:dk2>
      <a:lt2>
        <a:srgbClr val="0E7E24"/>
      </a:lt2>
      <a:accent1>
        <a:srgbClr val="369026"/>
      </a:accent1>
      <a:accent2>
        <a:srgbClr val="68C419"/>
      </a:accent2>
      <a:accent3>
        <a:srgbClr val="FFFFFF"/>
      </a:accent3>
      <a:accent4>
        <a:srgbClr val="404040"/>
      </a:accent4>
      <a:accent5>
        <a:srgbClr val="AEC6AC"/>
      </a:accent5>
      <a:accent6>
        <a:srgbClr val="5EB116"/>
      </a:accent6>
      <a:hlink>
        <a:srgbClr val="76E11D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CAA42"/>
        </a:lt2>
        <a:accent1>
          <a:srgbClr val="9BB249"/>
        </a:accent1>
        <a:accent2>
          <a:srgbClr val="67B64F"/>
        </a:accent2>
        <a:accent3>
          <a:srgbClr val="FFFFFF"/>
        </a:accent3>
        <a:accent4>
          <a:srgbClr val="404040"/>
        </a:accent4>
        <a:accent5>
          <a:srgbClr val="CBD5B1"/>
        </a:accent5>
        <a:accent6>
          <a:srgbClr val="5DA547"/>
        </a:accent6>
        <a:hlink>
          <a:srgbClr val="B8CC7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101D0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101D0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42640C"/>
        </a:lt2>
        <a:accent1>
          <a:srgbClr val="8EB81F"/>
        </a:accent1>
        <a:accent2>
          <a:srgbClr val="C6D938"/>
        </a:accent2>
        <a:accent3>
          <a:srgbClr val="FFFFFF"/>
        </a:accent3>
        <a:accent4>
          <a:srgbClr val="404040"/>
        </a:accent4>
        <a:accent5>
          <a:srgbClr val="C6D8AB"/>
        </a:accent5>
        <a:accent6>
          <a:srgbClr val="B3C432"/>
        </a:accent6>
        <a:hlink>
          <a:srgbClr val="67841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E1E4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зеленые листья</Template>
  <TotalTime>547</TotalTime>
  <Words>890</Words>
  <Application>Microsoft Office PowerPoint</Application>
  <PresentationFormat>Экран (4:3)</PresentationFormat>
  <Paragraphs>156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Bookman Old Style</vt:lpstr>
      <vt:lpstr>Microsoft Sans Serif</vt:lpstr>
      <vt:lpstr>Times New Roman</vt:lpstr>
      <vt:lpstr>зеленые листья</vt:lpstr>
      <vt:lpstr>ВЕСНА В «ПЯТОЙ» VIII межрегиональная научно-практическая конференция «Будни хирургической клиники: белое и черное» 20 апреля 2018 г. г. Нижний Новгород</vt:lpstr>
      <vt:lpstr>Презентация PowerPoint</vt:lpstr>
      <vt:lpstr>Пневмония</vt:lpstr>
      <vt:lpstr>Внебольничная пневмония</vt:lpstr>
      <vt:lpstr>Внутрибольничная пневмония</vt:lpstr>
      <vt:lpstr>Причины</vt:lpstr>
      <vt:lpstr>Факторы риска</vt:lpstr>
      <vt:lpstr>Внутрибольничная пневмония</vt:lpstr>
      <vt:lpstr>Симптомы</vt:lpstr>
      <vt:lpstr>Профилактические действия медицинской сестры</vt:lpstr>
      <vt:lpstr>Профилактические действия медицинской сестры</vt:lpstr>
      <vt:lpstr>Профилактические действия медицинской сестры</vt:lpstr>
      <vt:lpstr> Профилактика в послеоперационном периоде </vt:lpstr>
      <vt:lpstr>Дыхательная гимнастика</vt:lpstr>
      <vt:lpstr>Дыхательная гимнастика</vt:lpstr>
      <vt:lpstr>  Профилактика инфекций при искусственной вентиляции легких</vt:lpstr>
      <vt:lpstr>Положение пациента</vt:lpstr>
      <vt:lpstr>Гигиеническая обработка рук</vt:lpstr>
      <vt:lpstr>Барьерные меры предосторожности и средства защиты</vt:lpstr>
      <vt:lpstr>Стерильность материалов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 В «ПЯТОЙ» VIII межрегиональная научно-практическая конференция «Будни хирургической клиники: белое и черное» 20 апреля 2018 г. г. Нижний Новгород</dc:title>
  <dc:creator>Владелец</dc:creator>
  <cp:lastModifiedBy>elena</cp:lastModifiedBy>
  <cp:revision>60</cp:revision>
  <dcterms:created xsi:type="dcterms:W3CDTF">2018-04-17T03:19:49Z</dcterms:created>
  <dcterms:modified xsi:type="dcterms:W3CDTF">2018-09-14T15:31:25Z</dcterms:modified>
</cp:coreProperties>
</file>