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9" r:id="rId6"/>
    <p:sldId id="260" r:id="rId7"/>
    <p:sldId id="262" r:id="rId8"/>
    <p:sldId id="259" r:id="rId9"/>
    <p:sldId id="263" r:id="rId10"/>
    <p:sldId id="265" r:id="rId11"/>
    <p:sldId id="270" r:id="rId12"/>
    <p:sldId id="264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5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16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146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70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2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407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85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9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101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336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B7F8-EB71-4AD4-A7E2-831656AC2013}" type="datetimeFigureOut">
              <a:rPr lang="uk-UA" smtClean="0"/>
              <a:t>14.09.2018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D5CD-1D18-4D4B-B2B9-7596D4DE5F3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2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6431" y="27709"/>
            <a:ext cx="7772400" cy="24016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Новые </a:t>
            </a:r>
            <a:r>
              <a:rPr lang="ru-RU" sz="4800" b="1" dirty="0"/>
              <a:t>технологии в хирургии и </a:t>
            </a:r>
            <a:r>
              <a:rPr lang="ru-RU" sz="4800" b="1" dirty="0" smtClean="0"/>
              <a:t>анестезиологии-реаниматологии</a:t>
            </a:r>
            <a:endParaRPr lang="uk-UA" sz="4800" b="1" dirty="0"/>
          </a:p>
        </p:txBody>
      </p:sp>
      <p:pic>
        <p:nvPicPr>
          <p:cNvPr id="6148" name="Picture 4" descr="Картинки по запросу иннов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6" y="2512436"/>
            <a:ext cx="4161990" cy="416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4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457" y="381301"/>
            <a:ext cx="8694016" cy="461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Использование сфокусированных ультразвуковых волн для проведения хирургических операций на головном мозге позволяет проводить операции, не нарушая целостности черепной коробки человека. Ультразвуковое устройство, работающее в паре с установкой магнитно-резонансной томографии, представляют собой высокоточный медицинский инструмент, позволяющий очень точно выполнять хирургические операции.</a:t>
            </a:r>
            <a:endParaRPr lang="uk-UA" dirty="0"/>
          </a:p>
        </p:txBody>
      </p:sp>
      <p:pic>
        <p:nvPicPr>
          <p:cNvPr id="4098" name="Picture 2" descr="Ультразвуковая нейрохирур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291" y="3614740"/>
            <a:ext cx="4027059" cy="298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47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634" y="366246"/>
            <a:ext cx="8764732" cy="3035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Развитие новых технологий в хирургии, способствующее проведению </a:t>
            </a:r>
            <a:r>
              <a:rPr lang="ru-RU" dirty="0" smtClean="0"/>
              <a:t>лечебных мероприятий </a:t>
            </a:r>
            <a:r>
              <a:rPr lang="ru-RU" dirty="0"/>
              <a:t>более тяжелому контингенту больных, укорочению </a:t>
            </a:r>
            <a:r>
              <a:rPr lang="ru-RU" dirty="0" smtClean="0"/>
              <a:t>восстановительного периода </a:t>
            </a:r>
            <a:r>
              <a:rPr lang="ru-RU" dirty="0"/>
              <a:t>после операции, уменьшению частоты послеоперационных осложнений, </a:t>
            </a:r>
            <a:r>
              <a:rPr lang="ru-RU" dirty="0" smtClean="0"/>
              <a:t>ставит </a:t>
            </a:r>
            <a:r>
              <a:rPr lang="ru-RU" dirty="0"/>
              <a:t>перед анестезиологией важную задачу поддержания заданного темпа </a:t>
            </a:r>
            <a:r>
              <a:rPr lang="ru-RU" dirty="0" smtClean="0"/>
              <a:t>улучшения качества </a:t>
            </a:r>
            <a:r>
              <a:rPr lang="ru-RU" dirty="0"/>
              <a:t>хирургического лечения. Применение новых технологий в операционной </a:t>
            </a:r>
            <a:r>
              <a:rPr lang="ru-RU" dirty="0" smtClean="0"/>
              <a:t>повышает </a:t>
            </a:r>
            <a:r>
              <a:rPr lang="ru-RU" dirty="0"/>
              <a:t>планку требований к анестезии и побуждает совершенствовать методы и </a:t>
            </a:r>
            <a:r>
              <a:rPr lang="ru-RU" dirty="0" smtClean="0"/>
              <a:t>под</a:t>
            </a:r>
            <a:r>
              <a:rPr lang="uk-UA" dirty="0" err="1" smtClean="0"/>
              <a:t>ходы</a:t>
            </a:r>
            <a:r>
              <a:rPr lang="uk-UA" dirty="0" smtClean="0"/>
              <a:t> </a:t>
            </a:r>
            <a:r>
              <a:rPr lang="uk-UA" dirty="0"/>
              <a:t>к </a:t>
            </a:r>
            <a:r>
              <a:rPr lang="uk-UA" dirty="0" err="1" smtClean="0"/>
              <a:t>их</a:t>
            </a:r>
            <a:r>
              <a:rPr lang="uk-UA" dirty="0" smtClean="0"/>
              <a:t> </a:t>
            </a:r>
            <a:r>
              <a:rPr lang="uk-UA" dirty="0" err="1"/>
              <a:t>выполнению</a:t>
            </a:r>
            <a:r>
              <a:rPr lang="uk-UA" dirty="0"/>
              <a:t>.</a:t>
            </a:r>
          </a:p>
        </p:txBody>
      </p:sp>
      <p:pic>
        <p:nvPicPr>
          <p:cNvPr id="1536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938" y="3229119"/>
            <a:ext cx="5063274" cy="337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4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6" y="365126"/>
            <a:ext cx="4910532" cy="64928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Множество переменных факторов, таких как возраст, вес, физическое состояние, и как это странно не звучало бы, даже цвет волос пациента влияют на правильную дозировку обезболивающих средств, и, когда это складывается с человеческим фактором, склонным к ошибкам, неправильная дозировка нередко приводит к фатальным последствиям. Исследователи из Университетской больницы Канарских островов разработали высокотехнологичную систему, позволяющую автоматически управлять процессом введения анестезии во время проведения хирургических операций.</a:t>
            </a:r>
            <a:endParaRPr lang="uk-UA" dirty="0"/>
          </a:p>
        </p:txBody>
      </p:sp>
      <p:pic>
        <p:nvPicPr>
          <p:cNvPr id="3074" name="Picture 2" descr="Комплекс компьютерной анестез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078" y="2358052"/>
            <a:ext cx="3920925" cy="219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030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9" y="379268"/>
            <a:ext cx="4746946" cy="62847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Появились новые аппараты для искусственной вентиляции легких, в том числе и у недоношенных новорожденных. Если на рубеже веков в нашем распоряжении были лишь три режима работы аппаратов ИВЛ, регулируемые по давлению, объему и частоте, то сейчас мы имеем более 20 режимов искусственной вентиляции легких. Есть и такие необычные, когда аппарат «дышит» за больного, а пациент находится в сознании (режим BIPAP). Аппараты ИВЛ сегодня стали интеллектуальными - они сами вычисляют, когда нужно увеличить или уменьшить подачу кислорода, увеличить частоту и т.д.</a:t>
            </a:r>
            <a:endParaRPr lang="uk-UA" dirty="0"/>
          </a:p>
        </p:txBody>
      </p:sp>
      <p:pic>
        <p:nvPicPr>
          <p:cNvPr id="14340" name="Picture 4" descr="Картинки по запросу анестези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42" y="2280084"/>
            <a:ext cx="4182026" cy="288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75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67" y="115744"/>
            <a:ext cx="8781761" cy="1325563"/>
          </a:xfrm>
        </p:spPr>
        <p:txBody>
          <a:bodyPr/>
          <a:lstStyle/>
          <a:p>
            <a:r>
              <a:rPr lang="ru-RU" dirty="0" smtClean="0"/>
              <a:t>Структура новых наркозных аппаратов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867" y="1441306"/>
            <a:ext cx="5758297" cy="5319711"/>
          </a:xfrm>
        </p:spPr>
        <p:txBody>
          <a:bodyPr>
            <a:noAutofit/>
          </a:bodyPr>
          <a:lstStyle/>
          <a:p>
            <a:r>
              <a:rPr lang="ru-RU" sz="1500" dirty="0" smtClean="0"/>
              <a:t>Встроенный </a:t>
            </a:r>
            <a:r>
              <a:rPr lang="ru-RU" sz="1500" dirty="0"/>
              <a:t>ЖК-дисплей с сенсорным управлением</a:t>
            </a:r>
          </a:p>
          <a:p>
            <a:r>
              <a:rPr lang="ru-RU" sz="1500" dirty="0"/>
              <a:t>Классический смеситель газов с блоком </a:t>
            </a:r>
            <a:r>
              <a:rPr lang="ru-RU" sz="1500" dirty="0" smtClean="0"/>
              <a:t>ротаметров</a:t>
            </a:r>
            <a:endParaRPr lang="ru-RU" sz="1500" dirty="0"/>
          </a:p>
          <a:p>
            <a:r>
              <a:rPr lang="ru-RU" sz="1500" dirty="0"/>
              <a:t>Проведение всех стандартных методов </a:t>
            </a:r>
            <a:r>
              <a:rPr lang="ru-RU" sz="1500" dirty="0" smtClean="0"/>
              <a:t>анестезии</a:t>
            </a:r>
            <a:r>
              <a:rPr lang="ru-RU" sz="1500" dirty="0"/>
              <a:t>, включая ингаляционную анестезию с низкими потоками</a:t>
            </a:r>
          </a:p>
          <a:p>
            <a:r>
              <a:rPr lang="ru-RU" sz="1500" dirty="0"/>
              <a:t>Электронно-управляемый вентилятор с </a:t>
            </a:r>
            <a:r>
              <a:rPr lang="ru-RU" sz="1500" dirty="0" smtClean="0"/>
              <a:t>пневматическим </a:t>
            </a:r>
            <a:r>
              <a:rPr lang="ru-RU" sz="1500" dirty="0"/>
              <a:t>приводом, свисающими </a:t>
            </a:r>
            <a:r>
              <a:rPr lang="ru-RU" sz="1500" dirty="0" smtClean="0"/>
              <a:t>механизмами </a:t>
            </a:r>
            <a:r>
              <a:rPr lang="ru-RU" sz="1500" dirty="0"/>
              <a:t>с компенсированной податливостью</a:t>
            </a:r>
          </a:p>
          <a:p>
            <a:r>
              <a:rPr lang="ru-RU" sz="1500" dirty="0"/>
              <a:t>Полное управление данными с </a:t>
            </a:r>
            <a:r>
              <a:rPr lang="ru-RU" sz="1500" dirty="0" smtClean="0"/>
              <a:t>отображением </a:t>
            </a:r>
            <a:r>
              <a:rPr lang="ru-RU" sz="1500" dirty="0"/>
              <a:t>на экране трендов, кривых и т.д.</a:t>
            </a:r>
          </a:p>
          <a:p>
            <a:r>
              <a:rPr lang="ru-RU" sz="1500" dirty="0"/>
              <a:t>Мониторинг анестезиологических газов на встроенном экране, с ручным </a:t>
            </a:r>
            <a:r>
              <a:rPr lang="ru-RU" sz="1500" dirty="0" smtClean="0"/>
              <a:t>определением </a:t>
            </a:r>
            <a:r>
              <a:rPr lang="ru-RU" sz="1500" dirty="0"/>
              <a:t>агента</a:t>
            </a:r>
          </a:p>
          <a:p>
            <a:r>
              <a:rPr lang="ru-RU" sz="1500" dirty="0"/>
              <a:t>Режимы вентиляции: IMV/SIMV, PCV, SPONT</a:t>
            </a:r>
          </a:p>
          <a:p>
            <a:r>
              <a:rPr lang="ru-RU" sz="1500" dirty="0"/>
              <a:t>Опционально: SPCV, PSV, включая </a:t>
            </a:r>
            <a:r>
              <a:rPr lang="ru-RU" sz="1500" dirty="0" smtClean="0"/>
              <a:t>отдельный </a:t>
            </a:r>
            <a:r>
              <a:rPr lang="ru-RU" sz="1500" dirty="0"/>
              <a:t>режим HLM совместно с аппаратом ИК</a:t>
            </a:r>
          </a:p>
          <a:p>
            <a:r>
              <a:rPr lang="ru-RU" sz="1500" dirty="0"/>
              <a:t>Быстрая смена абсорбера без </a:t>
            </a:r>
            <a:r>
              <a:rPr lang="ru-RU" sz="1500" dirty="0" smtClean="0"/>
              <a:t>необходимости </a:t>
            </a:r>
            <a:r>
              <a:rPr lang="ru-RU" sz="1500" dirty="0"/>
              <a:t>остановки и разгерметизации</a:t>
            </a:r>
          </a:p>
          <a:p>
            <a:r>
              <a:rPr lang="ru-RU" sz="1500" dirty="0"/>
              <a:t>Встроенная система аспирации</a:t>
            </a:r>
          </a:p>
          <a:p>
            <a:r>
              <a:rPr lang="ru-RU" sz="1500" dirty="0"/>
              <a:t>Крепление для </a:t>
            </a:r>
            <a:r>
              <a:rPr lang="ru-RU" sz="1500" dirty="0" smtClean="0"/>
              <a:t>испарителей</a:t>
            </a:r>
            <a:endParaRPr lang="ru-RU" sz="1500" dirty="0"/>
          </a:p>
          <a:p>
            <a:r>
              <a:rPr lang="ru-RU" sz="1500" dirty="0"/>
              <a:t>Вместительные ящики для принадлежностей</a:t>
            </a:r>
          </a:p>
          <a:p>
            <a:endParaRPr lang="uk-UA" sz="1100" dirty="0"/>
          </a:p>
        </p:txBody>
      </p:sp>
      <p:pic>
        <p:nvPicPr>
          <p:cNvPr id="4" name="Picture 2" descr="Картинки по запросу анестези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809" y="1732253"/>
            <a:ext cx="2972819" cy="42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25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556808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Благодарю за внимание!</a:t>
            </a:r>
            <a:endParaRPr lang="uk-UA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2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52" y="249382"/>
            <a:ext cx="4605426" cy="6497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Современный период развития </a:t>
            </a:r>
            <a:r>
              <a:rPr lang="ru-RU" dirty="0" smtClean="0"/>
              <a:t>хирургии и анестезиологии </a:t>
            </a:r>
            <a:r>
              <a:rPr lang="ru-RU" dirty="0"/>
              <a:t>XXI века можно назвать периодом технологическим. Это связано с тем, что </a:t>
            </a:r>
            <a:r>
              <a:rPr lang="ru-RU" dirty="0" smtClean="0"/>
              <a:t>прогресс </a:t>
            </a:r>
            <a:r>
              <a:rPr lang="ru-RU" dirty="0"/>
              <a:t>хирургии в последнее время определяется не столько развитием каких-то анатомо-физиологических представлений или улучшением мануальных хирургических способностей, сколько более совершенным техническим обеспечением, мощной фармакологической поддержкой.</a:t>
            </a:r>
            <a:endParaRPr lang="uk-UA" dirty="0"/>
          </a:p>
        </p:txBody>
      </p:sp>
      <p:pic>
        <p:nvPicPr>
          <p:cNvPr id="4" name="Picture 2" descr="Картинки по запросу иннов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09" y="1666009"/>
            <a:ext cx="4141600" cy="32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7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523" y="43258"/>
            <a:ext cx="7886700" cy="1325563"/>
          </a:xfrm>
        </p:spPr>
        <p:txBody>
          <a:bodyPr/>
          <a:lstStyle/>
          <a:p>
            <a:pPr algn="ctr"/>
            <a:r>
              <a:rPr lang="ru-RU" b="1" dirty="0"/>
              <a:t>Роботизированная хирургия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1624806"/>
            <a:ext cx="5209309" cy="5070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хирургия нового поколения, цель которой совместить самые сильные стороны технологии и человеческого </a:t>
            </a:r>
            <a:r>
              <a:rPr lang="ru-RU" dirty="0" smtClean="0"/>
              <a:t>разума.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Робот-хирург </a:t>
            </a:r>
            <a:r>
              <a:rPr lang="ru-RU" dirty="0"/>
              <a:t>впервые был применен в США в 2000 году, после чего данная технология начала набирать популярность практически во всем мире - страны Европы, Южная Корея, Япония, Сингапур и, наконец, Россия. Сейчас в мире работают более 3000 роботизированных систем выполнения операции. В России на 2016 год используется 25 роботов. </a:t>
            </a:r>
            <a:endParaRPr lang="uk-UA" dirty="0"/>
          </a:p>
        </p:txBody>
      </p:sp>
      <p:pic>
        <p:nvPicPr>
          <p:cNvPr id="1028" name="Picture 4" descr="Картинки по запросу роботизированная хирур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145" y="2466108"/>
            <a:ext cx="3728317" cy="296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96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7" y="365126"/>
            <a:ext cx="4818972" cy="63958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Робот - это хирургическое устройство с роботизированным приложением, которое находится под постоянным контролем хирурга. Эта система дает возможность хирургам получить трехмерное изображение тела изнутри, хирургические инструменты робота небольшого размера, могут изгибаться и вращаться в гораздо большем диапазоне, чем человеческая рука. </a:t>
            </a:r>
            <a:r>
              <a:rPr lang="ru-RU" dirty="0" err="1"/>
              <a:t>Роботическое</a:t>
            </a:r>
            <a:r>
              <a:rPr lang="ru-RU" dirty="0"/>
              <a:t> выполнение операции улучшает видимость, точность и контроль за выполнением всех манипуляций. Технология переводит движения руки хирурга в более мелкие и точные движения крошечных инструментов внутри тела.</a:t>
            </a:r>
            <a:endParaRPr lang="uk-UA" dirty="0"/>
          </a:p>
        </p:txBody>
      </p:sp>
      <p:pic>
        <p:nvPicPr>
          <p:cNvPr id="4" name="Picture 2" descr="Робот давинч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284" y="1263001"/>
            <a:ext cx="4335547" cy="491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38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124691"/>
            <a:ext cx="8972550" cy="3241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/>
              <a:t>Роботическая</a:t>
            </a:r>
            <a:r>
              <a:rPr lang="ru-RU" sz="1800" dirty="0"/>
              <a:t> система состоит из двух блоков: консоль для оператора-хирурга и непосредственно </a:t>
            </a:r>
            <a:r>
              <a:rPr lang="ru-RU" sz="1800" dirty="0" err="1"/>
              <a:t>четырехрукий</a:t>
            </a:r>
            <a:r>
              <a:rPr lang="ru-RU" sz="1800" dirty="0"/>
              <a:t> робот-манипулятор, который имеет в своем составе 4 “руки” - 4 рабочих инструмента, один из которых камера, остальные - тот или иной хирургией инструмент, который необходим врачу. Хирург располагается у своей консоли, которая обеспечивает ему 3D </a:t>
            </a:r>
            <a:r>
              <a:rPr lang="ru-RU" sz="1800" dirty="0" err="1"/>
              <a:t>многократноувеличенное</a:t>
            </a:r>
            <a:r>
              <a:rPr lang="ru-RU" sz="1800" dirty="0"/>
              <a:t> изображение внутренних органов и двигает специальные джойстики, движения которых передаются на инструменты робота через систему рычагов. Робот выполняет все то, что сделал хирург, но с меньшей амплитудой, что и позволяет добиться именно той точности движений, которая так цениться у робота. Положение хирурга принципиально отличается от известной многим </a:t>
            </a:r>
            <a:r>
              <a:rPr lang="ru-RU" sz="1800" dirty="0" err="1"/>
              <a:t>лапароскопической</a:t>
            </a:r>
            <a:r>
              <a:rPr lang="ru-RU" sz="1800" dirty="0"/>
              <a:t> хирургии, когда врач стоит у операционного стола и непосредственно сам держит те инструменты, которыми выполняется операции, и смотрит в экран расположенный перед ним. При выполнении операции при помощи робота хирург сидит в комфортном кресле за консолью, в условиях позволяющим ему максимально сконцентрироваться на ходе операции.</a:t>
            </a:r>
            <a:endParaRPr lang="uk-UA" sz="1800" dirty="0"/>
          </a:p>
        </p:txBody>
      </p:sp>
      <p:pic>
        <p:nvPicPr>
          <p:cNvPr id="4" name="Picture 2" descr="Картинки по запросу роботизированная хирур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81" y="3741334"/>
            <a:ext cx="7493558" cy="293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6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447" y="365125"/>
            <a:ext cx="5189971" cy="62712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Роботизированная хирургия широко и успешно применяется во многих областях медицины: </a:t>
            </a:r>
            <a:r>
              <a:rPr lang="ru-RU" dirty="0" err="1" smtClean="0"/>
              <a:t>колопроктологии</a:t>
            </a:r>
            <a:r>
              <a:rPr lang="ru-RU" dirty="0" smtClean="0"/>
              <a:t>, урологии, гинекологии, отоларингологии, </a:t>
            </a:r>
            <a:r>
              <a:rPr lang="ru-RU" dirty="0" err="1" smtClean="0"/>
              <a:t>кардиоторакальной</a:t>
            </a:r>
            <a:r>
              <a:rPr lang="ru-RU" dirty="0" smtClean="0"/>
              <a:t> хирургии </a:t>
            </a:r>
            <a:r>
              <a:rPr lang="ru-RU" dirty="0"/>
              <a:t>и других. За </a:t>
            </a:r>
            <a:r>
              <a:rPr lang="ru-RU" dirty="0" smtClean="0"/>
              <a:t>2018 </a:t>
            </a:r>
            <a:r>
              <a:rPr lang="ru-RU" dirty="0"/>
              <a:t>год в мире было выполнено более 3 миллионов </a:t>
            </a:r>
            <a:r>
              <a:rPr lang="ru-RU" dirty="0" err="1"/>
              <a:t>роботических</a:t>
            </a:r>
            <a:r>
              <a:rPr lang="ru-RU" dirty="0"/>
              <a:t> операции, с каждым годом этот показатель увеличивается в геометрической прогрессии. Поэтому робота-хирурга сложно назвать новой и малоизученной технологией. Но можно с уверенностью сказать - что это инновационная технология, которая находится только в самом начале своего развития. Вместе с </a:t>
            </a:r>
            <a:r>
              <a:rPr lang="ru-RU" dirty="0" smtClean="0"/>
              <a:t>ней </a:t>
            </a:r>
            <a:r>
              <a:rPr lang="ru-RU" dirty="0"/>
              <a:t>хирургию ждет очень много открытий и положительных изменений.</a:t>
            </a:r>
            <a:endParaRPr lang="uk-UA" dirty="0"/>
          </a:p>
        </p:txBody>
      </p:sp>
      <p:pic>
        <p:nvPicPr>
          <p:cNvPr id="10242" name="Picture 2" descr="Картинки по запросу роботизированная хирур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418" y="1022782"/>
            <a:ext cx="3555135" cy="498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98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304" y="467961"/>
            <a:ext cx="8737023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Представители относительно молодой компании </a:t>
            </a:r>
            <a:r>
              <a:rPr lang="ru-RU" dirty="0" err="1"/>
              <a:t>Kairos</a:t>
            </a:r>
            <a:r>
              <a:rPr lang="ru-RU" dirty="0"/>
              <a:t> из Токио объявили о разработке первого в мире хирургического устройства-эндоскопа под названием </a:t>
            </a:r>
            <a:r>
              <a:rPr lang="ru-RU" dirty="0" err="1"/>
              <a:t>KairoScope</a:t>
            </a:r>
            <a:r>
              <a:rPr lang="ru-RU" dirty="0"/>
              <a:t>-E, который обеспечивает разрешающую способность производимой съемки в 8К. Устройство </a:t>
            </a:r>
            <a:r>
              <a:rPr lang="ru-RU" dirty="0" err="1"/>
              <a:t>KairoScope</a:t>
            </a:r>
            <a:r>
              <a:rPr lang="ru-RU" dirty="0"/>
              <a:t>-E предназначено для использования в </a:t>
            </a:r>
            <a:r>
              <a:rPr lang="ru-RU" dirty="0" smtClean="0"/>
              <a:t>лапароскопии.</a:t>
            </a:r>
            <a:endParaRPr lang="uk-UA" dirty="0"/>
          </a:p>
        </p:txBody>
      </p:sp>
      <p:pic>
        <p:nvPicPr>
          <p:cNvPr id="11266" name="Picture 2" descr="Картинки по запросу KairoScope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482" y="3241965"/>
            <a:ext cx="6842443" cy="335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84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36512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Одним </a:t>
            </a:r>
            <a:r>
              <a:rPr lang="ru-RU" dirty="0"/>
              <a:t>из способов дальнейшего уменьшения операционной травмы </a:t>
            </a:r>
            <a:r>
              <a:rPr lang="ru-RU" dirty="0" smtClean="0"/>
              <a:t>стало </a:t>
            </a:r>
            <a:r>
              <a:rPr lang="ru-RU" dirty="0"/>
              <a:t>выполнение операции через один разрез в области пупка (</a:t>
            </a:r>
            <a:r>
              <a:rPr lang="ru-RU" dirty="0" err="1"/>
              <a:t>Single</a:t>
            </a:r>
            <a:r>
              <a:rPr lang="ru-RU" dirty="0"/>
              <a:t> </a:t>
            </a:r>
            <a:r>
              <a:rPr lang="ru-RU" dirty="0" err="1"/>
              <a:t>Incision</a:t>
            </a:r>
            <a:r>
              <a:rPr lang="ru-RU" dirty="0"/>
              <a:t> </a:t>
            </a:r>
            <a:r>
              <a:rPr lang="ru-RU" dirty="0" err="1"/>
              <a:t>Laparoscopic</a:t>
            </a:r>
            <a:r>
              <a:rPr lang="ru-RU" dirty="0"/>
              <a:t> </a:t>
            </a:r>
            <a:r>
              <a:rPr lang="ru-RU" dirty="0" err="1"/>
              <a:t>Surgery</a:t>
            </a:r>
            <a:r>
              <a:rPr lang="ru-RU" dirty="0"/>
              <a:t> – SILS) или через естественные отверстия организма человека, без разрезов на передней брюшной стенке (</a:t>
            </a:r>
            <a:r>
              <a:rPr lang="ru-RU" dirty="0" err="1"/>
              <a:t>Natural</a:t>
            </a:r>
            <a:r>
              <a:rPr lang="ru-RU" dirty="0"/>
              <a:t> </a:t>
            </a:r>
            <a:r>
              <a:rPr lang="ru-RU" dirty="0" err="1"/>
              <a:t>Orifice</a:t>
            </a:r>
            <a:r>
              <a:rPr lang="ru-RU" dirty="0"/>
              <a:t> </a:t>
            </a:r>
            <a:r>
              <a:rPr lang="ru-RU" dirty="0" err="1"/>
              <a:t>Transluminal</a:t>
            </a:r>
            <a:r>
              <a:rPr lang="ru-RU" dirty="0"/>
              <a:t> </a:t>
            </a:r>
            <a:r>
              <a:rPr lang="ru-RU" dirty="0" err="1"/>
              <a:t>Endoscopic</a:t>
            </a:r>
            <a:r>
              <a:rPr lang="ru-RU" dirty="0"/>
              <a:t> </a:t>
            </a:r>
            <a:r>
              <a:rPr lang="ru-RU" dirty="0" err="1"/>
              <a:t>Surgery</a:t>
            </a:r>
            <a:r>
              <a:rPr lang="ru-RU" dirty="0"/>
              <a:t> – NOTES).</a:t>
            </a:r>
          </a:p>
          <a:p>
            <a:endParaRPr lang="uk-UA" dirty="0"/>
          </a:p>
        </p:txBody>
      </p:sp>
      <p:pic>
        <p:nvPicPr>
          <p:cNvPr id="13314" name="Picture 2" descr="Картинки по запросу Single Incision Laparoscopic Surg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3836053"/>
            <a:ext cx="5915891" cy="287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Картинки по запросу Single Incision Laparoscopic Surge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56" y="3586954"/>
            <a:ext cx="20955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99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33" y="34084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Этот медицинский робот-червь найдет путь </a:t>
            </a:r>
            <a:r>
              <a:rPr lang="ru-RU" b="1" dirty="0" smtClean="0"/>
              <a:t>к </a:t>
            </a:r>
            <a:r>
              <a:rPr lang="ru-RU" b="1" dirty="0"/>
              <a:t>сердцу.</a:t>
            </a:r>
            <a:br>
              <a:rPr lang="ru-RU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33" y="1371600"/>
            <a:ext cx="4957427" cy="530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Этот робот, </a:t>
            </a:r>
            <a:r>
              <a:rPr lang="ru-RU" dirty="0" err="1"/>
              <a:t>CardioARM</a:t>
            </a:r>
            <a:r>
              <a:rPr lang="ru-RU" dirty="0"/>
              <a:t>, разработанный </a:t>
            </a:r>
            <a:r>
              <a:rPr lang="ru-RU" dirty="0" err="1"/>
              <a:t>Хоуи</a:t>
            </a:r>
            <a:r>
              <a:rPr lang="ru-RU" dirty="0"/>
              <a:t> </a:t>
            </a:r>
            <a:r>
              <a:rPr lang="ru-RU" dirty="0" err="1"/>
              <a:t>Чозетом</a:t>
            </a:r>
            <a:r>
              <a:rPr lang="ru-RU" dirty="0"/>
              <a:t> (</a:t>
            </a:r>
            <a:r>
              <a:rPr lang="ru-RU" dirty="0" err="1"/>
              <a:t>Howie</a:t>
            </a:r>
            <a:r>
              <a:rPr lang="ru-RU" dirty="0"/>
              <a:t> </a:t>
            </a:r>
            <a:r>
              <a:rPr lang="ru-RU" dirty="0" err="1"/>
              <a:t>Choset</a:t>
            </a:r>
            <a:r>
              <a:rPr lang="ru-RU" dirty="0"/>
              <a:t>), состоит из 102 подвижных суставов и головки, в которой находится камера и инструмент. Благодаря гибкости конструкции робот может двигаться внутри живого организма к месту назначения с беспрецедентной точностью, обходя и не задевая жизненно важные органы. Это позволит избежать необходимости вскрытия грудной клетки, которое обычно делается для получения непосредственного доступа к сердцу пациента.</a:t>
            </a:r>
            <a:endParaRPr lang="uk-UA" dirty="0"/>
          </a:p>
        </p:txBody>
      </p:sp>
      <p:pic>
        <p:nvPicPr>
          <p:cNvPr id="2050" name="Picture 2" descr="Медицинский робот-черв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760" y="1371601"/>
            <a:ext cx="3932958" cy="215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CardioAR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760" y="3714461"/>
            <a:ext cx="3944985" cy="295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46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997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Новые технологии в хирургии и анестезиологии-реаниматологии</vt:lpstr>
      <vt:lpstr>Презентация PowerPoint</vt:lpstr>
      <vt:lpstr>Роботизированная хирургия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Этот медицинский робот-червь найдет путь к сердцу. 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новых наркозных аппаратов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технологии в хирургии и анестезиологии-реаниматологии.</dc:title>
  <dc:creator>Vladislav</dc:creator>
  <cp:lastModifiedBy>elena</cp:lastModifiedBy>
  <cp:revision>14</cp:revision>
  <dcterms:created xsi:type="dcterms:W3CDTF">2018-04-04T19:35:17Z</dcterms:created>
  <dcterms:modified xsi:type="dcterms:W3CDTF">2018-09-14T15:48:34Z</dcterms:modified>
</cp:coreProperties>
</file>