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9" r:id="rId2"/>
    <p:sldId id="258" r:id="rId3"/>
    <p:sldId id="257" r:id="rId4"/>
    <p:sldId id="263" r:id="rId5"/>
    <p:sldId id="260" r:id="rId6"/>
    <p:sldId id="261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95" r:id="rId15"/>
    <p:sldId id="299" r:id="rId16"/>
    <p:sldId id="277" r:id="rId17"/>
    <p:sldId id="280" r:id="rId18"/>
    <p:sldId id="281" r:id="rId19"/>
    <p:sldId id="297" r:id="rId20"/>
    <p:sldId id="276" r:id="rId21"/>
    <p:sldId id="282" r:id="rId22"/>
    <p:sldId id="283" r:id="rId23"/>
    <p:sldId id="284" r:id="rId24"/>
    <p:sldId id="285" r:id="rId25"/>
    <p:sldId id="286" r:id="rId26"/>
    <p:sldId id="274" r:id="rId27"/>
    <p:sldId id="288" r:id="rId28"/>
    <p:sldId id="291" r:id="rId29"/>
    <p:sldId id="300" r:id="rId30"/>
    <p:sldId id="292" r:id="rId31"/>
    <p:sldId id="293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051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1"/>
  <c:style val="2"/>
  <c:chart>
    <c:title>
      <c:tx>
        <c:rich>
          <a:bodyPr/>
          <a:lstStyle/>
          <a:p>
            <a:pPr>
              <a:defRPr/>
            </a:pPr>
            <a:r>
              <a:rPr lang="ru-RU" sz="4000" dirty="0"/>
              <a:t>Оценка психолочического климата</a:t>
            </a:r>
          </a:p>
        </c:rich>
      </c:tx>
      <c:layout>
        <c:manualLayout>
          <c:xMode val="edge"/>
          <c:yMode val="edge"/>
          <c:x val="3.1246129748161391E-2"/>
          <c:y val="0"/>
        </c:manualLayout>
      </c:layout>
      <c:overlay val="1"/>
    </c:title>
    <c:autoTitleDeleted val="0"/>
    <c:view3D>
      <c:rotX val="80"/>
      <c:rotY val="92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8625035054694815E-2"/>
          <c:y val="4.6473719228210246E-2"/>
          <c:w val="0.96685522256824807"/>
          <c:h val="0.953526280771789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Оценка психолочического климата</c:v>
                </c:pt>
              </c:strCache>
            </c:strRef>
          </c:tx>
          <c:explosion val="22"/>
          <c:cat>
            <c:strRef>
              <c:f>Лист1!$A$2:$A$5</c:f>
              <c:strCache>
                <c:ptCount val="3"/>
                <c:pt idx="0">
                  <c:v>высоко оценивает </c:v>
                </c:pt>
                <c:pt idx="1">
                  <c:v>скорее безразличен </c:v>
                </c:pt>
                <c:pt idx="2">
                  <c:v>очень плохой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75</c:v>
                </c:pt>
                <c:pt idx="1">
                  <c:v>22.7</c:v>
                </c:pt>
                <c:pt idx="2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15-4185-BE5E-20AAA52A8C3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3"/>
                <c:pt idx="0">
                  <c:v>высоко оценивает </c:v>
                </c:pt>
                <c:pt idx="1">
                  <c:v>скорее безразличен </c:v>
                </c:pt>
                <c:pt idx="2">
                  <c:v>очень плохой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15-4185-BE5E-20AAA52A8C3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3"/>
                <c:pt idx="0">
                  <c:v>высоко оценивает </c:v>
                </c:pt>
                <c:pt idx="1">
                  <c:v>скорее безразличен </c:v>
                </c:pt>
                <c:pt idx="2">
                  <c:v>очень плохой 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15-4185-BE5E-20AAA52A8C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65361074033142874"/>
          <c:y val="0.6167426813040584"/>
          <c:w val="0.33132345174504846"/>
          <c:h val="0.3471904524284764"/>
        </c:manualLayout>
      </c:layout>
      <c:overlay val="1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1"/>
  <c:style val="2"/>
  <c:chart>
    <c:autoTitleDeleted val="1"/>
    <c:view3D>
      <c:rotX val="3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конфликты</c:v>
                </c:pt>
              </c:strCache>
            </c:strRef>
          </c:tx>
          <c:explosion val="25"/>
          <c:cat>
            <c:strRef>
              <c:f>Лист1!$A$2:$A$7</c:f>
              <c:strCache>
                <c:ptCount val="6"/>
                <c:pt idx="0">
                  <c:v>с мед. сестрами</c:v>
                </c:pt>
                <c:pt idx="1">
                  <c:v>с руководством</c:v>
                </c:pt>
                <c:pt idx="2">
                  <c:v>с врачами</c:v>
                </c:pt>
                <c:pt idx="3">
                  <c:v>ни с кем</c:v>
                </c:pt>
                <c:pt idx="4">
                  <c:v>с пациентами</c:v>
                </c:pt>
                <c:pt idx="5">
                  <c:v>с младшим персоналом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50.5</c:v>
                </c:pt>
                <c:pt idx="1">
                  <c:v>2.2999999999999998</c:v>
                </c:pt>
                <c:pt idx="2">
                  <c:v>16.399999999999999</c:v>
                </c:pt>
                <c:pt idx="3">
                  <c:v>10.5</c:v>
                </c:pt>
                <c:pt idx="4">
                  <c:v>15.2</c:v>
                </c:pt>
                <c:pt idx="5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C6-4EDB-9F22-E27C203DAD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331268098697857"/>
          <c:y val="7.2326916261687593E-2"/>
          <c:w val="0.3574120216131475"/>
          <c:h val="0.8293300894038087"/>
        </c:manualLayout>
      </c:layout>
      <c:overlay val="1"/>
      <c:txPr>
        <a:bodyPr/>
        <a:lstStyle/>
        <a:p>
          <a:pPr>
            <a:defRPr sz="2800"/>
          </a:pPr>
          <a:endParaRPr lang="ru-RU"/>
        </a:p>
      </c:txPr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отделения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invertIfNegative val="1"/>
            <c:bubble3D val="0"/>
            <c:spPr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invertIfNegative val="1"/>
            <c:bubble3D val="0"/>
            <c:spPr>
              <a:gradFill>
                <a:gsLst>
                  <a:gs pos="0">
                    <a:schemeClr val="accent3"/>
                  </a:gs>
                  <a:gs pos="100000">
                    <a:schemeClr val="accent3"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invertIfNegative val="1"/>
            <c:bubble3D val="0"/>
            <c:spPr>
              <a:gradFill>
                <a:gsLst>
                  <a:gs pos="0">
                    <a:schemeClr val="accent4"/>
                  </a:gs>
                  <a:gs pos="100000">
                    <a:schemeClr val="accent4"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invertIfNegative val="1"/>
            <c:bubble3D val="0"/>
            <c:spPr>
              <a:gradFill>
                <a:gsLst>
                  <a:gs pos="0">
                    <a:schemeClr val="accent5"/>
                  </a:gs>
                  <a:gs pos="100000">
                    <a:schemeClr val="accent5"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invertIfNegative val="1"/>
            <c:bubble3D val="0"/>
            <c:spPr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invertIfNegative val="1"/>
            <c:bubble3D val="0"/>
            <c:spPr>
              <a:gradFill>
                <a:gsLst>
                  <a:gs pos="0">
                    <a:schemeClr val="accent1">
                      <a:lumMod val="60000"/>
                    </a:schemeClr>
                  </a:gs>
                  <a:gs pos="100000">
                    <a:schemeClr val="accent1">
                      <a:lumMod val="60000"/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4A7-4EB9-8938-F7214C68C195}"/>
              </c:ext>
            </c:extLst>
          </c:dPt>
          <c:dLbls>
            <c:dLbl>
              <c:idx val="6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4A7-4EB9-8938-F7214C68C1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6"/>
                <c:pt idx="0">
                  <c:v>Клинико-диагностическая лаборатория</c:v>
                </c:pt>
                <c:pt idx="1">
                  <c:v>хирургические отделения</c:v>
                </c:pt>
                <c:pt idx="2">
                  <c:v>терапевтические отделения</c:v>
                </c:pt>
                <c:pt idx="3">
                  <c:v>приемное отделение</c:v>
                </c:pt>
                <c:pt idx="4">
                  <c:v>другие службы</c:v>
                </c:pt>
                <c:pt idx="5">
                  <c:v>ни с кем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81</c:v>
                </c:pt>
                <c:pt idx="1">
                  <c:v>8.2000000000000011</c:v>
                </c:pt>
                <c:pt idx="2">
                  <c:v>5.8</c:v>
                </c:pt>
                <c:pt idx="3">
                  <c:v>17.600000000000001</c:v>
                </c:pt>
                <c:pt idx="4">
                  <c:v>11.7</c:v>
                </c:pt>
                <c:pt idx="5">
                  <c:v>14.1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A7-4EB9-8938-F7214C68C19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88204032"/>
        <c:axId val="88205568"/>
      </c:barChart>
      <c:catAx>
        <c:axId val="882040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88205568"/>
        <c:crosses val="autoZero"/>
        <c:auto val="1"/>
        <c:lblAlgn val="ctr"/>
        <c:lblOffset val="100"/>
        <c:noMultiLvlLbl val="1"/>
      </c:catAx>
      <c:valAx>
        <c:axId val="882055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820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6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14400" y="245972"/>
            <a:ext cx="7772400" cy="6032776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Сестринский взгляд на конфликтные ситуации в многопрофильном </a:t>
            </a:r>
            <a:r>
              <a:rPr lang="ru-RU" sz="5400" dirty="0" smtClean="0"/>
              <a:t>стационаре</a:t>
            </a:r>
            <a:endParaRPr lang="ru-RU" sz="5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914400" y="4500570"/>
            <a:ext cx="7772400" cy="1928826"/>
          </a:xfrm>
        </p:spPr>
        <p:txBody>
          <a:bodyPr>
            <a:normAutofit fontScale="92500"/>
          </a:bodyPr>
          <a:lstStyle/>
          <a:p>
            <a:pPr algn="r"/>
            <a:r>
              <a:rPr lang="ru-RU" dirty="0" smtClean="0"/>
              <a:t>        </a:t>
            </a:r>
            <a:r>
              <a:rPr lang="ru-RU" dirty="0" smtClean="0"/>
              <a:t>старшая медицинская сестра отделения реанимации и интенсивной терапии  ГБУЗ НО «Городская клиническая больница № 5 </a:t>
            </a:r>
          </a:p>
          <a:p>
            <a:pPr algn="r"/>
            <a:r>
              <a:rPr lang="ru-RU" dirty="0" smtClean="0"/>
              <a:t>ЗАХАРОВА ИРИНА ВАЛЕРЬЕВНА </a:t>
            </a:r>
          </a:p>
          <a:p>
            <a:pPr algn="r"/>
            <a:r>
              <a:rPr lang="ru-RU" dirty="0" smtClean="0"/>
              <a:t>       старшая медицинская сестра </a:t>
            </a:r>
            <a:r>
              <a:rPr lang="ru-RU" dirty="0" err="1" smtClean="0"/>
              <a:t>общебольничного</a:t>
            </a:r>
            <a:r>
              <a:rPr lang="ru-RU" dirty="0" smtClean="0"/>
              <a:t> медицинского персонала ГБУЗ НО «Городская клиническая больница № 5 </a:t>
            </a:r>
          </a:p>
          <a:p>
            <a:pPr algn="r"/>
            <a:r>
              <a:rPr lang="ru-RU" dirty="0" smtClean="0"/>
              <a:t> КАЗАРИНА ОЛЬГА АНАТОЛЬЕВНА</a:t>
            </a:r>
            <a:endParaRPr lang="ru-RU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7772400" cy="785818"/>
          </a:xfrm>
        </p:spPr>
        <p:txBody>
          <a:bodyPr/>
          <a:lstStyle/>
          <a:p>
            <a:r>
              <a:rPr lang="ru-RU" sz="3600" dirty="0" smtClean="0"/>
              <a:t>Негативные</a:t>
            </a:r>
            <a:r>
              <a:rPr lang="ru-RU" dirty="0" smtClean="0"/>
              <a:t> функции конфликта.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142984"/>
            <a:ext cx="7772400" cy="571501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Большие эмоциональные и материальные затраты на участие в конфликте.</a:t>
            </a:r>
          </a:p>
          <a:p>
            <a:r>
              <a:rPr lang="ru-RU" dirty="0" smtClean="0"/>
              <a:t>Рост неудовлетворенности, плохое моральное состояние.</a:t>
            </a:r>
          </a:p>
          <a:p>
            <a:r>
              <a:rPr lang="ru-RU" dirty="0" smtClean="0"/>
              <a:t>Снижение производительности труда, рост текучести кадров.</a:t>
            </a:r>
          </a:p>
          <a:p>
            <a:r>
              <a:rPr lang="ru-RU" dirty="0" smtClean="0"/>
              <a:t> Представление о второй </a:t>
            </a:r>
            <a:r>
              <a:rPr lang="ru-RU" dirty="0" smtClean="0"/>
              <a:t>стороне, </a:t>
            </a:r>
            <a:r>
              <a:rPr lang="ru-RU" dirty="0" smtClean="0"/>
              <a:t>как о враге.</a:t>
            </a:r>
          </a:p>
          <a:p>
            <a:r>
              <a:rPr lang="ru-RU" dirty="0" smtClean="0"/>
              <a:t>Уменьшение сотрудничества после завершения конфликта.</a:t>
            </a:r>
          </a:p>
          <a:p>
            <a:r>
              <a:rPr lang="ru-RU" dirty="0" smtClean="0"/>
              <a:t>Сложное восстановление деловых отношений («шлейф» конфликта).</a:t>
            </a:r>
          </a:p>
          <a:p>
            <a:r>
              <a:rPr lang="ru-RU" dirty="0" smtClean="0"/>
              <a:t>Усиление тенденции к авторитарному руководству.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12064"/>
            <a:ext cx="8429652" cy="914400"/>
          </a:xfrm>
        </p:spPr>
        <p:txBody>
          <a:bodyPr/>
          <a:lstStyle/>
          <a:p>
            <a:r>
              <a:rPr lang="ru-RU" dirty="0" smtClean="0"/>
              <a:t>5 основных  типов конфликтов: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785926"/>
            <a:ext cx="7772400" cy="4569634"/>
          </a:xfrm>
        </p:spPr>
        <p:txBody>
          <a:bodyPr>
            <a:normAutofit/>
          </a:bodyPr>
          <a:lstStyle/>
          <a:p>
            <a:pPr lvl="0"/>
            <a:r>
              <a:rPr lang="ru-RU" sz="3600" dirty="0" err="1" smtClean="0"/>
              <a:t>Внутриличностный</a:t>
            </a:r>
            <a:r>
              <a:rPr lang="ru-RU" sz="3600" dirty="0" smtClean="0"/>
              <a:t> конфликт</a:t>
            </a:r>
          </a:p>
          <a:p>
            <a:pPr lvl="0"/>
            <a:r>
              <a:rPr lang="ru-RU" sz="3600" dirty="0" smtClean="0"/>
              <a:t>Межличностный конфликт</a:t>
            </a:r>
          </a:p>
          <a:p>
            <a:pPr lvl="0"/>
            <a:r>
              <a:rPr lang="ru-RU" sz="3600" dirty="0" smtClean="0"/>
              <a:t>Конфликт между личностью и группой</a:t>
            </a:r>
          </a:p>
          <a:p>
            <a:pPr lvl="0"/>
            <a:r>
              <a:rPr lang="ru-RU" sz="3600" dirty="0" smtClean="0"/>
              <a:t>Внутригрупповой</a:t>
            </a:r>
          </a:p>
          <a:p>
            <a:pPr lvl="0"/>
            <a:r>
              <a:rPr lang="ru-RU" sz="3600" dirty="0" smtClean="0"/>
              <a:t>Межгрупповой конфликт</a:t>
            </a:r>
          </a:p>
          <a:p>
            <a:endParaRPr lang="ru-RU" sz="2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7772400" cy="857256"/>
          </a:xfrm>
        </p:spPr>
        <p:txBody>
          <a:bodyPr/>
          <a:lstStyle/>
          <a:p>
            <a:r>
              <a:rPr lang="ru-RU" dirty="0" err="1" smtClean="0"/>
              <a:t>Внутриличностный</a:t>
            </a:r>
            <a:r>
              <a:rPr lang="ru-RU" dirty="0" smtClean="0"/>
              <a:t> конфликт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214422"/>
            <a:ext cx="7772400" cy="5141138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/>
              <a:t>несоответствие служебных требований личным потребностям, целям, ценностям;</a:t>
            </a:r>
          </a:p>
          <a:p>
            <a:r>
              <a:rPr lang="ru-RU" sz="3200" dirty="0" smtClean="0"/>
              <a:t>предъявление работнику противоречивых требований;</a:t>
            </a:r>
          </a:p>
          <a:p>
            <a:r>
              <a:rPr lang="ru-RU" sz="3200" dirty="0" smtClean="0"/>
              <a:t>нарушение принципа единоначалия;</a:t>
            </a:r>
          </a:p>
          <a:p>
            <a:r>
              <a:rPr lang="ru-RU" sz="3200" dirty="0" smtClean="0"/>
              <a:t>перегрузка или недогрузка, вследствие чего возникает неудовлетворенность работой;</a:t>
            </a:r>
          </a:p>
          <a:p>
            <a:r>
              <a:rPr lang="ru-RU" sz="3200" dirty="0" smtClean="0"/>
              <a:t>осознание своей несостоятельности.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Межличностный конфликт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3554" name="Picture 2" descr="C:\Users\Ольга Викторовна\Desktop\Новая папка (2)\87383559-black-and-white-female-standoff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3964" y="1785925"/>
            <a:ext cx="6555622" cy="437041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643966" cy="1426464"/>
          </a:xfrm>
        </p:spPr>
        <p:txBody>
          <a:bodyPr/>
          <a:lstStyle/>
          <a:p>
            <a:r>
              <a:rPr lang="ru-RU" dirty="0" smtClean="0"/>
              <a:t>с кем чаще возникают конфликты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2910" y="714356"/>
          <a:ext cx="8215370" cy="5857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C:\Users\Ольга Викторовна\Desktop\Новая папка (2)\OA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66325"/>
            <a:ext cx="8215370" cy="635740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Конфликт между личностью и группой</a:t>
            </a:r>
            <a:endParaRPr lang="ru-RU" dirty="0"/>
          </a:p>
        </p:txBody>
      </p:sp>
      <p:pic>
        <p:nvPicPr>
          <p:cNvPr id="25602" name="Picture 2" descr="C:\Users\Ольга Викторовна\Desktop\Новая папка (2)\5_reasons_not_to_do_Net_Promoter_(and_why_you_should_ignore_them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143116"/>
            <a:ext cx="5905029" cy="4406247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Внутригрупповой конфликт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143116"/>
            <a:ext cx="7772400" cy="4212444"/>
          </a:xfrm>
        </p:spPr>
        <p:txBody>
          <a:bodyPr/>
          <a:lstStyle/>
          <a:p>
            <a:r>
              <a:rPr lang="ru-RU" sz="4000" dirty="0" smtClean="0"/>
              <a:t>изменение баланса сил в группе вследствие смены руководства;</a:t>
            </a:r>
          </a:p>
          <a:p>
            <a:r>
              <a:rPr lang="ru-RU" sz="4000" dirty="0" smtClean="0"/>
              <a:t>появление неформального лидера;</a:t>
            </a:r>
          </a:p>
          <a:p>
            <a:r>
              <a:rPr lang="ru-RU" sz="4000" dirty="0" smtClean="0"/>
              <a:t>возникновение коалиций.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Межгрупповой конфликт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/>
              <a:t>различия в целях;</a:t>
            </a:r>
          </a:p>
          <a:p>
            <a:r>
              <a:rPr lang="ru-RU" sz="4000" dirty="0" smtClean="0"/>
              <a:t>неверное распределение власти в организации;</a:t>
            </a:r>
          </a:p>
          <a:p>
            <a:r>
              <a:rPr lang="ru-RU" sz="4000" dirty="0" smtClean="0"/>
              <a:t>разный уровень профессионализма;</a:t>
            </a:r>
          </a:p>
          <a:p>
            <a:r>
              <a:rPr lang="ru-RU" sz="4000" dirty="0" smtClean="0"/>
              <a:t>плохие коммуникации.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Конфликты с другими подразделениями больницы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9831072"/>
              </p:ext>
            </p:extLst>
          </p:nvPr>
        </p:nvGraphicFramePr>
        <p:xfrm>
          <a:off x="914400" y="178435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Конфликты на работе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556792"/>
            <a:ext cx="4529502" cy="49268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возникновение конфликтов на работе сказывается на </a:t>
            </a:r>
          </a:p>
          <a:p>
            <a:r>
              <a:rPr lang="ru-RU" dirty="0" smtClean="0"/>
              <a:t>самочувствии</a:t>
            </a:r>
          </a:p>
          <a:p>
            <a:r>
              <a:rPr lang="ru-RU" dirty="0" smtClean="0"/>
              <a:t> настроении</a:t>
            </a:r>
          </a:p>
          <a:p>
            <a:r>
              <a:rPr lang="ru-RU" dirty="0" smtClean="0"/>
              <a:t>психофизиологическом состоянии </a:t>
            </a:r>
            <a:r>
              <a:rPr lang="ru-RU" dirty="0" smtClean="0"/>
              <a:t>человека</a:t>
            </a:r>
            <a:endParaRPr lang="ru-RU" dirty="0"/>
          </a:p>
        </p:txBody>
      </p:sp>
      <p:pic>
        <p:nvPicPr>
          <p:cNvPr id="1027" name="Picture 3" descr="C:\Users\Ольга Викторовна\Desktop\Новая папка (2)\61228138-вектор-схематическое-изображение-конфронтации-два-спорящих-людей-изолированные-объекты-цветные-рису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088" y="2924944"/>
            <a:ext cx="3514388" cy="301407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28600"/>
            <a:ext cx="7772400" cy="914400"/>
          </a:xfrm>
        </p:spPr>
        <p:txBody>
          <a:bodyPr/>
          <a:lstStyle/>
          <a:p>
            <a:pPr lvl="0"/>
            <a:r>
              <a:rPr lang="ru-RU" sz="4400" b="1" dirty="0" smtClean="0"/>
              <a:t>Причины </a:t>
            </a:r>
            <a:r>
              <a:rPr lang="ru-RU" sz="4400" b="1" dirty="0" smtClean="0"/>
              <a:t>конфликта</a:t>
            </a:r>
            <a:r>
              <a:rPr lang="ru-RU" sz="4400" i="1" u="sng" dirty="0" smtClean="0"/>
              <a:t> </a:t>
            </a:r>
            <a:br>
              <a:rPr lang="ru-RU" sz="4400" i="1" u="sng" dirty="0" smtClean="0"/>
            </a:br>
            <a:r>
              <a:rPr lang="ru-RU" sz="4400" i="1" u="sng" dirty="0"/>
              <a:t/>
            </a:r>
            <a:br>
              <a:rPr lang="ru-RU" sz="4400" i="1" u="sng" dirty="0"/>
            </a:br>
            <a:r>
              <a:rPr lang="ru-RU" i="1" u="sng" dirty="0" smtClean="0"/>
              <a:t>распределение </a:t>
            </a:r>
            <a:r>
              <a:rPr lang="ru-RU" i="1" u="sng" dirty="0" smtClean="0"/>
              <a:t>ресурсов</a:t>
            </a:r>
            <a:r>
              <a:rPr lang="ru-RU" sz="3200" dirty="0" smtClean="0"/>
              <a:t> 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1026" name="Picture 2" descr="C:\Users\Ольга Викторовна\Desktop\Новая папка (2)\30798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428868"/>
            <a:ext cx="5223026" cy="4070358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1" u="sng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распределение ресурсов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 smtClean="0"/>
              <a:t>взаимозависимость задач</a:t>
            </a: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5" name="Picture 1" descr="C:\Users\Ольга Викторовна\Desktop\Новая папка (2)\14997902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3126" y="1784350"/>
            <a:ext cx="6854948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 smtClean="0"/>
              <a:t>различия в целях</a:t>
            </a: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1" name="Picture 1" descr="C:\Users\Ольга Викторовна\Desktop\Новая папка (2)\preview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78117" y="1784350"/>
            <a:ext cx="5044966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 smtClean="0"/>
              <a:t>различия в представлениях и ценностях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7" name="Picture 1" descr="C:\Users\Ольга Викторовна\Desktop\Новая папка (2)\17407389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928802"/>
            <a:ext cx="6854653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7772400" cy="1140736"/>
          </a:xfrm>
        </p:spPr>
        <p:txBody>
          <a:bodyPr/>
          <a:lstStyle/>
          <a:p>
            <a:r>
              <a:rPr lang="ru-RU" i="1" u="sng" dirty="0" smtClean="0"/>
              <a:t>различия в манере поведения и в жизненном опыте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3" name="Picture 1" descr="C:\Users\Ольга Викторовна\Desktop\Новая папка (2)\21-04-786796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757909"/>
            <a:ext cx="4007466" cy="4600049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 smtClean="0"/>
              <a:t>неудовлетворительные коммуникации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9" name="Picture 1" descr="C:\Users\Ольга Викторовна\Desktop\Новая папка (2)\depositphotos_69228231-stock-illustration-set-of-eight-different-profession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000240"/>
            <a:ext cx="5088835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426464"/>
          </a:xfrm>
        </p:spPr>
        <p:txBody>
          <a:bodyPr/>
          <a:lstStyle/>
          <a:p>
            <a:r>
              <a:rPr lang="ru-RU" b="1" u="sng" dirty="0" smtClean="0"/>
              <a:t>4 структурных  метода разрешения  конфликтов: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i="1" dirty="0" smtClean="0"/>
              <a:t>Разъяснение требований к работе</a:t>
            </a:r>
            <a:r>
              <a:rPr lang="ru-RU" sz="3600" dirty="0" smtClean="0"/>
              <a:t> </a:t>
            </a:r>
          </a:p>
          <a:p>
            <a:r>
              <a:rPr lang="ru-RU" sz="3600" i="1" dirty="0" smtClean="0"/>
              <a:t>Координированные и интеграционные механизмы</a:t>
            </a:r>
            <a:r>
              <a:rPr lang="ru-RU" sz="3600" dirty="0" smtClean="0"/>
              <a:t> </a:t>
            </a:r>
          </a:p>
          <a:p>
            <a:r>
              <a:rPr lang="ru-RU" sz="3600" i="1" dirty="0" smtClean="0"/>
              <a:t>Общеорганизационные комплексные цели</a:t>
            </a:r>
            <a:r>
              <a:rPr lang="ru-RU" sz="3600" dirty="0" smtClean="0"/>
              <a:t> </a:t>
            </a:r>
          </a:p>
          <a:p>
            <a:r>
              <a:rPr lang="ru-RU" sz="3600" i="1" dirty="0" smtClean="0"/>
              <a:t>Структура системы вознаграждений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5 способов   регулирования конфликтов: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143116"/>
            <a:ext cx="7772400" cy="4212444"/>
          </a:xfrm>
        </p:spPr>
        <p:txBody>
          <a:bodyPr>
            <a:normAutofit/>
          </a:bodyPr>
          <a:lstStyle/>
          <a:p>
            <a:pPr lvl="0"/>
            <a:r>
              <a:rPr lang="ru-RU" sz="4000" i="1" u="sng" dirty="0" smtClean="0"/>
              <a:t>Избегание</a:t>
            </a:r>
            <a:r>
              <a:rPr lang="ru-RU" sz="4000" i="1" dirty="0" smtClean="0"/>
              <a:t>.</a:t>
            </a:r>
            <a:r>
              <a:rPr lang="ru-RU" sz="4000" dirty="0" smtClean="0"/>
              <a:t> </a:t>
            </a:r>
          </a:p>
          <a:p>
            <a:pPr lvl="0"/>
            <a:r>
              <a:rPr lang="ru-RU" sz="4000" i="1" u="sng" dirty="0" smtClean="0"/>
              <a:t>Приспособление</a:t>
            </a:r>
            <a:r>
              <a:rPr lang="ru-RU" sz="4000" i="1" dirty="0" smtClean="0"/>
              <a:t>.</a:t>
            </a:r>
            <a:r>
              <a:rPr lang="ru-RU" sz="4000" dirty="0" smtClean="0"/>
              <a:t> </a:t>
            </a:r>
          </a:p>
          <a:p>
            <a:pPr lvl="0"/>
            <a:r>
              <a:rPr lang="ru-RU" sz="4000" i="1" u="sng" dirty="0" smtClean="0"/>
              <a:t>Конкуренция</a:t>
            </a:r>
            <a:r>
              <a:rPr lang="ru-RU" sz="4000" i="1" dirty="0" smtClean="0"/>
              <a:t>.</a:t>
            </a:r>
            <a:r>
              <a:rPr lang="ru-RU" sz="4000" dirty="0" smtClean="0"/>
              <a:t> </a:t>
            </a:r>
          </a:p>
          <a:p>
            <a:pPr lvl="0"/>
            <a:r>
              <a:rPr lang="ru-RU" sz="4000" i="1" u="sng" dirty="0" smtClean="0"/>
              <a:t>Компромисс</a:t>
            </a:r>
            <a:r>
              <a:rPr lang="ru-RU" sz="4000" i="1" dirty="0" smtClean="0"/>
              <a:t>.</a:t>
            </a:r>
            <a:r>
              <a:rPr lang="ru-RU" sz="4000" dirty="0" smtClean="0"/>
              <a:t> </a:t>
            </a:r>
          </a:p>
          <a:p>
            <a:pPr lvl="0"/>
            <a:r>
              <a:rPr lang="ru-RU" sz="4000" i="1" u="sng" dirty="0" smtClean="0"/>
              <a:t>Сотрудничество</a:t>
            </a:r>
            <a:endParaRPr lang="ru-RU" sz="4000" dirty="0" smtClean="0"/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Как не допустить конфликт?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i="1" dirty="0" smtClean="0"/>
              <a:t>практическая </a:t>
            </a:r>
            <a:r>
              <a:rPr lang="ru-RU" i="1" dirty="0" err="1" smtClean="0"/>
              <a:t>эмпатия</a:t>
            </a:r>
            <a:r>
              <a:rPr lang="ru-RU" dirty="0" smtClean="0"/>
              <a:t>.</a:t>
            </a:r>
          </a:p>
          <a:p>
            <a:r>
              <a:rPr lang="ru-RU" i="1" dirty="0" smtClean="0"/>
              <a:t>исключить возможности проявления различия.</a:t>
            </a:r>
            <a:endParaRPr lang="ru-RU" dirty="0" smtClean="0"/>
          </a:p>
          <a:p>
            <a:r>
              <a:rPr lang="ru-RU" i="1" dirty="0" err="1" smtClean="0"/>
              <a:t>неразделение</a:t>
            </a:r>
            <a:r>
              <a:rPr lang="ru-RU" i="1" dirty="0" smtClean="0"/>
              <a:t>  заслуг</a:t>
            </a:r>
            <a:r>
              <a:rPr lang="ru-RU" dirty="0" smtClean="0"/>
              <a:t>.</a:t>
            </a:r>
          </a:p>
          <a:p>
            <a:r>
              <a:rPr lang="ru-RU" i="1" dirty="0" smtClean="0"/>
              <a:t>поддерживание положительных эмоций</a:t>
            </a:r>
            <a:r>
              <a:rPr lang="ru-RU" dirty="0" smtClean="0"/>
              <a:t>. </a:t>
            </a:r>
          </a:p>
          <a:p>
            <a:r>
              <a:rPr lang="ru-RU" i="1" dirty="0" smtClean="0"/>
              <a:t>соглашайтесь с человеком.</a:t>
            </a:r>
            <a:r>
              <a:rPr lang="ru-RU" dirty="0" smtClean="0"/>
              <a:t> </a:t>
            </a:r>
          </a:p>
          <a:p>
            <a:r>
              <a:rPr lang="ru-RU" i="1" dirty="0" smtClean="0"/>
              <a:t>уходить от споров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187-Big.pn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714348" y="642917"/>
            <a:ext cx="7667636" cy="5750727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lex.empowered50nurses.com/assets/upload/image/code_blue_5936a9c073d207.733748995936a9c073d2e1.8752670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500174"/>
            <a:ext cx="5981700" cy="388937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23528" y="1484784"/>
            <a:ext cx="8429684" cy="36507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/>
              <a:t>    « Умейте встать на позицию другого человека и понять, что нужно ЕМУ, а не вам. </a:t>
            </a:r>
            <a:endParaRPr lang="ru-RU" sz="4000" b="1" dirty="0" smtClean="0"/>
          </a:p>
          <a:p>
            <a:pPr algn="ctr">
              <a:buNone/>
            </a:pPr>
            <a:r>
              <a:rPr lang="ru-RU" sz="4000" b="1" dirty="0" smtClean="0"/>
              <a:t>С </a:t>
            </a:r>
            <a:r>
              <a:rPr lang="ru-RU" sz="4000" b="1" dirty="0" smtClean="0"/>
              <a:t>тем, кто сумел это сделать, будет весь мир».</a:t>
            </a:r>
            <a:endParaRPr lang="ru-RU" sz="4000" dirty="0" smtClean="0"/>
          </a:p>
          <a:p>
            <a:endParaRPr lang="ru-RU" sz="2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Ольга Викторовна\Desktop\Новая папка (2)\27393802_m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618" y="1285860"/>
            <a:ext cx="7826106" cy="521497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395" y="188640"/>
            <a:ext cx="7772400" cy="914400"/>
          </a:xfrm>
        </p:spPr>
        <p:txBody>
          <a:bodyPr/>
          <a:lstStyle/>
          <a:p>
            <a:r>
              <a:rPr lang="ru-RU" sz="3200" dirty="0" smtClean="0"/>
              <a:t>Способствуют возникновению противоречий, споров, столкновений, соперничеству, недопониманию между </a:t>
            </a:r>
            <a:r>
              <a:rPr lang="ru-RU" sz="3200" dirty="0" smtClean="0"/>
              <a:t>сотрудниками.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571744"/>
            <a:ext cx="7500990" cy="3783816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ru-RU" sz="3200" dirty="0" smtClean="0"/>
              <a:t>Специфика сферы здравоохранения:    </a:t>
            </a:r>
          </a:p>
          <a:p>
            <a:pPr algn="r">
              <a:buNone/>
            </a:pPr>
            <a:r>
              <a:rPr lang="ru-RU" sz="3200" dirty="0"/>
              <a:t>н</a:t>
            </a:r>
            <a:r>
              <a:rPr lang="ru-RU" sz="3200" dirty="0" smtClean="0"/>
              <a:t>апряженность </a:t>
            </a:r>
            <a:r>
              <a:rPr lang="ru-RU" sz="3200" dirty="0" smtClean="0"/>
              <a:t>труда медицинских работников (высокая ответственность, физические и эмоциональные нагрузки, отсутствие четкого разграничения обязанностей, стандартов сестринской деятельности и т.д.) </a:t>
            </a:r>
            <a:endParaRPr lang="ru-RU" sz="32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 Викторовна\Desktop\Новая папка (2)\zhenskij-kollektiv-kartinka-zmei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428604"/>
            <a:ext cx="7358114" cy="578940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7901014" cy="714380"/>
          </a:xfrm>
        </p:spPr>
        <p:txBody>
          <a:bodyPr/>
          <a:lstStyle/>
          <a:p>
            <a:r>
              <a:rPr lang="ru-RU" b="1" dirty="0" smtClean="0"/>
              <a:t>Задачи: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142984"/>
            <a:ext cx="7801004" cy="5212576"/>
          </a:xfrm>
        </p:spPr>
        <p:txBody>
          <a:bodyPr>
            <a:normAutofit/>
          </a:bodyPr>
          <a:lstStyle/>
          <a:p>
            <a:r>
              <a:rPr lang="ru-RU" dirty="0" smtClean="0"/>
              <a:t>Рассмотреть сущность конфликтов</a:t>
            </a:r>
          </a:p>
          <a:p>
            <a:r>
              <a:rPr lang="ru-RU" dirty="0" smtClean="0"/>
              <a:t>Оценить психологический климат в организации и в отделении</a:t>
            </a:r>
          </a:p>
          <a:p>
            <a:r>
              <a:rPr lang="ru-RU" dirty="0" smtClean="0"/>
              <a:t>Оценить уровень конфликтности в отделении и с другими подразделениями стационара</a:t>
            </a:r>
          </a:p>
          <a:p>
            <a:r>
              <a:rPr lang="ru-RU" dirty="0" smtClean="0"/>
              <a:t>Эффективность управления конфликтами</a:t>
            </a:r>
          </a:p>
          <a:p>
            <a:r>
              <a:rPr lang="ru-RU" dirty="0" smtClean="0"/>
              <a:t>Стили поведения при разрешении конфликта</a:t>
            </a:r>
          </a:p>
          <a:p>
            <a:r>
              <a:rPr lang="ru-RU" dirty="0" smtClean="0"/>
              <a:t>Приемлемые исходы конфликта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385827515"/>
              </p:ext>
            </p:extLst>
          </p:nvPr>
        </p:nvGraphicFramePr>
        <p:xfrm>
          <a:off x="360000" y="360000"/>
          <a:ext cx="8429684" cy="60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Ольга Викторовна\Desktop\Новая папка (2)\240_F_130791340_wPiHuzbsi2X2B9xT4tvJctd0BmOSqsrd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413848"/>
            <a:ext cx="3710786" cy="2420078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283968" y="1607950"/>
            <a:ext cx="4464496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конфликт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это столкновение противоположно направленных целей, интересов, позиций, мнений, взглядов двух или  нескольких человек.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829576" cy="1426464"/>
          </a:xfrm>
        </p:spPr>
        <p:txBody>
          <a:bodyPr/>
          <a:lstStyle/>
          <a:p>
            <a:r>
              <a:rPr lang="ru-RU" sz="3600" dirty="0" smtClean="0"/>
              <a:t>Позитивные</a:t>
            </a:r>
            <a:r>
              <a:rPr lang="ru-RU" dirty="0" smtClean="0"/>
              <a:t> функции конфликта.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857232"/>
            <a:ext cx="7772400" cy="6000768"/>
          </a:xfrm>
        </p:spPr>
        <p:txBody>
          <a:bodyPr>
            <a:noAutofit/>
          </a:bodyPr>
          <a:lstStyle/>
          <a:p>
            <a:r>
              <a:rPr lang="ru-RU" sz="2900" dirty="0" smtClean="0"/>
              <a:t> Разрядка напряженности между сторонами.</a:t>
            </a:r>
          </a:p>
          <a:p>
            <a:r>
              <a:rPr lang="ru-RU" sz="2900" dirty="0" smtClean="0"/>
              <a:t> Сплочение коллектива перед внешним врагом. </a:t>
            </a:r>
          </a:p>
          <a:p>
            <a:r>
              <a:rPr lang="ru-RU" sz="2900" dirty="0" smtClean="0"/>
              <a:t> Внешний враг может помочь усилению консолидации членов группы.</a:t>
            </a:r>
          </a:p>
          <a:p>
            <a:r>
              <a:rPr lang="ru-RU" sz="2900" dirty="0" smtClean="0"/>
              <a:t> Получение новой информации об оппоненте и окружающей социальной среде.</a:t>
            </a:r>
          </a:p>
          <a:p>
            <a:r>
              <a:rPr lang="ru-RU" sz="2900" dirty="0" smtClean="0"/>
              <a:t> Большая расположенность к сотрудничеству в будущем.</a:t>
            </a:r>
          </a:p>
          <a:p>
            <a:r>
              <a:rPr lang="ru-RU" sz="2900" dirty="0" smtClean="0"/>
              <a:t> Снятие синдрома покорности у подчиненных.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719</TotalTime>
  <Words>396</Words>
  <Application>Microsoft Office PowerPoint</Application>
  <PresentationFormat>Экран (4:3)</PresentationFormat>
  <Paragraphs>90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0" baseType="lpstr">
      <vt:lpstr>Arial</vt:lpstr>
      <vt:lpstr>Calibri</vt:lpstr>
      <vt:lpstr>Consolas</vt:lpstr>
      <vt:lpstr>Corbel</vt:lpstr>
      <vt:lpstr>Times New Roman</vt:lpstr>
      <vt:lpstr>Wingdings</vt:lpstr>
      <vt:lpstr>Wingdings 2</vt:lpstr>
      <vt:lpstr>Wingdings 3</vt:lpstr>
      <vt:lpstr>Метро</vt:lpstr>
      <vt:lpstr>Сестринский взгляд на конфликтные ситуации в многопрофильном стационаре</vt:lpstr>
      <vt:lpstr>Конфликты на работе</vt:lpstr>
      <vt:lpstr>Презентация PowerPoint</vt:lpstr>
      <vt:lpstr>Способствуют возникновению противоречий, споров, столкновений, соперничеству, недопониманию между сотрудниками. </vt:lpstr>
      <vt:lpstr>Презентация PowerPoint</vt:lpstr>
      <vt:lpstr>Задачи: </vt:lpstr>
      <vt:lpstr>Презентация PowerPoint</vt:lpstr>
      <vt:lpstr>Презентация PowerPoint</vt:lpstr>
      <vt:lpstr>Позитивные функции конфликта. </vt:lpstr>
      <vt:lpstr>Негативные функции конфликта. </vt:lpstr>
      <vt:lpstr>5 основных  типов конфликтов: </vt:lpstr>
      <vt:lpstr>Внутриличностный конфликт</vt:lpstr>
      <vt:lpstr>Межличностный конфликт </vt:lpstr>
      <vt:lpstr>с кем чаще возникают конфликты</vt:lpstr>
      <vt:lpstr>Презентация PowerPoint</vt:lpstr>
      <vt:lpstr>Конфликт между личностью и группой</vt:lpstr>
      <vt:lpstr>Внутригрупповой конфликт </vt:lpstr>
      <vt:lpstr>Межгрупповой конфликт</vt:lpstr>
      <vt:lpstr>Конфликты с другими подразделениями больницы</vt:lpstr>
      <vt:lpstr>Причины конфликта   распределение ресурсов   </vt:lpstr>
      <vt:lpstr>взаимозависимость задач  </vt:lpstr>
      <vt:lpstr>различия в целях  </vt:lpstr>
      <vt:lpstr>различия в представлениях и ценностях </vt:lpstr>
      <vt:lpstr>различия в манере поведения и в жизненном опыте </vt:lpstr>
      <vt:lpstr>неудовлетворительные коммуникации </vt:lpstr>
      <vt:lpstr>4 структурных  метода разрешения  конфликтов:</vt:lpstr>
      <vt:lpstr>5 способов   регулирования конфликтов: </vt:lpstr>
      <vt:lpstr>Как не допустить конфликт? 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Сестринский взгляд на конфликтные ситуации в многопрофильном стационаре.</dc:title>
  <dc:creator>Ольга Анатольевна</dc:creator>
  <cp:lastModifiedBy>elena</cp:lastModifiedBy>
  <cp:revision>72</cp:revision>
  <dcterms:created xsi:type="dcterms:W3CDTF">2018-01-19T06:48:23Z</dcterms:created>
  <dcterms:modified xsi:type="dcterms:W3CDTF">2018-09-14T17:53:37Z</dcterms:modified>
</cp:coreProperties>
</file>