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499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9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87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78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958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266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703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763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847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70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53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548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15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93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06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98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132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50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89C2D21-D3FC-4D56-A8B5-429D04BEB2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29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0952" y="246887"/>
            <a:ext cx="9144000" cy="977075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«Самарский государственный медицинский университет»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0952" y="1837246"/>
            <a:ext cx="9931682" cy="165576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Организационно-правовое обеспечение наставничества в медицинских организация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657671"/>
            <a:ext cx="93932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Бальзамова</a:t>
            </a:r>
            <a:r>
              <a:rPr lang="ru-RU" dirty="0" smtClean="0"/>
              <a:t> Л.А., доцент кафедры общественного здоровья и здравоохранения ИПО </a:t>
            </a:r>
            <a:r>
              <a:rPr lang="ru-RU" dirty="0" err="1" smtClean="0"/>
              <a:t>СамГМУ</a:t>
            </a:r>
            <a:endParaRPr lang="ru-RU" dirty="0" smtClean="0"/>
          </a:p>
          <a:p>
            <a:r>
              <a:rPr lang="ru-RU" dirty="0" err="1" smtClean="0"/>
              <a:t>Хашина</a:t>
            </a:r>
            <a:r>
              <a:rPr lang="ru-RU" dirty="0" smtClean="0"/>
              <a:t> О.А., доцент кафедры общественного здоровья и здравоохранения ИПО </a:t>
            </a:r>
            <a:r>
              <a:rPr lang="ru-RU" dirty="0" err="1" smtClean="0"/>
              <a:t>СамГМУ</a:t>
            </a:r>
            <a:endParaRPr lang="ru-RU" dirty="0" smtClean="0"/>
          </a:p>
          <a:p>
            <a:r>
              <a:rPr lang="ru-RU" dirty="0" smtClean="0"/>
              <a:t>Сиротко М.Л., доцент кафедры общественного здоровья и здравоохранения </a:t>
            </a:r>
            <a:r>
              <a:rPr lang="ru-RU" dirty="0" err="1" smtClean="0"/>
              <a:t>СамГМУ</a:t>
            </a:r>
            <a:endParaRPr lang="ru-RU" dirty="0" smtClean="0"/>
          </a:p>
          <a:p>
            <a:r>
              <a:rPr lang="ru-RU" dirty="0" err="1" smtClean="0"/>
              <a:t>Блашенцев</a:t>
            </a:r>
            <a:r>
              <a:rPr lang="ru-RU" dirty="0" smtClean="0"/>
              <a:t> М.К., студент 5 курса лечебного факультета </a:t>
            </a:r>
            <a:r>
              <a:rPr lang="ru-RU" dirty="0" err="1" smtClean="0"/>
              <a:t>СамГМУ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152126" y="3493008"/>
            <a:ext cx="7512826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ru-RU" dirty="0" smtClean="0"/>
              <a:t>            Всероссийская научно-практическая конференция </a:t>
            </a:r>
          </a:p>
          <a:p>
            <a:pPr algn="ctr"/>
            <a:r>
              <a:rPr lang="ru-RU" dirty="0" smtClean="0"/>
              <a:t>  по управлению сестринской деятельностью с международным участием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«Здравоохранения и образовательное пространство: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интеграции, результаты и перспективы взаимодействия»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 Самара, 16 ноября 2018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6892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3727" y="91441"/>
            <a:ext cx="10018713" cy="969264"/>
          </a:xfrm>
        </p:spPr>
        <p:txBody>
          <a:bodyPr/>
          <a:lstStyle/>
          <a:p>
            <a:r>
              <a:rPr lang="ru-RU" dirty="0" smtClean="0"/>
              <a:t>«Программа адаптации»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914400"/>
            <a:ext cx="10018713" cy="58795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Раздел </a:t>
            </a:r>
            <a:r>
              <a:rPr lang="en-US" dirty="0" smtClean="0"/>
              <a:t>I </a:t>
            </a:r>
            <a:r>
              <a:rPr lang="ru-RU" dirty="0" smtClean="0"/>
              <a:t>«Знакомство с медицинской организацией»</a:t>
            </a:r>
          </a:p>
          <a:p>
            <a:r>
              <a:rPr lang="ru-RU" dirty="0" smtClean="0"/>
              <a:t>Заключение трудового договора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Подписание документов: </a:t>
            </a:r>
          </a:p>
          <a:p>
            <a:pPr marL="0" indent="0">
              <a:buNone/>
            </a:pPr>
            <a:r>
              <a:rPr lang="ru-RU" dirty="0" smtClean="0"/>
              <a:t>1. Данной инструкции</a:t>
            </a:r>
          </a:p>
          <a:p>
            <a:pPr marL="0" indent="0">
              <a:buNone/>
            </a:pPr>
            <a:r>
              <a:rPr lang="ru-RU" dirty="0" smtClean="0"/>
              <a:t>2. Инструктажа по технике безопасности </a:t>
            </a:r>
          </a:p>
          <a:p>
            <a:r>
              <a:rPr lang="ru-RU" dirty="0" smtClean="0"/>
              <a:t>Получение информации:</a:t>
            </a:r>
          </a:p>
          <a:p>
            <a:pPr marL="0" indent="0">
              <a:buNone/>
            </a:pPr>
            <a:r>
              <a:rPr lang="ru-RU" dirty="0" smtClean="0"/>
              <a:t>1. О правилах внутреннего трудового распорядка</a:t>
            </a:r>
          </a:p>
          <a:p>
            <a:pPr marL="0" indent="0">
              <a:buNone/>
            </a:pPr>
            <a:r>
              <a:rPr lang="ru-RU" dirty="0" smtClean="0"/>
              <a:t>2. О правилах внутреннего распорядка для пациентов</a:t>
            </a:r>
          </a:p>
          <a:p>
            <a:pPr marL="0" indent="0">
              <a:buNone/>
            </a:pPr>
            <a:r>
              <a:rPr lang="ru-RU" dirty="0" smtClean="0"/>
              <a:t>3. О кодексе корпоративной этики</a:t>
            </a:r>
          </a:p>
          <a:p>
            <a:pPr marL="0" indent="0">
              <a:buNone/>
            </a:pPr>
            <a:r>
              <a:rPr lang="ru-RU" dirty="0" smtClean="0"/>
              <a:t>4. Об организационной структуре медицинской организации</a:t>
            </a:r>
          </a:p>
          <a:p>
            <a:pPr marL="0" indent="0">
              <a:buNone/>
            </a:pPr>
            <a:r>
              <a:rPr lang="ru-RU" dirty="0" smtClean="0"/>
              <a:t>5. О маршрутизации пациентов</a:t>
            </a:r>
          </a:p>
          <a:p>
            <a:r>
              <a:rPr lang="ru-RU" dirty="0" smtClean="0"/>
              <a:t>Знакомство: </a:t>
            </a:r>
          </a:p>
          <a:p>
            <a:pPr marL="0" indent="0">
              <a:buNone/>
            </a:pPr>
            <a:r>
              <a:rPr lang="ru-RU" dirty="0" smtClean="0"/>
              <a:t>1. С наставником</a:t>
            </a:r>
          </a:p>
          <a:p>
            <a:pPr marL="0" indent="0">
              <a:buNone/>
            </a:pPr>
            <a:r>
              <a:rPr lang="ru-RU" dirty="0" smtClean="0"/>
              <a:t>2. С коллективом</a:t>
            </a:r>
          </a:p>
          <a:p>
            <a:pPr marL="0" indent="0">
              <a:buNone/>
            </a:pPr>
            <a:r>
              <a:rPr lang="ru-RU" dirty="0" smtClean="0"/>
              <a:t>3. С историей медицинского учреждения</a:t>
            </a:r>
          </a:p>
          <a:p>
            <a:pPr marL="0" indent="0">
              <a:buNone/>
            </a:pPr>
            <a:r>
              <a:rPr lang="ru-RU" dirty="0" smtClean="0"/>
              <a:t>4. С традициями</a:t>
            </a:r>
          </a:p>
          <a:p>
            <a:pPr marL="0" indent="0">
              <a:buNone/>
            </a:pPr>
            <a:r>
              <a:rPr lang="ru-RU" dirty="0" smtClean="0"/>
              <a:t>5. С ценностями медицинского учреждения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1507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«Программа адаптации»</a:t>
            </a:r>
            <a:br>
              <a:rPr lang="ru-RU" dirty="0" smtClean="0"/>
            </a:br>
            <a:r>
              <a:rPr lang="ru-RU" dirty="0" smtClean="0"/>
              <a:t>(продолжение)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Раздел </a:t>
            </a:r>
            <a:r>
              <a:rPr lang="en-US" dirty="0" smtClean="0"/>
              <a:t>II </a:t>
            </a:r>
            <a:r>
              <a:rPr lang="ru-RU" dirty="0" smtClean="0"/>
              <a:t>«План мероприятий по адаптации специалиста» включает:</a:t>
            </a:r>
          </a:p>
          <a:p>
            <a:r>
              <a:rPr lang="ru-RU" dirty="0" smtClean="0"/>
              <a:t>План-график теоретической подготовки по клиническим дисциплинам со </a:t>
            </a:r>
            <a:r>
              <a:rPr lang="ru-RU" dirty="0"/>
              <a:t>с</a:t>
            </a:r>
            <a:r>
              <a:rPr lang="ru-RU" dirty="0" smtClean="0"/>
              <a:t>дачей зачета</a:t>
            </a:r>
          </a:p>
          <a:p>
            <a:r>
              <a:rPr lang="ru-RU" dirty="0" smtClean="0"/>
              <a:t>План-график отработки и совершенствования практических навыков со сдачей зачетных экзаменов</a:t>
            </a:r>
          </a:p>
          <a:p>
            <a:r>
              <a:rPr lang="ru-RU" dirty="0" smtClean="0"/>
              <a:t>План-график семинаров по курсу медицинского права</a:t>
            </a:r>
          </a:p>
          <a:p>
            <a:r>
              <a:rPr lang="ru-RU" dirty="0" smtClean="0"/>
              <a:t>План-график семинаров по психологии </a:t>
            </a:r>
            <a:r>
              <a:rPr lang="ru-RU" dirty="0" err="1" smtClean="0"/>
              <a:t>пациентоориентированного</a:t>
            </a:r>
            <a:r>
              <a:rPr lang="ru-RU" dirty="0" smtClean="0"/>
              <a:t> обучения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496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ru-RU" dirty="0" smtClean="0"/>
              <a:t>«Программа адаптации»</a:t>
            </a:r>
            <a:br>
              <a:rPr lang="ru-RU" dirty="0" smtClean="0"/>
            </a:br>
            <a:r>
              <a:rPr lang="ru-RU" dirty="0" smtClean="0"/>
              <a:t>(продолжение)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0934" y="2062200"/>
            <a:ext cx="10018713" cy="41635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Раздел </a:t>
            </a:r>
            <a:r>
              <a:rPr lang="en-US" dirty="0" smtClean="0"/>
              <a:t>III </a:t>
            </a:r>
            <a:r>
              <a:rPr lang="ru-RU" dirty="0" smtClean="0"/>
              <a:t>«Лист адаптации молодого специалиста»</a:t>
            </a:r>
          </a:p>
          <a:p>
            <a:r>
              <a:rPr lang="ru-RU" dirty="0" smtClean="0"/>
              <a:t>Системный анализ процесса адаптации, в ходе которого устанавливаются:</a:t>
            </a:r>
          </a:p>
          <a:p>
            <a:pPr marL="0" indent="0">
              <a:buNone/>
            </a:pPr>
            <a:r>
              <a:rPr lang="ru-RU" dirty="0" smtClean="0"/>
              <a:t>1. трудности в освоении теоретических знаний и практических навыков</a:t>
            </a:r>
          </a:p>
          <a:p>
            <a:pPr marL="0" indent="0">
              <a:buNone/>
            </a:pPr>
            <a:r>
              <a:rPr lang="ru-RU" dirty="0" smtClean="0"/>
              <a:t>2. сложности коммуникации с пациентами и коллегами</a:t>
            </a:r>
          </a:p>
          <a:p>
            <a:pPr marL="0" indent="0">
              <a:buNone/>
            </a:pPr>
            <a:r>
              <a:rPr lang="ru-RU" dirty="0" smtClean="0"/>
              <a:t>3. недостатки в организации трудового процесса</a:t>
            </a:r>
          </a:p>
          <a:p>
            <a:pPr marL="0" indent="0">
              <a:buNone/>
            </a:pPr>
            <a:r>
              <a:rPr lang="ru-RU" dirty="0" smtClean="0"/>
              <a:t>4. социальные проблемы</a:t>
            </a:r>
          </a:p>
          <a:p>
            <a:r>
              <a:rPr lang="ru-RU" dirty="0" smtClean="0"/>
              <a:t>По результатам анализа делаются выводы: </a:t>
            </a:r>
          </a:p>
          <a:p>
            <a:pPr marL="0" indent="0">
              <a:buNone/>
            </a:pPr>
            <a:r>
              <a:rPr lang="ru-RU" dirty="0" smtClean="0"/>
              <a:t>1. О готовности к самостоятельной работе</a:t>
            </a:r>
          </a:p>
          <a:p>
            <a:pPr marL="0" indent="0">
              <a:buNone/>
            </a:pPr>
            <a:r>
              <a:rPr lang="ru-RU" dirty="0" smtClean="0"/>
              <a:t>2. О необходимости продолжать процесс наставничества с внесением дополнений в план мероприятий по адаптации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082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257" y="547917"/>
            <a:ext cx="10018713" cy="53157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u="sng" dirty="0" smtClean="0"/>
              <a:t>Программа семинара-практикума по вопросам медицинского права и психологии </a:t>
            </a:r>
            <a:r>
              <a:rPr lang="ru-RU" u="sng" dirty="0" err="1" smtClean="0"/>
              <a:t>пациентоориентированного</a:t>
            </a:r>
            <a:r>
              <a:rPr lang="ru-RU" u="sng" dirty="0" smtClean="0"/>
              <a:t> обучения включает вопросы:</a:t>
            </a:r>
          </a:p>
          <a:p>
            <a:r>
              <a:rPr lang="ru-RU" dirty="0" smtClean="0"/>
              <a:t>Связь правового и этического регулирования профессиональной деятельности</a:t>
            </a:r>
          </a:p>
          <a:p>
            <a:r>
              <a:rPr lang="ru-RU" dirty="0" smtClean="0"/>
              <a:t>Характеристика правоотношений, возникающих при оказании медицинской помощи</a:t>
            </a:r>
          </a:p>
          <a:p>
            <a:r>
              <a:rPr lang="ru-RU" dirty="0" smtClean="0"/>
              <a:t>Права граждан в сфере охраны здоровья</a:t>
            </a:r>
          </a:p>
          <a:p>
            <a:r>
              <a:rPr lang="ru-RU" dirty="0" smtClean="0"/>
              <a:t>Основные виды ответственности медицинской организации и врача в сфере охраны здоровья</a:t>
            </a:r>
          </a:p>
          <a:p>
            <a:r>
              <a:rPr lang="ru-RU" dirty="0" smtClean="0"/>
              <a:t>Феноменология конфликта </a:t>
            </a:r>
          </a:p>
          <a:p>
            <a:r>
              <a:rPr lang="ru-RU" dirty="0" smtClean="0"/>
              <a:t>Характеристика конфликтных личностей и вариантов поведения врача с ними</a:t>
            </a:r>
          </a:p>
          <a:p>
            <a:r>
              <a:rPr lang="ru-RU" dirty="0" smtClean="0"/>
              <a:t>Развитие коммуникативной компетентности и формирование навыков взаимодействия с пациентами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2457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594361"/>
            <a:ext cx="10018713" cy="519684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системе непрерывного медицинского образования предлагается аккредитовать программы в объёме 36 часов:</a:t>
            </a:r>
          </a:p>
          <a:p>
            <a:r>
              <a:rPr lang="ru-RU" dirty="0" smtClean="0"/>
              <a:t>«Организационно-правовые вопросы в сфере здравоохранения»</a:t>
            </a:r>
          </a:p>
          <a:p>
            <a:r>
              <a:rPr lang="ru-RU" dirty="0" smtClean="0"/>
              <a:t>«Роль этических комиссий медицинских организаций в предупреждении и разрешении проблем, возникающих при оказании медицинской помощи»</a:t>
            </a:r>
          </a:p>
          <a:p>
            <a:r>
              <a:rPr lang="ru-RU" dirty="0" smtClean="0"/>
              <a:t>«Этико-</a:t>
            </a:r>
            <a:r>
              <a:rPr lang="ru-RU" dirty="0" err="1" smtClean="0"/>
              <a:t>деонтологические</a:t>
            </a:r>
            <a:r>
              <a:rPr lang="ru-RU" dirty="0" smtClean="0"/>
              <a:t> и социально-психологические аспекты работы врача в предупреждении и разрешении конфликтных ситуаций с пациентом»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2027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356617"/>
            <a:ext cx="10018713" cy="5434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u="sng" dirty="0" smtClean="0"/>
              <a:t>Развитие наставничества в медицинских организациях позволяет решить задачи: </a:t>
            </a:r>
          </a:p>
          <a:p>
            <a:r>
              <a:rPr lang="ru-RU" dirty="0" smtClean="0"/>
              <a:t>Повышения качества подготовки специалистов на основе сотрудничества образовательных и медицинских организаций</a:t>
            </a:r>
          </a:p>
          <a:p>
            <a:r>
              <a:rPr lang="ru-RU" dirty="0" smtClean="0"/>
              <a:t>Пополнения многопрофильных знаний в области медицины, права, психологии общения</a:t>
            </a:r>
          </a:p>
          <a:p>
            <a:r>
              <a:rPr lang="ru-RU" dirty="0" smtClean="0"/>
              <a:t>Обеспечения готовности врача к самостоятельной профессиональной деятельности</a:t>
            </a:r>
          </a:p>
          <a:p>
            <a:pPr marL="0" indent="0">
              <a:buNone/>
            </a:pPr>
            <a:r>
              <a:rPr lang="ru-RU" u="sng" dirty="0" smtClean="0"/>
              <a:t>Будут способствовать: </a:t>
            </a:r>
          </a:p>
          <a:p>
            <a:r>
              <a:rPr lang="ru-RU" dirty="0" smtClean="0"/>
              <a:t>Формированию приверженности врача первичного звена выбранной специальности и медицинской организации</a:t>
            </a:r>
          </a:p>
          <a:p>
            <a:r>
              <a:rPr lang="ru-RU" dirty="0" smtClean="0"/>
              <a:t>Минимизации правовых и финансовых рисков медицинской организации и медицинских работников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493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167" y="2221992"/>
            <a:ext cx="10018713" cy="1752599"/>
          </a:xfrm>
        </p:spPr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30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8" y="508080"/>
            <a:ext cx="10018713" cy="1752599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cs typeface="Times New Roman" panose="02020603050405020304" pitchFamily="18" charset="0"/>
              </a:rPr>
              <a:t>Наставничество</a:t>
            </a:r>
            <a:r>
              <a:rPr lang="ru-RU" sz="2800" dirty="0" smtClean="0">
                <a:cs typeface="Times New Roman" panose="02020603050405020304" pitchFamily="18" charset="0"/>
              </a:rPr>
              <a:t> – это форма организационно-управленческой деятельности, направленная на сохранение и передачу профессионального опыта и корпоративных знаний</a:t>
            </a:r>
            <a:endParaRPr lang="ru-RU" sz="2800" dirty="0"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2525312"/>
            <a:ext cx="10018713" cy="31242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Повышение интереса к данной модели управления обусловлено:</a:t>
            </a:r>
          </a:p>
          <a:p>
            <a:pPr marL="457200" indent="-457200">
              <a:buAutoNum type="arabicPeriod"/>
            </a:pPr>
            <a:r>
              <a:rPr lang="ru-RU" dirty="0" smtClean="0"/>
              <a:t>модернизацией системы медицинского образования с переходом от традиционного предметного подхода, ориентированного на формирование знаний и умений, к производственно-деятельному, направленному на формирование компетенций</a:t>
            </a:r>
          </a:p>
          <a:p>
            <a:pPr marL="457200" indent="-457200">
              <a:buAutoNum type="arabicPeriod"/>
            </a:pPr>
            <a:r>
              <a:rPr lang="ru-RU" dirty="0" smtClean="0"/>
              <a:t>существенным увеличением гражданских исков и уголовных дел в сфере медицины, возрастанием уровня ответственности медицинских работников и медицинских организаций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829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83547"/>
            <a:ext cx="10018713" cy="54162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u="sng" dirty="0" smtClean="0"/>
              <a:t>Исключение интернатуры из системы послевузовского профессионального образования</a:t>
            </a:r>
          </a:p>
          <a:p>
            <a:r>
              <a:rPr lang="ru-RU" dirty="0" smtClean="0"/>
              <a:t>позволило решить задачу кадровой обеспеченности в первичном звене здравоохранения,</a:t>
            </a:r>
          </a:p>
          <a:p>
            <a:pPr marL="0" indent="0">
              <a:buNone/>
            </a:pPr>
            <a:r>
              <a:rPr lang="ru-RU" dirty="0" smtClean="0"/>
              <a:t>НО!</a:t>
            </a:r>
          </a:p>
          <a:p>
            <a:r>
              <a:rPr lang="ru-RU" dirty="0" smtClean="0"/>
              <a:t>обусловило проблемы:</a:t>
            </a:r>
          </a:p>
          <a:p>
            <a:pPr marL="0" indent="0">
              <a:buNone/>
            </a:pPr>
            <a:r>
              <a:rPr lang="ru-RU" dirty="0" smtClean="0"/>
              <a:t>1. адаптации молодых специалистов и готовности к самостоятельной работе</a:t>
            </a:r>
          </a:p>
          <a:p>
            <a:pPr marL="0" indent="0">
              <a:buNone/>
            </a:pPr>
            <a:r>
              <a:rPr lang="ru-RU" dirty="0" smtClean="0"/>
              <a:t>2. совершенствования их теоретических знаний и практических навыков</a:t>
            </a:r>
          </a:p>
          <a:p>
            <a:pPr marL="0" indent="0">
              <a:buNone/>
            </a:pPr>
            <a:r>
              <a:rPr lang="ru-RU" dirty="0" smtClean="0"/>
              <a:t>3. способности аргументированно принимать правомерные решения при осуществлении профессиональной деятельности</a:t>
            </a:r>
          </a:p>
          <a:p>
            <a:pPr marL="0" indent="0">
              <a:buNone/>
            </a:pPr>
            <a:r>
              <a:rPr lang="ru-RU" dirty="0" smtClean="0"/>
              <a:t>4. возможности принятия нестандартных решений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96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755781"/>
            <a:ext cx="10285195" cy="50354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800" dirty="0" smtClean="0"/>
              <a:t>Возникновение обстоятельств, способствующих ненадлежащему оказанию первичной медико-санитарной помощи вследствие недостаточной квалификации медицинских работников (И.В. Тимофеев)</a:t>
            </a:r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sz="2800" dirty="0" smtClean="0"/>
              <a:t>Низкий уровень клинического мышления врача</a:t>
            </a:r>
          </a:p>
          <a:p>
            <a:r>
              <a:rPr lang="ru-RU" sz="2800" dirty="0" smtClean="0"/>
              <a:t>Неумение логически осмыслить выявленные данные</a:t>
            </a:r>
          </a:p>
          <a:p>
            <a:r>
              <a:rPr lang="ru-RU" sz="2800" dirty="0" smtClean="0"/>
              <a:t>Неумение сформулировать на основании клинических данных правильный диагноз</a:t>
            </a:r>
          </a:p>
          <a:p>
            <a:r>
              <a:rPr lang="ru-RU" sz="2800" dirty="0" smtClean="0"/>
              <a:t>Недостаточный уровень профессиональной подготовки, включая небольшой клинический опыт и незнание возможных последствий конкретных методов диагностики и лечения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96117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0936" y="651849"/>
            <a:ext cx="10018713" cy="5492437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200" dirty="0" smtClean="0"/>
              <a:t>Предпосылки ненадлежащего исхода оказания медицинской помощи, обусловленные обстоятельствами субъективного характера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 smtClean="0"/>
              <a:t>(Ю.Д. Сергеев, С.В. Ерофеев)</a:t>
            </a:r>
          </a:p>
          <a:p>
            <a:pPr marL="0" indent="0">
              <a:buNone/>
            </a:pPr>
            <a:r>
              <a:rPr lang="ru-RU" sz="2200" dirty="0" smtClean="0"/>
              <a:t>1</a:t>
            </a:r>
            <a:r>
              <a:rPr lang="ru-RU" dirty="0" smtClean="0"/>
              <a:t>. Запоздалое</a:t>
            </a:r>
          </a:p>
          <a:p>
            <a:pPr marL="0" indent="0">
              <a:buNone/>
            </a:pPr>
            <a:r>
              <a:rPr lang="ru-RU" dirty="0" smtClean="0"/>
              <a:t>2. Недостаточное </a:t>
            </a:r>
          </a:p>
          <a:p>
            <a:pPr marL="0" indent="0">
              <a:buNone/>
            </a:pPr>
            <a:r>
              <a:rPr lang="ru-RU" dirty="0" smtClean="0"/>
              <a:t>3. Неправильное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3.1 С нарушением медицинских стандартов</a:t>
            </a:r>
          </a:p>
          <a:p>
            <a:pPr marL="0" indent="0">
              <a:buNone/>
            </a:pPr>
            <a:r>
              <a:rPr lang="ru-RU" dirty="0" smtClean="0"/>
              <a:t>    3.2 С нарушением нормативных документов, регламентирующих медицинскую деятельность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3.3 С нарушением общепринятых медицинских правил (канонов, обычаев)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9350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6203" y="758048"/>
            <a:ext cx="10018713" cy="51236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500" u="sng" dirty="0" smtClean="0"/>
              <a:t>Последствия неблагоприятных исходов для медицинских организаций: </a:t>
            </a:r>
          </a:p>
          <a:p>
            <a:r>
              <a:rPr lang="ru-RU" dirty="0" smtClean="0"/>
              <a:t>Необоснованные финансовые потери в результате нарушения требований, установленных законодательством:</a:t>
            </a:r>
          </a:p>
          <a:p>
            <a:pPr marL="0" indent="0">
              <a:buNone/>
            </a:pPr>
            <a:r>
              <a:rPr lang="ru-RU" dirty="0" smtClean="0"/>
              <a:t>1. ФЗ от 21.11.2011 № 323 ФЗ «Об основах охраны здоровья граждан» при проведении контроля объемов, сроков, качества и безопасности медицинской деятельности</a:t>
            </a:r>
          </a:p>
          <a:p>
            <a:pPr marL="0" indent="0">
              <a:buNone/>
            </a:pPr>
            <a:r>
              <a:rPr lang="ru-RU" dirty="0" smtClean="0"/>
              <a:t>2. ФЗ от 29.11.2010 №326 ФЗ «Об обязательном медицинском страховании граждан РФ» при проведении контроля объемов, сроков, качества предоставления медицинской помощи в системе ОМС</a:t>
            </a:r>
          </a:p>
          <a:p>
            <a:pPr marL="0" indent="0">
              <a:buNone/>
            </a:pPr>
            <a:r>
              <a:rPr lang="ru-RU" dirty="0" smtClean="0"/>
              <a:t>3. Гражданского кодекса РФ по обязательствам вследствие причинения вреда</a:t>
            </a:r>
          </a:p>
          <a:p>
            <a:pPr marL="0" indent="0">
              <a:buNone/>
            </a:pPr>
            <a:r>
              <a:rPr lang="ru-RU" dirty="0" smtClean="0"/>
              <a:t>4. ФЗ №2300 «О защите прав потребителей» вследствие нарушения прав потребителей при оказании медицинских услуг, включая систему ОМС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769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777241"/>
            <a:ext cx="10018713" cy="501396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u="sng" dirty="0" smtClean="0"/>
              <a:t>Последствия неблагоприятных исходов для медицинских работников:</a:t>
            </a:r>
          </a:p>
          <a:p>
            <a:r>
              <a:rPr lang="ru-RU" dirty="0" smtClean="0"/>
              <a:t>Нежелание осуществлять профессиональную деятельность в первичном звене здравоохранения в связи со значительными рисками причинения вреда</a:t>
            </a:r>
          </a:p>
          <a:p>
            <a:r>
              <a:rPr lang="ru-RU" dirty="0" smtClean="0"/>
              <a:t>Стремление специализироваться в направлениях медицины с меньшей юридической и моральной ответственностью</a:t>
            </a:r>
          </a:p>
          <a:p>
            <a:r>
              <a:rPr lang="ru-RU" dirty="0" smtClean="0"/>
              <a:t>Ужесточение наказания за совершение ошибки в целях их снижения</a:t>
            </a:r>
          </a:p>
          <a:p>
            <a:r>
              <a:rPr lang="ru-RU" dirty="0" smtClean="0"/>
              <a:t>Падение престижа врачебной профессии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12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Организационно-правовое обеспечение наставничества в медицинских организациях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Кафедра ОЗ и З ИПО </a:t>
            </a:r>
            <a:r>
              <a:rPr lang="ru-RU" dirty="0" err="1" smtClean="0"/>
              <a:t>СамГМУ</a:t>
            </a:r>
            <a:r>
              <a:rPr lang="ru-RU" dirty="0" smtClean="0"/>
              <a:t> совместно с Самарской областной ассоциацией врачей разработали комплект документов по организации наставничества в медицинских организациях, оказывающих первичную медико-санитарную помощь:</a:t>
            </a:r>
          </a:p>
          <a:p>
            <a:r>
              <a:rPr lang="ru-RU" dirty="0" smtClean="0"/>
              <a:t>Положение о наставничестве</a:t>
            </a:r>
          </a:p>
          <a:p>
            <a:r>
              <a:rPr lang="ru-RU" dirty="0" smtClean="0"/>
              <a:t>Программа адаптации</a:t>
            </a:r>
          </a:p>
          <a:p>
            <a:r>
              <a:rPr lang="ru-RU" dirty="0" smtClean="0"/>
              <a:t>Лист адаптации молодого специалиста</a:t>
            </a:r>
          </a:p>
          <a:p>
            <a:r>
              <a:rPr lang="ru-RU" dirty="0" smtClean="0"/>
              <a:t>Программа семинаров-практикумов по вопросам медицинского права и психологии </a:t>
            </a:r>
            <a:r>
              <a:rPr lang="ru-RU" dirty="0" err="1" smtClean="0"/>
              <a:t>пациентоориентированного</a:t>
            </a:r>
            <a:r>
              <a:rPr lang="ru-RU" dirty="0" smtClean="0"/>
              <a:t> общения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405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«Положение о наставничестве»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Локальный нормативно-правовой акт, определяющий профессиональное становление и воспитание вновь принимаемых на работу сотрудников – молодых специалистов под наблюдением наставника</a:t>
            </a:r>
          </a:p>
          <a:p>
            <a:r>
              <a:rPr lang="ru-RU" dirty="0" smtClean="0"/>
              <a:t>Определяет цель и задачи наставничества</a:t>
            </a:r>
          </a:p>
          <a:p>
            <a:r>
              <a:rPr lang="ru-RU" dirty="0" smtClean="0"/>
              <a:t>Закрепляет права и обязанности сторон: наставника и наставляемого</a:t>
            </a:r>
          </a:p>
          <a:p>
            <a:r>
              <a:rPr lang="ru-RU" dirty="0" smtClean="0"/>
              <a:t>Устанавливает продолжительность процесса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9975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109</TotalTime>
  <Words>976</Words>
  <Application>Microsoft Office PowerPoint</Application>
  <PresentationFormat>Широкоэкранный</PresentationFormat>
  <Paragraphs>113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Corbel</vt:lpstr>
      <vt:lpstr>Times New Roman</vt:lpstr>
      <vt:lpstr>Параллакс</vt:lpstr>
      <vt:lpstr>Федеральное государственное бюджетное образовательное учреждение  высшего образования «Самарский государственный медицинский университет» Министерства здравоохранения Российской Федерации</vt:lpstr>
      <vt:lpstr>Наставничество – это форма организационно-управленческой деятельности, направленная на сохранение и передачу профессионального опыта и корпоративных знаний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Организационно-правовое обеспечение наставничества в медицинских организациях</vt:lpstr>
      <vt:lpstr>«Положение о наставничестве»</vt:lpstr>
      <vt:lpstr>«Программа адаптации»</vt:lpstr>
      <vt:lpstr>«Программа адаптации» (продолжение)</vt:lpstr>
      <vt:lpstr>«Программа адаптации» (продолжение)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 высшего образования «Самарский государственный медицинский университет» Министерства здравоохранения Российской Федерации</dc:title>
  <dc:creator>Михаил</dc:creator>
  <cp:lastModifiedBy>elena</cp:lastModifiedBy>
  <cp:revision>24</cp:revision>
  <dcterms:created xsi:type="dcterms:W3CDTF">2018-11-04T07:31:58Z</dcterms:created>
  <dcterms:modified xsi:type="dcterms:W3CDTF">2018-11-25T18:01:09Z</dcterms:modified>
</cp:coreProperties>
</file>