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>
                <a:solidFill>
                  <a:schemeClr val="tx2">
                    <a:lumMod val="25000"/>
                  </a:schemeClr>
                </a:solidFill>
              </a:rPr>
              <a:t>Основные </a:t>
            </a:r>
            <a:r>
              <a:rPr lang="ru-RU" sz="4000" b="1" dirty="0" smtClean="0">
                <a:solidFill>
                  <a:schemeClr val="tx2">
                    <a:lumMod val="25000"/>
                  </a:schemeClr>
                </a:solidFill>
              </a:rPr>
              <a:t>аспекты управления </a:t>
            </a:r>
            <a:r>
              <a:rPr lang="ru-RU" sz="4000" b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lumMod val="25000"/>
                  </a:schemeClr>
                </a:solidFill>
              </a:rPr>
              <a:t>в </a:t>
            </a:r>
            <a:r>
              <a:rPr lang="ru-RU" sz="4000" b="1" dirty="0" smtClean="0">
                <a:solidFill>
                  <a:schemeClr val="tx2">
                    <a:lumMod val="25000"/>
                  </a:schemeClr>
                </a:solidFill>
              </a:rPr>
              <a:t>работе руководителя </a:t>
            </a:r>
            <a:r>
              <a:rPr lang="ru-RU" sz="4000" b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lumMod val="25000"/>
                  </a:schemeClr>
                </a:solidFill>
              </a:rPr>
              <a:t>сестринских </a:t>
            </a:r>
            <a:r>
              <a:rPr lang="ru-RU" sz="4000" b="1" dirty="0" smtClean="0">
                <a:solidFill>
                  <a:schemeClr val="tx2">
                    <a:lumMod val="25000"/>
                  </a:schemeClr>
                </a:solidFill>
              </a:rPr>
              <a:t>служб</a:t>
            </a:r>
            <a:r>
              <a:rPr lang="ru-RU" sz="4000" dirty="0" smtClean="0">
                <a:solidFill>
                  <a:schemeClr val="tx2">
                    <a:lumMod val="25000"/>
                  </a:schemeClr>
                </a:solidFill>
              </a:rPr>
              <a:t>.</a:t>
            </a:r>
            <a:br>
              <a:rPr lang="ru-RU" sz="4000" dirty="0" smtClean="0">
                <a:solidFill>
                  <a:schemeClr val="tx2">
                    <a:lumMod val="25000"/>
                  </a:schemeClr>
                </a:solidFill>
              </a:rPr>
            </a:br>
            <a:endParaRPr lang="ru-RU" sz="40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3252806"/>
          </a:xfrm>
        </p:spPr>
        <p:txBody>
          <a:bodyPr>
            <a:normAutofit/>
          </a:bodyPr>
          <a:lstStyle/>
          <a:p>
            <a:endParaRPr lang="ru-RU" sz="2800" dirty="0" smtClean="0">
              <a:solidFill>
                <a:srgbClr val="002060"/>
              </a:solidFill>
            </a:endParaRP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Евтушенко Ирина Васильевна</a:t>
            </a:r>
          </a:p>
          <a:p>
            <a:r>
              <a:rPr lang="ru-RU" sz="2000" b="1" i="1" dirty="0" smtClean="0">
                <a:solidFill>
                  <a:srgbClr val="002060"/>
                </a:solidFill>
              </a:rPr>
              <a:t>г</a:t>
            </a:r>
            <a:r>
              <a:rPr lang="ru-RU" sz="2000" b="1" i="1" dirty="0" smtClean="0">
                <a:solidFill>
                  <a:srgbClr val="002060"/>
                </a:solidFill>
              </a:rPr>
              <a:t>лавный внештатный специалист</a:t>
            </a:r>
          </a:p>
          <a:p>
            <a:r>
              <a:rPr lang="ru-RU" sz="2000" b="1" i="1" dirty="0" smtClean="0">
                <a:solidFill>
                  <a:srgbClr val="002060"/>
                </a:solidFill>
              </a:rPr>
              <a:t> Министерства здравоохранения Республики Крым </a:t>
            </a:r>
          </a:p>
          <a:p>
            <a:r>
              <a:rPr lang="ru-RU" sz="2000" b="1" i="1" dirty="0" smtClean="0">
                <a:solidFill>
                  <a:srgbClr val="002060"/>
                </a:solidFill>
              </a:rPr>
              <a:t>по управлению сестринской деятельностью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ru-RU" sz="3200" b="1" i="1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just"/>
            <a:r>
              <a:rPr lang="ru-RU" sz="3200" b="1" i="1" dirty="0" smtClean="0">
                <a:solidFill>
                  <a:schemeClr val="tx2">
                    <a:lumMod val="10000"/>
                  </a:schemeClr>
                </a:solidFill>
              </a:rPr>
              <a:t>Руководить 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- значит уметь оказывать влияние на людей, изменять поведение и отношение человека или группы людей. </a:t>
            </a:r>
          </a:p>
          <a:p>
            <a:pPr algn="just"/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just">
              <a:buNone/>
            </a:pPr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Необходимо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учитывать степень влияния руководителя на подчиненного.</a:t>
            </a:r>
          </a:p>
          <a:p>
            <a:pPr>
              <a:buNone/>
            </a:pPr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sz="3200" b="1" i="1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just"/>
            <a:r>
              <a:rPr lang="ru-RU" sz="3200" b="1" i="1" dirty="0" smtClean="0">
                <a:solidFill>
                  <a:schemeClr val="tx2">
                    <a:lumMod val="10000"/>
                  </a:schemeClr>
                </a:solidFill>
              </a:rPr>
              <a:t>Влияние</a:t>
            </a:r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- это поведение одного индивида, которое вносит изменение в поведение другого.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Способы влияния на подчиненных:</a:t>
            </a:r>
            <a:b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3781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32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>
              <a:buNone/>
            </a:pPr>
            <a:r>
              <a:rPr lang="ru-RU" sz="3200" b="1" i="1" dirty="0" smtClean="0">
                <a:solidFill>
                  <a:schemeClr val="tx2">
                    <a:lumMod val="10000"/>
                  </a:schemeClr>
                </a:solidFill>
              </a:rPr>
              <a:t>Эмоциональное 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                 </a:t>
            </a:r>
            <a:r>
              <a:rPr lang="ru-RU" sz="3200" b="1" i="1" dirty="0" smtClean="0">
                <a:solidFill>
                  <a:schemeClr val="tx2">
                    <a:lumMod val="10000"/>
                  </a:schemeClr>
                </a:solidFill>
              </a:rPr>
              <a:t>Рассудочное</a:t>
            </a:r>
            <a:endParaRPr lang="ru-RU" sz="3200" b="1" i="1" dirty="0" smtClean="0">
              <a:solidFill>
                <a:schemeClr val="tx2">
                  <a:lumMod val="10000"/>
                </a:schemeClr>
              </a:solidFill>
            </a:endParaRPr>
          </a:p>
          <a:p>
            <a:pPr lvl="0">
              <a:buNone/>
            </a:pP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«заражение» 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                         внушение</a:t>
            </a:r>
            <a:endParaRPr lang="ru-RU" sz="3200" dirty="0" smtClean="0">
              <a:solidFill>
                <a:schemeClr val="tx2">
                  <a:lumMod val="10000"/>
                </a:schemeClr>
              </a:solidFill>
            </a:endParaRPr>
          </a:p>
          <a:p>
            <a:pPr lvl="0">
              <a:buNone/>
            </a:pP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подражание                            убеждение</a:t>
            </a:r>
            <a:endParaRPr lang="ru-RU" sz="3200" dirty="0" smtClean="0">
              <a:solidFill>
                <a:schemeClr val="tx2">
                  <a:lumMod val="10000"/>
                </a:schemeClr>
              </a:solidFill>
            </a:endParaRPr>
          </a:p>
          <a:p>
            <a:pPr lvl="0">
              <a:buNone/>
            </a:pP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                                               просьба</a:t>
            </a:r>
            <a:endParaRPr lang="ru-RU" sz="3200" dirty="0" smtClean="0">
              <a:solidFill>
                <a:schemeClr val="tx2">
                  <a:lumMod val="10000"/>
                </a:schemeClr>
              </a:solidFill>
            </a:endParaRPr>
          </a:p>
          <a:p>
            <a:pPr lvl="0">
              <a:buNone/>
            </a:pP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                                               угроза</a:t>
            </a:r>
            <a:endParaRPr lang="ru-RU" sz="3200" dirty="0" smtClean="0">
              <a:solidFill>
                <a:schemeClr val="tx2">
                  <a:lumMod val="10000"/>
                </a:schemeClr>
              </a:solidFill>
            </a:endParaRPr>
          </a:p>
          <a:p>
            <a:pPr lvl="0">
              <a:buNone/>
            </a:pP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                                               подкуп</a:t>
            </a:r>
            <a:endParaRPr lang="ru-RU" sz="3200" dirty="0" smtClean="0">
              <a:solidFill>
                <a:schemeClr val="tx2">
                  <a:lumMod val="10000"/>
                </a:schemeClr>
              </a:solidFill>
            </a:endParaRPr>
          </a:p>
          <a:p>
            <a:pPr lvl="0">
              <a:buNone/>
            </a:pP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                                               приказ</a:t>
            </a:r>
            <a:endParaRPr lang="ru-RU" sz="3200" dirty="0" smtClean="0">
              <a:solidFill>
                <a:schemeClr val="tx2">
                  <a:lumMod val="1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endParaRPr lang="ru-RU" sz="3200" dirty="0" smtClean="0">
              <a:solidFill>
                <a:schemeClr val="tx2">
                  <a:lumMod val="1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endParaRPr lang="ru-RU" sz="3200" dirty="0" smtClean="0">
              <a:solidFill>
                <a:schemeClr val="tx2">
                  <a:lumMod val="10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endParaRPr lang="ru-RU" sz="3200" dirty="0" smtClean="0">
              <a:solidFill>
                <a:schemeClr val="tx2">
                  <a:lumMod val="1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Эмоциональное влияние:</a:t>
            </a:r>
          </a:p>
          <a:p>
            <a:pPr algn="just">
              <a:buNone/>
            </a:pPr>
            <a:r>
              <a:rPr lang="ru-RU" sz="3200" b="1" i="1" dirty="0" smtClean="0">
                <a:solidFill>
                  <a:schemeClr val="tx2">
                    <a:lumMod val="10000"/>
                  </a:schemeClr>
                </a:solidFill>
              </a:rPr>
              <a:t>"Заражение"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- 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неосознанная передача 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эмоционального состояния одного человека другому. </a:t>
            </a:r>
            <a:endParaRPr lang="ru-RU" sz="3200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just">
              <a:buNone/>
            </a:pPr>
            <a:r>
              <a:rPr lang="ru-RU" sz="3200" dirty="0" smtClean="0"/>
              <a:t>.</a:t>
            </a:r>
            <a:r>
              <a:rPr lang="ru-RU" sz="3200" b="1" i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b="1" i="1" dirty="0" smtClean="0">
                <a:solidFill>
                  <a:schemeClr val="tx2">
                    <a:lumMod val="10000"/>
                  </a:schemeClr>
                </a:solidFill>
              </a:rPr>
              <a:t>Подражание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- это усвоение действий, поступков, манеры поведения и даже способа мышления других 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лиц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  <a:endParaRPr lang="ru-RU" sz="3200" b="1" i="1" dirty="0" smtClean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200" b="1" i="1" dirty="0" smtClean="0">
                <a:solidFill>
                  <a:schemeClr val="tx2">
                    <a:lumMod val="10000"/>
                  </a:schemeClr>
                </a:solidFill>
              </a:rPr>
              <a:t>Внушение</a:t>
            </a:r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- это воздействие, основанное на некритическом восприятии того, что говорит руководитель. </a:t>
            </a:r>
          </a:p>
          <a:p>
            <a:pPr algn="just"/>
            <a:endParaRPr lang="ru-RU" sz="3200" b="1" i="1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just"/>
            <a:r>
              <a:rPr lang="ru-RU" sz="3200" b="1" i="1" dirty="0" smtClean="0">
                <a:solidFill>
                  <a:schemeClr val="tx2">
                    <a:lumMod val="10000"/>
                  </a:schemeClr>
                </a:solidFill>
              </a:rPr>
              <a:t>Убеждение</a:t>
            </a:r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- эффективная передача своей точки зрения.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ru-RU" sz="4400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Как </a:t>
            </a:r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эффективно использовать влияние путем убеждения?</a:t>
            </a:r>
            <a:r>
              <a:rPr lang="ru-RU" sz="4400" dirty="0" smtClean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ru-RU" sz="4400" dirty="0" smtClean="0">
                <a:solidFill>
                  <a:schemeClr val="tx2">
                    <a:lumMod val="1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3774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 </a:t>
            </a:r>
            <a:r>
              <a:rPr lang="ru-RU" sz="2000" dirty="0" smtClean="0">
                <a:solidFill>
                  <a:schemeClr val="tx2">
                    <a:lumMod val="10000"/>
                  </a:schemeClr>
                </a:solidFill>
              </a:rPr>
              <a:t>1. 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Постарайтесь 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точно определить потребности слушателя и 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апеллируйте 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к этим потребностям.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 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2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. Начинайте разговор с такой мысли, которая обязательно придется по душе слушателю.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 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3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. Постарайтесь создать образ, вызывающий большое доверие и ощущение надежности.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 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4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. Просите немного больше, чем Вам на самом деле 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нужно. </a:t>
            </a:r>
            <a:endParaRPr lang="ru-RU" sz="2400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just">
              <a:buNone/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 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5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. Говорите, сообразуясь с интересами слушателей, а не со своими собственными. 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 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6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. Если высказываете несколько точек зрения, постарайтесь изложить 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последними 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наиболее весомые 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аргументы. </a:t>
            </a:r>
            <a:endParaRPr lang="ru-RU" sz="2400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just"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Убеждение, осуществляемое в словесной форме, опирается на рассуждения и логику, а воздействие на чувства и эмоции играет вспомогательную роль. </a:t>
            </a:r>
            <a:endParaRPr lang="ru-RU" sz="2400" dirty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"</a:t>
            </a: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усиливающие" аргументы,</a:t>
            </a:r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аргумент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к традиции;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аргумент к большинству;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аргумент к авторитетной личности;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аргумент к личности того, кто убеждает;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аргумент к мировому опыту;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аргумент психологического феномена (чувство обиды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, зависти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, "я лучше всех" и т.п.).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09252"/>
          </a:xfrm>
        </p:spPr>
        <p:txBody>
          <a:bodyPr>
            <a:normAutofit/>
          </a:bodyPr>
          <a:lstStyle/>
          <a:p>
            <a:pPr algn="just"/>
            <a:r>
              <a:rPr lang="ru-RU" b="1" i="1" dirty="0" smtClean="0">
                <a:solidFill>
                  <a:schemeClr val="tx2">
                    <a:lumMod val="10000"/>
                  </a:schemeClr>
                </a:solidFill>
              </a:rPr>
              <a:t>Просьба</a:t>
            </a: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 -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способ влияния на подчиненного, основанный на добровольных, побуждающих,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непринудительных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мотивах.</a:t>
            </a:r>
          </a:p>
          <a:p>
            <a:pPr algn="just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Угроза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- запугивание, обещание причинить подчиненному зло. </a:t>
            </a:r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just"/>
            <a:r>
              <a:rPr lang="ru-RU" b="1" i="1" dirty="0" smtClean="0">
                <a:solidFill>
                  <a:schemeClr val="tx2">
                    <a:lumMod val="10000"/>
                  </a:schemeClr>
                </a:solidFill>
              </a:rPr>
              <a:t>Подкуп</a:t>
            </a: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- склонение на свою сторону, расположение в свою пользу подчиненного любыми средствами. </a:t>
            </a:r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just"/>
            <a:r>
              <a:rPr lang="ru-RU" b="1" i="1" dirty="0" smtClean="0">
                <a:solidFill>
                  <a:schemeClr val="tx2">
                    <a:lumMod val="10000"/>
                  </a:schemeClr>
                </a:solidFill>
              </a:rPr>
              <a:t>Приказ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- официальное распоряжение властных органов. Исключается альтернатива, поскольку приказ не обсуждают, а выполняют. 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488968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>
                <a:solidFill>
                  <a:schemeClr val="tx2">
                    <a:lumMod val="10000"/>
                  </a:schemeClr>
                </a:solidFill>
                <a:effectLst/>
              </a:rPr>
              <a:t>Приемы положительного влияния на подчиненных</a:t>
            </a:r>
            <a:r>
              <a:rPr lang="ru-RU" i="1" dirty="0" smtClean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ru-RU" i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2">
                    <a:lumMod val="10000"/>
                  </a:schemeClr>
                </a:solidFill>
              </a:rPr>
              <a:t>1. "Подавление" собеседника выдержкой и </a:t>
            </a:r>
            <a:r>
              <a:rPr lang="ru-RU" b="1" i="1" dirty="0" smtClean="0">
                <a:solidFill>
                  <a:schemeClr val="tx2">
                    <a:lumMod val="10000"/>
                  </a:schemeClr>
                </a:solidFill>
              </a:rPr>
              <a:t>спокойствием.</a:t>
            </a:r>
          </a:p>
          <a:p>
            <a:r>
              <a:rPr lang="ru-RU" b="1" i="1" dirty="0" smtClean="0">
                <a:solidFill>
                  <a:schemeClr val="tx2">
                    <a:lumMod val="10000"/>
                  </a:schemeClr>
                </a:solidFill>
              </a:rPr>
              <a:t>2. Концентрированное внимание на одном из подчиненных.</a:t>
            </a:r>
            <a:endParaRPr lang="ru-RU" b="1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tx2">
                    <a:lumMod val="10000"/>
                  </a:schemeClr>
                </a:solidFill>
              </a:rPr>
              <a:t>3. </a:t>
            </a:r>
            <a:r>
              <a:rPr lang="ru-RU" b="1" i="1" dirty="0" smtClean="0">
                <a:solidFill>
                  <a:schemeClr val="tx2">
                    <a:lumMod val="10000"/>
                  </a:schemeClr>
                </a:solidFill>
              </a:rPr>
              <a:t>«Насилие</a:t>
            </a:r>
            <a:r>
              <a:rPr lang="ru-RU" b="1" i="1" dirty="0" smtClean="0">
                <a:solidFill>
                  <a:schemeClr val="tx2">
                    <a:lumMod val="10000"/>
                  </a:schemeClr>
                </a:solidFill>
              </a:rPr>
              <a:t>" над собственным мнением. </a:t>
            </a:r>
            <a:endParaRPr lang="ru-RU" b="1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tx2">
                    <a:lumMod val="10000"/>
                  </a:schemeClr>
                </a:solidFill>
              </a:rPr>
              <a:t>4. Неожиданное решение. </a:t>
            </a:r>
            <a:endParaRPr lang="ru-RU" b="1" i="1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tx2">
                    <a:lumMod val="10000"/>
                  </a:schemeClr>
                </a:solidFill>
              </a:rPr>
              <a:t>5. Авансированная похвала</a:t>
            </a:r>
            <a:r>
              <a:rPr lang="ru-RU" b="1" i="1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6</a:t>
            </a:r>
            <a:r>
              <a:rPr lang="ru-RU" b="1" i="1" dirty="0" smtClean="0">
                <a:solidFill>
                  <a:schemeClr val="tx2">
                    <a:lumMod val="10000"/>
                  </a:schemeClr>
                </a:solidFill>
              </a:rPr>
              <a:t>. "Поставьте себя на мое место".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b="1" i="1" dirty="0" smtClean="0">
                <a:solidFill>
                  <a:schemeClr val="tx2">
                    <a:lumMod val="10000"/>
                  </a:schemeClr>
                </a:solidFill>
              </a:rPr>
              <a:t>Управление персоналом 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  <a:sym typeface="Symbol"/>
              </a:rPr>
              <a:t>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это комплексное, целенаправленное воздействие на коллектив и отдельных работников для эффективного труда  и достижения поставленных целей.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 </a:t>
            </a:r>
            <a:endParaRPr lang="ru-RU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</a:rPr>
              <a:t>Для того чтобы быть успешным руководителем необходимо:</a:t>
            </a:r>
            <a:br>
              <a:rPr lang="ru-RU" sz="3600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знать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основные правила и методы управления; </a:t>
            </a:r>
          </a:p>
          <a:p>
            <a:pPr lvl="0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владеть способами увеличения эффективности управления;</a:t>
            </a:r>
          </a:p>
          <a:p>
            <a:pPr lvl="0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владеть искусством регулирования отношений среди подчиненных;</a:t>
            </a:r>
          </a:p>
          <a:p>
            <a:pPr lvl="0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проводить  самооценку собственной деятельности;</a:t>
            </a:r>
          </a:p>
          <a:p>
            <a:pPr lvl="0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уметь делать правильные выводы;</a:t>
            </a:r>
          </a:p>
          <a:p>
            <a:pPr lvl="0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повышать квалификацию;</a:t>
            </a:r>
          </a:p>
          <a:p>
            <a:pPr lvl="0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быть профессионалом, уметь проявлять навыки на практике.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 </a:t>
            </a:r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ctr">
              <a:buNone/>
            </a:pPr>
            <a:r>
              <a:rPr lang="ru-RU" sz="3600" b="1" i="1" dirty="0" smtClean="0">
                <a:solidFill>
                  <a:schemeClr val="tx2">
                    <a:lumMod val="10000"/>
                  </a:schemeClr>
                </a:solidFill>
              </a:rPr>
              <a:t>СПАСИБО </a:t>
            </a:r>
            <a:r>
              <a:rPr lang="ru-RU" sz="3600" b="1" i="1" dirty="0" smtClean="0">
                <a:solidFill>
                  <a:schemeClr val="tx2">
                    <a:lumMod val="10000"/>
                  </a:schemeClr>
                </a:solidFill>
              </a:rPr>
              <a:t>ЗА ВНИМАНИЕ!</a:t>
            </a:r>
          </a:p>
          <a:p>
            <a:pPr>
              <a:buNone/>
            </a:pP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200" b="1" i="1" dirty="0" smtClean="0">
                <a:solidFill>
                  <a:schemeClr val="tx2">
                    <a:lumMod val="10000"/>
                  </a:schemeClr>
                </a:solidFill>
              </a:rPr>
              <a:t>Главное 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  <a:sym typeface="Symbol"/>
              </a:rPr>
              <a:t>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это определение целей, разработка мероприятий по их осуществлению и контроль за результатами. </a:t>
            </a:r>
          </a:p>
          <a:p>
            <a:pPr algn="just"/>
            <a:endParaRPr lang="ru-RU" sz="3200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just"/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Руководить 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организацией означает 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- </a:t>
            </a:r>
            <a:r>
              <a:rPr lang="ru-RU" sz="3200" b="1" i="1" dirty="0" smtClean="0">
                <a:solidFill>
                  <a:schemeClr val="tx2">
                    <a:lumMod val="10000"/>
                  </a:schemeClr>
                </a:solidFill>
              </a:rPr>
              <a:t>управлять </a:t>
            </a:r>
            <a:r>
              <a:rPr lang="ru-RU" sz="3200" b="1" i="1" dirty="0" smtClean="0">
                <a:solidFill>
                  <a:schemeClr val="tx2">
                    <a:lumMod val="10000"/>
                  </a:schemeClr>
                </a:solidFill>
              </a:rPr>
              <a:t>людьми.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37814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sz="3300" dirty="0" smtClean="0">
                <a:solidFill>
                  <a:schemeClr val="tx2">
                    <a:lumMod val="10000"/>
                  </a:schemeClr>
                </a:solidFill>
              </a:rPr>
              <a:t>Переход к оказанию медицинской помощи населению в системе обязательного медицинского страхования, приоритетность </a:t>
            </a:r>
            <a:r>
              <a:rPr lang="ru-RU" sz="3300" dirty="0" smtClean="0">
                <a:solidFill>
                  <a:schemeClr val="tx2">
                    <a:lumMod val="10000"/>
                  </a:schemeClr>
                </a:solidFill>
              </a:rPr>
              <a:t>вопросов </a:t>
            </a:r>
            <a:r>
              <a:rPr lang="ru-RU" sz="3300" dirty="0" smtClean="0">
                <a:solidFill>
                  <a:schemeClr val="tx2">
                    <a:lumMod val="10000"/>
                  </a:schemeClr>
                </a:solidFill>
              </a:rPr>
              <a:t>качества оказания медицинской помощи и обеспечение ее </a:t>
            </a:r>
            <a:r>
              <a:rPr lang="ru-RU" sz="3300" dirty="0" smtClean="0">
                <a:solidFill>
                  <a:schemeClr val="tx2">
                    <a:lumMod val="10000"/>
                  </a:schemeClr>
                </a:solidFill>
              </a:rPr>
              <a:t>конкурентоспособности </a:t>
            </a:r>
            <a:r>
              <a:rPr lang="ru-RU" sz="3300" dirty="0" smtClean="0">
                <a:solidFill>
                  <a:schemeClr val="tx2">
                    <a:lumMod val="10000"/>
                  </a:schemeClr>
                </a:solidFill>
              </a:rPr>
              <a:t>изменили требования к  руководителям сестринских служб, повысили значимость творческого отношения к труду и высокого профессионализма. </a:t>
            </a:r>
          </a:p>
          <a:p>
            <a:pPr algn="just">
              <a:buNone/>
            </a:pPr>
            <a:endParaRPr lang="ru-RU" sz="3300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just">
              <a:buNone/>
            </a:pPr>
            <a:r>
              <a:rPr lang="ru-RU" sz="3300" dirty="0" smtClean="0">
                <a:solidFill>
                  <a:schemeClr val="tx2">
                    <a:lumMod val="10000"/>
                  </a:schemeClr>
                </a:solidFill>
              </a:rPr>
              <a:t>Это </a:t>
            </a:r>
            <a:r>
              <a:rPr lang="ru-RU" sz="3300" dirty="0" smtClean="0">
                <a:solidFill>
                  <a:schemeClr val="tx2">
                    <a:lumMod val="10000"/>
                  </a:schemeClr>
                </a:solidFill>
              </a:rPr>
              <a:t>привело к существенным изменениям в принципах, методах и социально-психологических вопросах управления сестринским персоналом, повысило роль главных и старших медицинских сестер в </a:t>
            </a:r>
            <a:r>
              <a:rPr lang="ru-RU" sz="3300" dirty="0" smtClean="0">
                <a:solidFill>
                  <a:schemeClr val="tx2">
                    <a:lumMod val="10000"/>
                  </a:schemeClr>
                </a:solidFill>
              </a:rPr>
              <a:t>организации</a:t>
            </a:r>
            <a:r>
              <a:rPr lang="ru-RU" sz="3300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pPr algn="just">
              <a:buNone/>
            </a:pPr>
            <a:r>
              <a:rPr lang="ru-RU" sz="3300" dirty="0" smtClean="0">
                <a:solidFill>
                  <a:schemeClr val="tx2">
                    <a:lumMod val="10000"/>
                  </a:schemeClr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09318"/>
          </a:xfrm>
        </p:spPr>
        <p:txBody>
          <a:bodyPr/>
          <a:lstStyle/>
          <a:p>
            <a:pPr algn="just">
              <a:buNone/>
            </a:pP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Без высококвалифицированных, культурных, знающих свое дело сестринских управленческих кадров невозможны глубокие 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качественные 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изменения в современном здравоохранении.</a:t>
            </a:r>
          </a:p>
          <a:p>
            <a:pPr algn="just">
              <a:buNone/>
            </a:pPr>
            <a:endParaRPr lang="ru-RU" sz="3200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just">
              <a:buNone/>
            </a:pP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В настоящее 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время основным считается  человеческий 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фактор.  </a:t>
            </a:r>
          </a:p>
          <a:p>
            <a:pPr algn="just">
              <a:buNone/>
            </a:pP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Сущность 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и эффект оказания медицинской помощи определяют люди.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595004"/>
          </a:xfrm>
        </p:spPr>
        <p:txBody>
          <a:bodyPr/>
          <a:lstStyle/>
          <a:p>
            <a:pPr>
              <a:buNone/>
            </a:pPr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ctr">
              <a:buNone/>
            </a:pPr>
            <a:endParaRPr lang="ru-RU" sz="3200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ctr">
              <a:buNone/>
            </a:pP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Большинство 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медицинского персонала - это медицинские сестры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ru-RU" b="1" i="1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just">
              <a:buNone/>
            </a:pPr>
            <a:r>
              <a:rPr lang="ru-RU" b="1" i="1" dirty="0" smtClean="0">
                <a:solidFill>
                  <a:schemeClr val="tx2">
                    <a:lumMod val="10000"/>
                  </a:schemeClr>
                </a:solidFill>
              </a:rPr>
              <a:t>Эффективное </a:t>
            </a:r>
            <a:r>
              <a:rPr lang="ru-RU" b="1" i="1" dirty="0" smtClean="0">
                <a:solidFill>
                  <a:schemeClr val="tx2">
                    <a:lumMod val="10000"/>
                  </a:schemeClr>
                </a:solidFill>
              </a:rPr>
              <a:t>руководство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– это управлять вместе с людьми, а не управлять людьми.</a:t>
            </a:r>
          </a:p>
          <a:p>
            <a:pPr algn="just">
              <a:buNone/>
            </a:pP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ru-RU" sz="3200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just">
              <a:buNone/>
            </a:pP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Люди 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и ситуации постоянно меняются, руководитель любого уровня должен быть достаточно гибким, чтобы приспособиться к непрекращающимся переменам.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59500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i="1" dirty="0" smtClean="0">
                <a:solidFill>
                  <a:schemeClr val="tx2">
                    <a:lumMod val="10000"/>
                  </a:schemeClr>
                </a:solidFill>
              </a:rPr>
              <a:t>Важнейшие компоненты эффективного руководства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– это понимание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ситуации и знание того, как управлять человеческими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ресурсами.</a:t>
            </a:r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tx2">
                    <a:lumMod val="10000"/>
                  </a:schemeClr>
                </a:solidFill>
              </a:rPr>
              <a:t>Основные требования:</a:t>
            </a:r>
            <a:endParaRPr lang="ru-RU" b="1" i="1" dirty="0" smtClean="0">
              <a:solidFill>
                <a:schemeClr val="tx2">
                  <a:lumMod val="10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здравый смысл;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профессионализм, знание дела;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уверенность в своих силах;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высокий общий уровень развития;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способность доводить начатое дело до конца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82</TotalTime>
  <Words>587</Words>
  <PresentationFormat>Экран (4:3)</PresentationFormat>
  <Paragraphs>100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Апекс</vt:lpstr>
      <vt:lpstr>        Основные аспекты управления  в работе руководителя  сестринских служб. </vt:lpstr>
      <vt:lpstr> </vt:lpstr>
      <vt:lpstr>Слайд 3</vt:lpstr>
      <vt:lpstr>Слайд 4</vt:lpstr>
      <vt:lpstr>Слайд 5</vt:lpstr>
      <vt:lpstr>Слайд 6</vt:lpstr>
      <vt:lpstr>Слайд 7</vt:lpstr>
      <vt:lpstr>Слайд 8</vt:lpstr>
      <vt:lpstr>   </vt:lpstr>
      <vt:lpstr>Слайд 10</vt:lpstr>
      <vt:lpstr>Слайд 11</vt:lpstr>
      <vt:lpstr>Слайд 12</vt:lpstr>
      <vt:lpstr>Способы влияния на подчиненных: </vt:lpstr>
      <vt:lpstr>Слайд 14</vt:lpstr>
      <vt:lpstr>Слайд 15</vt:lpstr>
      <vt:lpstr> Как эффективно использовать влияние путем убеждения? </vt:lpstr>
      <vt:lpstr>Убеждение, осуществляемое в словесной форме, опирается на рассуждения и логику, а воздействие на чувства и эмоции играет вспомогательную роль. </vt:lpstr>
      <vt:lpstr>Слайд 18</vt:lpstr>
      <vt:lpstr>Приемы положительного влияния на подчиненных  </vt:lpstr>
      <vt:lpstr> Для того чтобы быть успешным руководителем необходимо:  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Основные аспекты управления  в работе руководителя  сестринских служб. </dc:title>
  <cp:lastModifiedBy>Дом</cp:lastModifiedBy>
  <cp:revision>10</cp:revision>
  <dcterms:modified xsi:type="dcterms:W3CDTF">2016-09-07T20:41:50Z</dcterms:modified>
</cp:coreProperties>
</file>