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366" r:id="rId3"/>
    <p:sldId id="340" r:id="rId4"/>
    <p:sldId id="341" r:id="rId5"/>
    <p:sldId id="342" r:id="rId6"/>
    <p:sldId id="345" r:id="rId7"/>
    <p:sldId id="367" r:id="rId8"/>
    <p:sldId id="369" r:id="rId9"/>
    <p:sldId id="370" r:id="rId10"/>
    <p:sldId id="371" r:id="rId11"/>
    <p:sldId id="372" r:id="rId12"/>
    <p:sldId id="373" r:id="rId13"/>
    <p:sldId id="388" r:id="rId14"/>
    <p:sldId id="374" r:id="rId15"/>
    <p:sldId id="376" r:id="rId16"/>
    <p:sldId id="377" r:id="rId17"/>
    <p:sldId id="378" r:id="rId18"/>
    <p:sldId id="379" r:id="rId19"/>
    <p:sldId id="380" r:id="rId20"/>
    <p:sldId id="384" r:id="rId21"/>
    <p:sldId id="381" r:id="rId22"/>
    <p:sldId id="382" r:id="rId23"/>
    <p:sldId id="383" r:id="rId24"/>
    <p:sldId id="385" r:id="rId25"/>
    <p:sldId id="386" r:id="rId26"/>
    <p:sldId id="389" r:id="rId27"/>
    <p:sldId id="339" r:id="rId2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3ECF20B-F8A2-4EAB-AE0D-B4B5952B7AE4}">
          <p14:sldIdLst>
            <p14:sldId id="366"/>
            <p14:sldId id="340"/>
            <p14:sldId id="341"/>
          </p14:sldIdLst>
        </p14:section>
        <p14:section name="Раздел без заголовка" id="{4B297419-2523-4D95-BA60-506A2636CBA7}">
          <p14:sldIdLst>
            <p14:sldId id="342"/>
            <p14:sldId id="345"/>
            <p14:sldId id="367"/>
            <p14:sldId id="369"/>
            <p14:sldId id="370"/>
            <p14:sldId id="371"/>
            <p14:sldId id="372"/>
            <p14:sldId id="373"/>
            <p14:sldId id="388"/>
            <p14:sldId id="374"/>
            <p14:sldId id="376"/>
            <p14:sldId id="377"/>
            <p14:sldId id="378"/>
            <p14:sldId id="379"/>
            <p14:sldId id="380"/>
            <p14:sldId id="384"/>
            <p14:sldId id="381"/>
            <p14:sldId id="382"/>
            <p14:sldId id="383"/>
            <p14:sldId id="385"/>
            <p14:sldId id="386"/>
            <p14:sldId id="389"/>
          </p14:sldIdLst>
        </p14:section>
        <p14:section name="Раздел без заголовка" id="{6DB693AF-8303-4B3D-B352-CA35BC5AFB0F}">
          <p14:sldIdLst>
            <p14:sldId id="33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DB09"/>
    <a:srgbClr val="005985"/>
    <a:srgbClr val="E5F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763" autoAdjust="0"/>
    <p:restoredTop sz="82948" autoAdjust="0"/>
  </p:normalViewPr>
  <p:slideViewPr>
    <p:cSldViewPr>
      <p:cViewPr>
        <p:scale>
          <a:sx n="60" d="100"/>
          <a:sy n="60" d="100"/>
        </p:scale>
        <p:origin x="-1862" y="-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97466-18D8-4D7C-98E7-58C5A91F9867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D2215-D2F7-46DA-A65A-342FC7212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380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0D0C-D7C3-40B5-8BFE-7C20E9D96AB6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FEC7A-21A4-4267-8A33-1D4F8B9FC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0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день, уважаемые коллеги!!!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73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осуществления данных технологий</a:t>
            </a:r>
            <a:r>
              <a:rPr lang="ru-RU" baseline="0" dirty="0" smtClean="0"/>
              <a:t> с моей стороны потребовалось организовать кабинеты и обучить персонал. Данные направления, которые вы видите на слайде, конечно, были новыми для нас – это и работа с новым медицинским оборудованием, и отработка сестринских манипуляций, которые так скажем, больше используются при работе в круглосуточном стационаре (постановка периферического катетера; работа с </a:t>
            </a:r>
            <a:r>
              <a:rPr lang="ru-RU" baseline="0" dirty="0" err="1" smtClean="0"/>
              <a:t>инфузаматами</a:t>
            </a:r>
            <a:r>
              <a:rPr lang="ru-RU" baseline="0" dirty="0" smtClean="0"/>
              <a:t> и даже просто с венозным доступом, т.к. пациенты получают терапию на протяжении всей своей жизни). Организация и соблюдение </a:t>
            </a:r>
            <a:r>
              <a:rPr lang="ru-RU" baseline="0" dirty="0" err="1" smtClean="0"/>
              <a:t>санэпидрежима</a:t>
            </a:r>
            <a:r>
              <a:rPr lang="ru-RU" baseline="0" dirty="0" smtClean="0"/>
              <a:t> в  новых кабинетах при работе с новым дорогостоящим медицинским оборудованием.   И познакомиться с новыми пациентами - тяжелобольными людьми, которые привыкли к  круглосуточному стационару и персоналу больницы. У меня возникли задачи скажем не только так «называемого технического характера», но  и психологические проблемы с персоналом, т.к. у нас получают теперь терапию не только взрослые пациенты, но и дети от 1 года жизни. Каждую медицинскую сестру нужно было прежде всего успокоить, заставить ее поверить в себя, что она справится с поставленной задачей и найдет контакт не только с пациентом, но и с его родственниками.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Количество</a:t>
            </a:r>
            <a:r>
              <a:rPr lang="ru-RU" baseline="0" dirty="0" smtClean="0"/>
              <a:t> пациентов обратившихся в поликлинику значительно возросло, как по системе ОМС, так и по предпринимательской деятельности, что потребовало современного  подхода к организации работы   поликлиники. Каждое рабочее место медицинской сестры оснащено компьютером с многофункциональным устройством, что потребовало обучению персонала работы  на компьютере, независимо от возраста сотрудника. </a:t>
            </a:r>
          </a:p>
          <a:p>
            <a:r>
              <a:rPr lang="ru-RU" baseline="0" dirty="0" smtClean="0"/>
              <a:t>С одной стороны это привело к расширению обязанностей медицинской сестры кабинета, т. к. вся медицинская документация теперь ведется в кабинете, включая запись на все диагностические обследования, что привело к улучшению качества оказания сестринской помощи пациенту. Медицинская сестра кабинета решает проблемы пациента на месте, избавив его от необходимости хождения «регистратура-кабинет-регистратура».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Информационные технологии  используются в повседневной жизни поликлиники, как на простом консультативном приеме, о чем я говорила неоднократно, так и при проведении различных школ здоровья, где </a:t>
            </a:r>
            <a:r>
              <a:rPr lang="ru-RU" baseline="0" dirty="0" err="1" smtClean="0"/>
              <a:t>видеотелеконсультации</a:t>
            </a:r>
            <a:r>
              <a:rPr lang="ru-RU" baseline="0" dirty="0" smtClean="0"/>
              <a:t>, являются повседневным делом в  нашей жизни и  дают возможность посещения школ здоровья пациентам районов области.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Спектр услуг, оказываемых в нашей поликлинике постоянно увеличивается и конечно одному не возможно качественно организовать работу всей поликлиники, поэтому  была введена новая должность в штатное расписание  – старший администратор регистратуры, для решения проблем возникающих при обращении пациентов в регистратуру поликлиники. На данный момент регистратура работает по принципу «единого окна», где  любому обратившемуся пациенту  оформляется вся необходимая медицинская документация, независимо от способа оплаты, как по ОМС, так и ДМС.  Достаточное оснащение поликлиники оргтехникой позволяет решить часто возникающие проблемы у пациента: забыл направление; забыл результаты обследований или не смогу приехать забрать результаты обследований; живу далеко и так далее;  Чтобы решить эти проблемы мы используем телефакс, сканы и электронную почту. Пациент заполнив согласие и указав свой электронный адрес, получает по электронному носителю свою заверенную  медицинскую документацию с результатами обследований, что также привело к улучшению качества оказания помощи.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Конечно, мы являемся учреждением,</a:t>
            </a:r>
            <a:r>
              <a:rPr lang="ru-RU" baseline="0" dirty="0" smtClean="0"/>
              <a:t> которое заботится о комфорте пациента. Скажу новым словом для медицины мы – «</a:t>
            </a:r>
            <a:r>
              <a:rPr lang="ru-RU" baseline="0" dirty="0" err="1" smtClean="0"/>
              <a:t>клиентоориентированное</a:t>
            </a:r>
            <a:r>
              <a:rPr lang="ru-RU" baseline="0" dirty="0" smtClean="0"/>
              <a:t> ЛПУ».  </a:t>
            </a:r>
          </a:p>
          <a:p>
            <a:r>
              <a:rPr lang="ru-RU" baseline="0" dirty="0" smtClean="0"/>
              <a:t>Что можно сделать, не привлекая существенных материальных затрат, для комфортного пребывания пациента в поликлинике?  </a:t>
            </a:r>
          </a:p>
          <a:p>
            <a:r>
              <a:rPr lang="ru-RU" baseline="0" dirty="0" smtClean="0"/>
              <a:t>Мы поставили себя на место пациента, и решили , что для комфорта нужно соблюдать такие простые обыденные вещи:</a:t>
            </a:r>
          </a:p>
          <a:p>
            <a:r>
              <a:rPr lang="ru-RU" baseline="0" dirty="0" smtClean="0"/>
              <a:t>Должно быть светло (мы убрали  всю картотеку в отдельное помещение по принципу «магазина обуви»; мы же не видим в магазине горы коробок, так и в регистратуре не стало картотечных шкафов);</a:t>
            </a:r>
          </a:p>
          <a:p>
            <a:r>
              <a:rPr lang="ru-RU" baseline="0" dirty="0" smtClean="0"/>
              <a:t>Должно быть достаточное количество свежего воздуха (установили кондиционеры, задав оптимальную температуру для  пребывания в здании); </a:t>
            </a:r>
          </a:p>
          <a:p>
            <a:r>
              <a:rPr lang="ru-RU" baseline="0" dirty="0" smtClean="0"/>
              <a:t>Должен быть визуальный контакт с пациентом (у стойки регистратуры сняли все так называемые «заградительные» стекла – пациент видит, что все внимание администратора уделяется только  ему одному); </a:t>
            </a:r>
          </a:p>
          <a:p>
            <a:r>
              <a:rPr lang="ru-RU" baseline="0" dirty="0" smtClean="0"/>
              <a:t>Должно быть чисто (освободили персонал от несвойственной ему работы, заключив контракт с </a:t>
            </a:r>
            <a:r>
              <a:rPr lang="ru-RU" baseline="0" dirty="0" err="1" smtClean="0"/>
              <a:t>клининговой</a:t>
            </a:r>
            <a:r>
              <a:rPr lang="ru-RU" baseline="0" dirty="0" smtClean="0"/>
              <a:t> компанией по уборке помещений поликлиники).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Особенность</a:t>
            </a:r>
            <a:r>
              <a:rPr lang="ru-RU" baseline="0" dirty="0" smtClean="0"/>
              <a:t> поликлиники нашей в том, что к нам люди приезжают издалека (80%  это сельские пациенты), иногда они добираются до нас всю ночь и приезжают рано утром. Поэтому наша поликлиника открывается очень рано с  пяти утра,  а с 7 часов в поликлинике  работают:</a:t>
            </a:r>
          </a:p>
          <a:p>
            <a:r>
              <a:rPr lang="ru-RU" baseline="0" dirty="0" smtClean="0"/>
              <a:t>Администратор и 2 регистратора, которые отвечают на все вопросы и решают все проблемы пациентов;</a:t>
            </a:r>
          </a:p>
          <a:p>
            <a:r>
              <a:rPr lang="ru-RU" baseline="0" dirty="0" smtClean="0"/>
              <a:t>Открыт кафетерий, где можно перекусить, выпить горячего чая и просто отдохнуть с дороги в уютной обстановке;</a:t>
            </a:r>
          </a:p>
          <a:p>
            <a:r>
              <a:rPr lang="ru-RU" baseline="0" dirty="0" smtClean="0"/>
              <a:t>Имеется комната матери и ребенка и на всех этажах поликлиники размещены </a:t>
            </a:r>
            <a:r>
              <a:rPr lang="ru-RU" baseline="0" dirty="0" err="1" smtClean="0"/>
              <a:t>пеленальные</a:t>
            </a:r>
            <a:r>
              <a:rPr lang="ru-RU" baseline="0" dirty="0" smtClean="0"/>
              <a:t> столики.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Для организации досуга пациентов и их родственников во время</a:t>
            </a:r>
            <a:r>
              <a:rPr lang="ru-RU" baseline="0" dirty="0" smtClean="0"/>
              <a:t> ожидания своего назначенного времени везде установлены удобные мягкие секции-стулья, размещены настенные </a:t>
            </a:r>
            <a:r>
              <a:rPr lang="en-US" baseline="0" dirty="0" smtClean="0"/>
              <a:t>TV</a:t>
            </a:r>
            <a:r>
              <a:rPr lang="ru-RU" baseline="0" dirty="0" smtClean="0"/>
              <a:t>- панели и имеется доступ к интернету через «</a:t>
            </a:r>
            <a:r>
              <a:rPr lang="en-US" baseline="0" dirty="0" err="1" smtClean="0"/>
              <a:t>ViFi</a:t>
            </a:r>
            <a:r>
              <a:rPr lang="ru-RU" baseline="0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сожалению в типовом  здание поликлиники отсутствует лифт. 35% пациентов,  посещающих поликлинику относятся к категории пожилого возраста, что потребовало организовать  на первом этаже поликлиники универсальные кабинеты консультативного приема, не только терапевтического, но и хирургического профиля.</a:t>
            </a:r>
            <a:r>
              <a:rPr lang="ru-RU" b="0" baseline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Также </a:t>
            </a:r>
            <a:r>
              <a:rPr lang="ru-RU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оборудованы кабинеты, для  приема пациентов с ограниченными возможностями как взрослого так и детского населения, которые оснащены  специальным оборудованием для специалистов: </a:t>
            </a:r>
          </a:p>
          <a:p>
            <a:pPr marL="717550" indent="-285750">
              <a:buClr>
                <a:srgbClr val="B8DB09"/>
              </a:buClr>
              <a:buFont typeface="Wingdings" pitchFamily="2" charset="2"/>
              <a:buChar char="q"/>
              <a:defRPr/>
            </a:pPr>
            <a:r>
              <a:rPr lang="ru-RU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Офтальмолог, </a:t>
            </a:r>
          </a:p>
          <a:p>
            <a:pPr marL="717550" indent="-285750">
              <a:buClr>
                <a:srgbClr val="B8DB09"/>
              </a:buClr>
              <a:buFont typeface="Wingdings" pitchFamily="2" charset="2"/>
              <a:buChar char="q"/>
              <a:defRPr/>
            </a:pPr>
            <a:r>
              <a:rPr lang="ru-RU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Уролог, </a:t>
            </a:r>
          </a:p>
          <a:p>
            <a:pPr marL="717550" indent="-285750">
              <a:buClr>
                <a:srgbClr val="B8DB09"/>
              </a:buClr>
              <a:buFont typeface="Wingdings" pitchFamily="2" charset="2"/>
              <a:buChar char="q"/>
              <a:defRPr/>
            </a:pPr>
            <a:r>
              <a:rPr lang="ru-RU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Колопроктолог</a:t>
            </a:r>
            <a:r>
              <a:rPr lang="ru-RU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717550" indent="-285750">
              <a:buClr>
                <a:srgbClr val="B8DB09"/>
              </a:buClr>
              <a:buFont typeface="Wingdings" pitchFamily="2" charset="2"/>
              <a:buChar char="q"/>
              <a:defRPr/>
            </a:pPr>
            <a:r>
              <a:rPr lang="ru-RU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Акушер-гинеколог, </a:t>
            </a:r>
          </a:p>
          <a:p>
            <a:pPr marL="717550" indent="-285750">
              <a:buClr>
                <a:srgbClr val="B8DB09"/>
              </a:buClr>
              <a:buFont typeface="Wingdings" pitchFamily="2" charset="2"/>
              <a:buChar char="q"/>
              <a:defRPr/>
            </a:pPr>
            <a:r>
              <a:rPr lang="ru-RU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Хирург</a:t>
            </a:r>
            <a:r>
              <a:rPr lang="ru-RU" b="0" baseline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«диабетическая стопа» </a:t>
            </a:r>
          </a:p>
          <a:p>
            <a:pPr marL="717550" indent="-285750">
              <a:buClr>
                <a:srgbClr val="B8DB09"/>
              </a:buClr>
              <a:buFont typeface="Wingdings" pitchFamily="2" charset="2"/>
              <a:buChar char="q"/>
              <a:defRPr/>
            </a:pPr>
            <a:r>
              <a:rPr lang="ru-RU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Сурдолог</a:t>
            </a:r>
            <a:r>
              <a:rPr lang="ru-RU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возможностью записи  аудиограммы.</a:t>
            </a:r>
          </a:p>
          <a:p>
            <a:pPr>
              <a:defRPr/>
            </a:pPr>
            <a:r>
              <a:rPr lang="ru-RU" altLang="ru-RU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диагностические и  процедурные кабинеты переведены на первый этаж.</a:t>
            </a:r>
            <a:r>
              <a:rPr lang="ru-RU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</a:t>
            </a:r>
            <a:r>
              <a:rPr lang="ru-RU" baseline="0" dirty="0" smtClean="0"/>
              <a:t>проведении длительной </a:t>
            </a:r>
            <a:r>
              <a:rPr lang="ru-RU" baseline="0" dirty="0" err="1" smtClean="0"/>
              <a:t>инфузионной</a:t>
            </a:r>
            <a:r>
              <a:rPr lang="ru-RU" baseline="0" dirty="0" smtClean="0"/>
              <a:t> терапии в процедурном кабинете мы столкнулись с тем, что неудобно пациенту несколько часов лежать на кушетке или специальном кресле и приняли решение установить функциональные современные кровати, чтобы было комфортно. Для ребятишек установили телевизор с возможностью транслирования любимых мультфильмов и принимаем заявки и пожелания детей. Сейчас нам уже достаточно одного взгляда на ребенка, чтобы понять в каком настроении он приехал к нам и как его успокоить. Все эти пациенты привыкли к нам и практически стали родными.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Современные методы лечения развиваются,</a:t>
            </a:r>
            <a:r>
              <a:rPr lang="ru-RU" baseline="0" dirty="0" smtClean="0"/>
              <a:t> широко стала развиваться такая отрасль медицины как трансплантология; в нашей поликлинике ведется</a:t>
            </a:r>
          </a:p>
          <a:p>
            <a:r>
              <a:rPr lang="ru-RU" baseline="0" dirty="0" smtClean="0"/>
              <a:t> регистр трансплантированных пациентов, наблюдающихся у нас.</a:t>
            </a:r>
          </a:p>
          <a:p>
            <a:r>
              <a:rPr lang="ru-RU" baseline="0" dirty="0" smtClean="0"/>
              <a:t> К взрослым пациентам добавились трансплантированные дети от 1 года жизни, количество которых постоянно увеличивается и они  требует особого внимания. Таких детей курирует, специально выделенная, медицинская сестра кабинета, которая организует  маршрут движения ребенка, сокращая время пребывания его  в поликлинике и предупреждает всех заинтересованных специалистов  о конкретном времени прибытия маленького пациента.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Разрешите представить наше учреждение, Новосибирская областная больница</a:t>
            </a:r>
            <a:r>
              <a:rPr lang="ru-RU" baseline="0" dirty="0" smtClean="0"/>
              <a:t> - это одно из самых крупных ЛПУ ,которые находятся за Уралом, где оказываются все виды специализированной и высокотехнологичной медицинской помощи; консультативно-диагностическая поликлиника является структурным  подразделением больницы и безусловно мы являемся последней инстанцией в Новосибирской области,  где решаются вопросы по консультированию не только сложных пациентов, но и предоставляется методическая помощь  врачам-специалистам ЦРБ.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73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 могу не сказать и о такой категории пациентов как о пациентах с ограниченными возможностями,</a:t>
            </a:r>
            <a:r>
              <a:rPr lang="ru-RU" baseline="0" dirty="0" smtClean="0"/>
              <a:t> что составляет 2-3 % процента от обратившихся к нам. </a:t>
            </a:r>
          </a:p>
          <a:p>
            <a:r>
              <a:rPr lang="ru-RU" baseline="0" dirty="0" smtClean="0"/>
              <a:t>Здесь тоже все очень просто:  выделено 2  ответственных человека, установлена кнопка вызова с крыльца входной группы поликлиники и мы организуем транспортировку пациентов, обратившихся к нам не только на территории поликлиники, но и больницы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слайде вы видите как размещена информация.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Здесь вы видите туалетные комнаты, которые имеются на всех этажах,  они чистые и</a:t>
            </a:r>
            <a:r>
              <a:rPr lang="ru-RU" baseline="0" dirty="0" smtClean="0"/>
              <a:t> </a:t>
            </a:r>
            <a:r>
              <a:rPr lang="ru-RU" dirty="0" smtClean="0"/>
              <a:t>просторные, </a:t>
            </a:r>
            <a:r>
              <a:rPr lang="ru-RU" b="1" dirty="0" smtClean="0"/>
              <a:t>(нажать) </a:t>
            </a:r>
            <a:r>
              <a:rPr lang="ru-RU" dirty="0" smtClean="0"/>
              <a:t>имеется с</a:t>
            </a:r>
            <a:r>
              <a:rPr lang="ru-RU" baseline="0" dirty="0" smtClean="0"/>
              <a:t>пециально оборудованный туалет для людей с ограниченными возможностями, </a:t>
            </a:r>
            <a:r>
              <a:rPr lang="ru-RU" b="1" dirty="0" smtClean="0"/>
              <a:t>(нажать) </a:t>
            </a:r>
            <a:r>
              <a:rPr lang="ru-RU" baseline="0" dirty="0" smtClean="0"/>
              <a:t>а также у нас есть туалетная комната специально для детей.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Безусловно, пациент и любой посетитель поликлиники должен получить</a:t>
            </a:r>
            <a:r>
              <a:rPr lang="ru-RU" baseline="0" dirty="0" smtClean="0"/>
              <a:t> интересующую его информацию в доступном виде. </a:t>
            </a:r>
          </a:p>
          <a:p>
            <a:r>
              <a:rPr lang="ru-RU" baseline="0" dirty="0" smtClean="0"/>
              <a:t>Для этого у нас имеется электронное табло, «Голосовая система оповещения»</a:t>
            </a:r>
          </a:p>
          <a:p>
            <a:r>
              <a:rPr lang="ru-RU" baseline="0" dirty="0" smtClean="0"/>
              <a:t> на каждом кабинете указана информация о враче и медицинской сестре. </a:t>
            </a:r>
          </a:p>
          <a:p>
            <a:r>
              <a:rPr lang="ru-RU" baseline="0" dirty="0" smtClean="0"/>
              <a:t>Каждый сотрудник поликлиники имеет единый  </a:t>
            </a:r>
            <a:r>
              <a:rPr lang="ru-RU" baseline="0" dirty="0" err="1" smtClean="0"/>
              <a:t>бейдж</a:t>
            </a:r>
            <a:r>
              <a:rPr lang="ru-RU" baseline="0" dirty="0" smtClean="0"/>
              <a:t> с логотипом больницы. </a:t>
            </a:r>
          </a:p>
          <a:p>
            <a:r>
              <a:rPr lang="ru-RU" baseline="0" dirty="0" smtClean="0"/>
              <a:t>Также  была проведена большая работа  по подбору медицинской одежды персонала - которая была бы  не только красива , но и функционально удобна. </a:t>
            </a:r>
          </a:p>
          <a:p>
            <a:r>
              <a:rPr lang="ru-RU" baseline="0" dirty="0" smtClean="0"/>
              <a:t>Было учтено пожелание каждого сотрудника поликлиники и решено приобрести медицинскую  одежду в виде костюма в цветовой гамме, выбранным каждым   отделением поликлиники индивидуально:</a:t>
            </a:r>
          </a:p>
          <a:p>
            <a:r>
              <a:rPr lang="ru-RU" baseline="0" dirty="0" smtClean="0"/>
              <a:t>Акушерско-гинекологическое - голубой цвет;</a:t>
            </a:r>
          </a:p>
          <a:p>
            <a:r>
              <a:rPr lang="ru-RU" baseline="0" dirty="0" smtClean="0"/>
              <a:t>Администраторы-  красный</a:t>
            </a:r>
          </a:p>
          <a:p>
            <a:r>
              <a:rPr lang="ru-RU" baseline="0" dirty="0" smtClean="0"/>
              <a:t>Педиатрия- детская тематика  и так далее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Вот здесь вы видите нашу игровую</a:t>
            </a:r>
            <a:r>
              <a:rPr lang="ru-RU" baseline="0" dirty="0" smtClean="0"/>
              <a:t> площадку. К счастью, к нам приезжают ребятишки, не только тяжелобольные, но и ребятишки которые находятся в ремиссии и нуждаются только в </a:t>
            </a:r>
            <a:r>
              <a:rPr lang="ru-RU" baseline="0" dirty="0" err="1" smtClean="0"/>
              <a:t>дообследовании</a:t>
            </a:r>
            <a:r>
              <a:rPr lang="ru-RU" baseline="0" dirty="0" smtClean="0"/>
              <a:t>  и наблюдении.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Для них организована детская игровая площадка и теперь мы столкнулись с другой  проблемой: как отправить ребенка домой.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Вот на</a:t>
            </a:r>
            <a:r>
              <a:rPr lang="ru-RU" baseline="0" dirty="0" smtClean="0"/>
              <a:t> этой позитивной ноте я заканчиваю свое сообщение. Хочу закончить крылатой фразой для нашего учреждения: </a:t>
            </a:r>
          </a:p>
          <a:p>
            <a:r>
              <a:rPr lang="ru-RU" baseline="0" dirty="0" smtClean="0"/>
              <a:t>У нас нет проблем, а есть задачи, которые необходимо решать. Любую задачу можно решить поэтапно.</a:t>
            </a:r>
            <a:r>
              <a:rPr lang="en-US" dirty="0" smtClean="0"/>
              <a:t> </a:t>
            </a:r>
            <a:r>
              <a:rPr lang="ru-RU" b="1" dirty="0" smtClean="0"/>
              <a:t>(нажать)</a:t>
            </a:r>
            <a:endParaRPr lang="ru-RU" dirty="0" smtClean="0"/>
          </a:p>
          <a:p>
            <a:r>
              <a:rPr lang="ru-RU" dirty="0" smtClean="0"/>
              <a:t> «Дорогу осилит</a:t>
            </a:r>
            <a:r>
              <a:rPr lang="ru-RU" baseline="0" dirty="0" smtClean="0"/>
              <a:t> идущий».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403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Основные  задачи,</a:t>
            </a:r>
            <a:r>
              <a:rPr lang="ru-RU" baseline="0" dirty="0" smtClean="0"/>
              <a:t> вы видите но слайде , они традиционны, но в последние 2 года мы активно развиваем внедрение  </a:t>
            </a:r>
            <a:r>
              <a:rPr lang="ru-RU" baseline="0" dirty="0" err="1" smtClean="0"/>
              <a:t>стационарзамещающих</a:t>
            </a:r>
            <a:r>
              <a:rPr lang="ru-RU" baseline="0" dirty="0" smtClean="0"/>
              <a:t> технологий медицинской помощи; ни для кого ни секрет, что использовать дорогостоящую стационарную  койку для одного или двухдневного пребывания экономически  не выгодно; часть пациентов нуждаются в проведении малых оперативных вмешательств  на амбулаторном этапе и дальше я расскажу чуть подробнее о них;  и другая категория  пациентов -  это пациенты , которые нуждаются в введении дорогостоящих лекарственных средств, получаемых либо по ДЛО или нуждающиеся в введении так называемых биологических препаратов; о них я также расскажу чуть  позже; </a:t>
            </a:r>
          </a:p>
          <a:p>
            <a:r>
              <a:rPr lang="ru-RU" baseline="0" dirty="0" smtClean="0"/>
              <a:t>и конечно одним из важных направлений - наша администрация  заботится о своих сотрудниках   и у нас создано  такое большое отделение медицинских осмотров , которое занимается не только периодическими осмотрами сотрудников, но  и совместно с профкомом больницы занимается  нашим оздоровлением (это диспансерные наблюдения и санаторно-курортное лечение сотрудников). </a:t>
            </a:r>
          </a:p>
          <a:p>
            <a:r>
              <a:rPr lang="ru-RU" baseline="0" dirty="0" smtClean="0"/>
              <a:t>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7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Традиционно хочу немного сказать о кадровом составе поликлиники; из слайда видно, что соотношение врач и  медицинская сестра составляет 1:1</a:t>
            </a:r>
            <a:r>
              <a:rPr lang="ru-RU" baseline="0" dirty="0" smtClean="0"/>
              <a:t>,на самом деле  штатных ставок  среднего медицинского персонала у меня 85, но с целью  повышения оплаты труда свободные ставки медицинских сестер переведены в премиальный фонд оплаты труда, что позволило нам  сохранить трудоспособный сестринский коллектив,  подняв среднюю зарплату с 15-17 тыс. руб. до 24-26 тыс. на ставку., а у более так скажем «</a:t>
            </a:r>
            <a:r>
              <a:rPr lang="ru-RU" baseline="0" dirty="0" err="1" smtClean="0"/>
              <a:t>топовых</a:t>
            </a:r>
            <a:r>
              <a:rPr lang="ru-RU" baseline="0" dirty="0" smtClean="0"/>
              <a:t>» специалистов сестринского дела заработная плата может составлять в зависимости от нагрузки и значимости специалиста от 30 и выше. И на сегодняшний день это позволило решить такие задачи, как я уже говорила , сохранить трудоспособный коллектив (средний возраст персонала  составляет около 40 лет); решить проблему замены на период отсутствия персонала (универсальная медсестра) и поднять престиж учреждения. Персонал у нас проходит так называемый кастинг, оцениваются профессиональные качества специалиста и внешний вид специалиста.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73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На этом</a:t>
            </a:r>
            <a:r>
              <a:rPr lang="ru-RU" baseline="0" dirty="0" smtClean="0"/>
              <a:t> слайде  мы видим посещение за 3 года в системе ОМС; государственное задание мы всегда выполняем 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73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Теперь немного хочу сказать о  записи в нашу</a:t>
            </a:r>
            <a:r>
              <a:rPr lang="ru-RU" baseline="0" dirty="0" smtClean="0"/>
              <a:t> поликлинику. </a:t>
            </a:r>
            <a:r>
              <a:rPr lang="ru-RU" dirty="0" smtClean="0"/>
              <a:t>С сентября 2015 г.</a:t>
            </a:r>
            <a:r>
              <a:rPr lang="ru-RU" baseline="0" dirty="0" smtClean="0"/>
              <a:t> наша область  перешла на новую систему записи пациентов на консультативный прием  через медицинскую информационную систему «БАРС»  и мы первыми стали в области работать в этой системе, были новаторами и учебной площадкой для других ЛПУ. Вся медицинская документация ведется только в этой системе, что конечно потребовало обучения,  не только врачебного , но и сестринского персонала работе на компьютере с данным программным обеспечением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73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Каковы результаты:</a:t>
            </a:r>
            <a:r>
              <a:rPr lang="ru-RU" baseline="0" dirty="0" smtClean="0"/>
              <a:t> </a:t>
            </a:r>
            <a:r>
              <a:rPr lang="ru-RU" dirty="0" smtClean="0"/>
              <a:t>Сняты ограничения на запись со всех районов НСО – квот нет!</a:t>
            </a:r>
          </a:p>
          <a:p>
            <a:r>
              <a:rPr lang="ru-RU" dirty="0" smtClean="0"/>
              <a:t>Ежедневно ведется  обновление расписания работы всех врачей-специалистов, создана единая электронная  база пациентов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73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Преимущества в работе вы</a:t>
            </a:r>
            <a:r>
              <a:rPr lang="ru-RU" baseline="0" dirty="0" smtClean="0"/>
              <a:t> видите на слайде, система абсолютно «прозрачна» и позволяет выдавать  всю медицинскую документацию в информативном виде. Мы отошли от выдачи справок и диагностических заключений, написанных от руки.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864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Главным</a:t>
            </a:r>
            <a:r>
              <a:rPr lang="ru-RU" baseline="0" dirty="0" smtClean="0"/>
              <a:t> врачом больницы было принято решение  организационного характера об оптимизации руководящего состава поликлиники: руководителем поликлиники назначен врач акушер-гинеколог много лет отработавший в стационаре больницы, оперирующий врач.  Для  чего это было сделано? С целью  внедрения в амбулаторную практику </a:t>
            </a:r>
            <a:r>
              <a:rPr lang="ru-RU" baseline="0" dirty="0" err="1" smtClean="0"/>
              <a:t>стационарзамещающих</a:t>
            </a:r>
            <a:r>
              <a:rPr lang="ru-RU" baseline="0" dirty="0" smtClean="0"/>
              <a:t> технологий хирургического профиля; для этого в поликлинике организован кабинет для малоинвазивных оперативных вмешательств.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EC7A-21A4-4267-8A33-1D4F8B9FC07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8879-B57E-4409-AE5C-65C89BFE0AA2}" type="datetime1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B6D6-7E69-4002-A8CD-CE1168704CA8}" type="datetime1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EE2AD-1F7B-4A9E-9953-49FDA3EE1FE5}" type="datetime1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6836-4BF5-4FB9-8A79-703145819F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1B5E-E1E4-4B2E-88E1-D3A6001004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51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6836-4BF5-4FB9-8A79-703145819F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1B5E-E1E4-4B2E-88E1-D3A6001004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41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6836-4BF5-4FB9-8A79-703145819F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1B5E-E1E4-4B2E-88E1-D3A6001004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09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6836-4BF5-4FB9-8A79-703145819F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1B5E-E1E4-4B2E-88E1-D3A6001004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56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6836-4BF5-4FB9-8A79-703145819F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1B5E-E1E4-4B2E-88E1-D3A6001004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1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6836-4BF5-4FB9-8A79-703145819F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1B5E-E1E4-4B2E-88E1-D3A6001004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39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6836-4BF5-4FB9-8A79-703145819F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1B5E-E1E4-4B2E-88E1-D3A6001004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49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6836-4BF5-4FB9-8A79-703145819F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1B5E-E1E4-4B2E-88E1-D3A6001004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27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8452-2DCB-4699-8216-0DA01235D37B}" type="datetime1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6836-4BF5-4FB9-8A79-703145819F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1B5E-E1E4-4B2E-88E1-D3A6001004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901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6836-4BF5-4FB9-8A79-703145819F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1B5E-E1E4-4B2E-88E1-D3A6001004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09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6836-4BF5-4FB9-8A79-703145819F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1B5E-E1E4-4B2E-88E1-D3A6001004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B0D16-F340-4D2F-A999-0529E7FB58DF}" type="datetime1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EEDA-EFD1-487C-A027-609E9AB51B91}" type="datetime1">
              <a:rPr lang="ru-RU" smtClean="0"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6A32-4B54-4CED-9AAF-031A1F9A8C0D}" type="datetime1">
              <a:rPr lang="ru-RU" smtClean="0"/>
              <a:t>25.09.2017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0D74-129E-4E72-87F9-6FB31F43D452}" type="datetime1">
              <a:rPr lang="ru-RU" smtClean="0"/>
              <a:t>25.09.2017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C071-4860-4143-A44D-3172A1AC1F8B}" type="datetime1">
              <a:rPr lang="ru-RU" smtClean="0"/>
              <a:t>25.09.2017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BA07-0BB8-4414-BA27-D7EA747514EE}" type="datetime1">
              <a:rPr lang="ru-RU" smtClean="0"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B45F-03E1-4FD6-A19A-647BA86DDFDB}" type="datetime1">
              <a:rPr lang="ru-RU" smtClean="0"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0E29C-65EB-4815-806A-BF9204E7CC05}" type="datetime1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9F36836-4BF5-4FB9-8A79-703145819F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F091B5E-E1E4-4B2E-88E1-D3A6001004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4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4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2.jpeg"/><Relationship Id="rId5" Type="http://schemas.openxmlformats.org/officeDocument/2006/relationships/image" Target="../media/image27.jpeg"/><Relationship Id="rId10" Type="http://schemas.openxmlformats.org/officeDocument/2006/relationships/image" Target="../media/image31.jpeg"/><Relationship Id="rId4" Type="http://schemas.openxmlformats.org/officeDocument/2006/relationships/image" Target="../media/image4.jpeg"/><Relationship Id="rId9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9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2.jpeg"/><Relationship Id="rId5" Type="http://schemas.openxmlformats.org/officeDocument/2006/relationships/image" Target="../media/image4.jpeg"/><Relationship Id="rId10" Type="http://schemas.openxmlformats.org/officeDocument/2006/relationships/image" Target="../media/image41.jpeg"/><Relationship Id="rId4" Type="http://schemas.openxmlformats.org/officeDocument/2006/relationships/image" Target="../media/image3.jpeg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6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6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изайн\Презентация для РР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1231315"/>
            <a:ext cx="9180512" cy="559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mko\Desktop\презентация\подлож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364233"/>
            <a:ext cx="9180512" cy="429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052736"/>
            <a:ext cx="9205913" cy="454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284" y="1364233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Museo Sans Cyrl 900" pitchFamily="50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28000"/>
                    </a14:imgEffect>
                    <a14:imgEffect>
                      <a14:brightnessContrast bright="3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56895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43608" y="1364233"/>
            <a:ext cx="8280920" cy="44319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Новосибирская областная</a:t>
            </a:r>
            <a:endParaRPr lang="ru-RU" sz="32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консультативно-диагностическая поликлиника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территория комфорта и заботы.</a:t>
            </a:r>
            <a:r>
              <a:rPr lang="ru-RU" sz="3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Киселева </a:t>
            </a:r>
            <a:r>
              <a:rPr lang="ru-RU" sz="2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Наталья Федоровна</a:t>
            </a:r>
          </a:p>
          <a:p>
            <a:pPr algn="ctr"/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Старшая медицинская сестра  </a:t>
            </a:r>
          </a:p>
          <a:p>
            <a:pPr algn="ctr"/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консультативно-диагностической поликлиники</a:t>
            </a:r>
            <a: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95736" y="6021288"/>
            <a:ext cx="4572000" cy="46166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Сентябрь, 2017</a:t>
            </a:r>
            <a:endParaRPr lang="ru-RU" sz="2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3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958584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484784"/>
            <a:ext cx="852038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B8DB09"/>
              </a:buClr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Биопсия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предстательной железы под контролем УЗИ.</a:t>
            </a:r>
          </a:p>
          <a:p>
            <a:pPr marL="342900" indent="-342900">
              <a:buClr>
                <a:srgbClr val="B8DB09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Биопсия новообразований щитовидной и молочной желез под контролем УЗИ.</a:t>
            </a:r>
          </a:p>
          <a:p>
            <a:pPr marL="342900" indent="-342900">
              <a:buClr>
                <a:srgbClr val="B8DB09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Офисная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гистероскопия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Clr>
                <a:srgbClr val="B8DB09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Лазерная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Флебэктомия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Clr>
                <a:srgbClr val="B8DB09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Цистоскопия.</a:t>
            </a:r>
          </a:p>
          <a:p>
            <a:pPr marL="342900" indent="-342900">
              <a:buClr>
                <a:srgbClr val="B8DB09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Удаление доброкачественных новообразований под местной анестезией.</a:t>
            </a:r>
          </a:p>
          <a:p>
            <a:pPr marL="342900" indent="-342900">
              <a:buClr>
                <a:srgbClr val="B8DB09"/>
              </a:buClr>
              <a:buFont typeface="Wingdings" panose="05000000000000000000" pitchFamily="2" charset="2"/>
              <a:buChar char="q"/>
            </a:pP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Трепанобиопсия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Clr>
                <a:srgbClr val="B8DB09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Лечение системных заболеваний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гематология, ревматология, неврология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колопроктология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кардиоревматология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эндокринология, гематология)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них 20 детей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консультативный прием и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инфузия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назначенных препаратов кратностью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1-2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раза в месяц, пожизненно). </a:t>
            </a:r>
            <a:endParaRPr lang="ru-RU" sz="2200" b="1" dirty="0" smtClean="0"/>
          </a:p>
        </p:txBody>
      </p:sp>
      <p:pic>
        <p:nvPicPr>
          <p:cNvPr id="7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80528" y="1052736"/>
            <a:ext cx="9577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СТАЦИОНАРЗАМЕЩАЮЩИЕ ТЕХНОЛОГИИ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8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966184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828600" y="1035893"/>
            <a:ext cx="7776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Старшая медицинская сестра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консультативно-диагностической  поликлиники</a:t>
            </a:r>
            <a:endParaRPr lang="ru-RU" sz="2800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9393" r="14784" b="16944"/>
          <a:stretch/>
        </p:blipFill>
        <p:spPr bwMode="auto">
          <a:xfrm>
            <a:off x="6054689" y="1124743"/>
            <a:ext cx="2765783" cy="426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00192" y="5446965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Киселева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Наталья Федоровна</a:t>
            </a:r>
          </a:p>
        </p:txBody>
      </p:sp>
      <p:pic>
        <p:nvPicPr>
          <p:cNvPr id="3074" name="Picture 2" descr="F:\ФОТО КДП 2017\IMG_77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504056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06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97" y="994352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124744"/>
            <a:ext cx="77768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пациентов с диабетом.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для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стомированных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пациентов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для пациентов с рассеянным склерозом.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для пациентов с глаукомой.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по контрацепции и профилактике абортов.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для пациентов с нарушением мочеиспускания</a:t>
            </a:r>
            <a:endParaRPr lang="ru-RU" sz="2000" b="1" dirty="0"/>
          </a:p>
          <a:p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/>
          </a:p>
          <a:p>
            <a:endParaRPr lang="ru-RU" sz="2000" b="1" dirty="0" smtClean="0"/>
          </a:p>
          <a:p>
            <a:pPr algn="ctr"/>
            <a:endParaRPr lang="ru-RU" sz="20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3340988"/>
            <a:ext cx="352849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69155"/>
            <a:ext cx="3995936" cy="289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00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0" y="1124744"/>
            <a:ext cx="8964488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252536" y="1124744"/>
            <a:ext cx="66967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Старшая  администратор регистратуры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консультативно-диагностической   поликлиники</a:t>
            </a:r>
            <a:endParaRPr lang="ru-RU" sz="2800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8" t="8778" r="9548"/>
          <a:stretch/>
        </p:blipFill>
        <p:spPr bwMode="auto">
          <a:xfrm>
            <a:off x="5940153" y="1340768"/>
            <a:ext cx="2458796" cy="391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Z:\Фото_2017 год\Поликлиника_13 апреля 2017\DSC_00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7" r="4902" b="13172"/>
          <a:stretch/>
        </p:blipFill>
        <p:spPr bwMode="auto">
          <a:xfrm>
            <a:off x="827584" y="2512813"/>
            <a:ext cx="4248472" cy="379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8104" y="5373216"/>
            <a:ext cx="3338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Бут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Александра Александровна</a:t>
            </a:r>
            <a:endParaRPr lang="ru-RU" dirty="0"/>
          </a:p>
        </p:txBody>
      </p:sp>
      <p:pic>
        <p:nvPicPr>
          <p:cNvPr id="11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31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1124744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124744"/>
            <a:ext cx="7776864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Новым руководителем консультативно-диагностической поликлиники были приняты меры организационного характера, которые не несли существенных материальных затрат, но позволили значительно повысить комфорт пребывания пациентов в поликлинике: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регистратуре были сняты привычные всем заграждения в виде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стекла. Пациент видит регистратора и понимает, что все внимание в данный момент уделяется именно ему.</a:t>
            </a:r>
          </a:p>
          <a:p>
            <a:pPr algn="ctr"/>
            <a:endParaRPr lang="ru-RU" sz="2000" b="1" dirty="0" smtClean="0"/>
          </a:p>
          <a:p>
            <a:pPr algn="ctr"/>
            <a:endParaRPr lang="ru-RU" sz="2800" b="1" dirty="0" smtClean="0"/>
          </a:p>
          <a:p>
            <a:pPr algn="ctr"/>
            <a:endParaRPr lang="ru-RU" sz="2800" b="1" dirty="0" smtClean="0"/>
          </a:p>
          <a:p>
            <a:pPr algn="ctr"/>
            <a:endParaRPr lang="ru-RU" sz="2800" b="1" dirty="0"/>
          </a:p>
          <a:p>
            <a:pPr algn="ctr"/>
            <a:endParaRPr lang="ru-RU" sz="2800" b="1" dirty="0"/>
          </a:p>
          <a:p>
            <a:pPr algn="ctr"/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/>
          </a:p>
          <a:p>
            <a:endParaRPr lang="ru-RU" sz="2000" b="1" dirty="0" smtClean="0"/>
          </a:p>
          <a:p>
            <a:pPr algn="ctr"/>
            <a:endParaRPr lang="ru-RU" sz="2000" b="1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3717032"/>
            <a:ext cx="2797201" cy="244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17032"/>
            <a:ext cx="2808312" cy="244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Z:\Фото_2017 год\Поликлиника_13 апреля 2017\DSC_001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02"/>
          <a:stretch/>
        </p:blipFill>
        <p:spPr bwMode="auto">
          <a:xfrm>
            <a:off x="6516216" y="3714234"/>
            <a:ext cx="2627784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47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966184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3213" y="977815"/>
            <a:ext cx="868868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Сельские пациенты прибывают в поликлинику очень рано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(первый автобус прибывает в 06.00),поэтому с 07.00 в поликлинике работает: </a:t>
            </a:r>
          </a:p>
          <a:p>
            <a:pPr marL="342900" indent="-342900">
              <a:buClr>
                <a:srgbClr val="B8DB09"/>
              </a:buClr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Администратор и два регистратора, которые могут ответить на любой интересующий вопрос и помочь в оформлении медицинской документации.</a:t>
            </a:r>
          </a:p>
          <a:p>
            <a:pPr marL="342900" indent="-342900">
              <a:buClr>
                <a:srgbClr val="B8DB09"/>
              </a:buClr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Кафетерий, где можно комфортно отдохнуть и позавтракать.</a:t>
            </a:r>
          </a:p>
          <a:p>
            <a:pPr algn="ctr"/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/>
          </a:p>
          <a:p>
            <a:pPr algn="ctr"/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/>
          </a:p>
          <a:p>
            <a:endParaRPr lang="ru-RU" sz="2000" b="1" dirty="0" smtClean="0"/>
          </a:p>
          <a:p>
            <a:pPr algn="ctr"/>
            <a:endParaRPr lang="ru-RU" sz="2000" b="1" dirty="0" smtClean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421196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84984"/>
            <a:ext cx="4716015" cy="3168352"/>
          </a:xfrm>
          <a:prstGeom prst="rect">
            <a:avLst/>
          </a:prstGeom>
        </p:spPr>
      </p:pic>
      <p:pic>
        <p:nvPicPr>
          <p:cNvPr id="9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04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1110200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231592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коридорах поликлиники размещены:</a:t>
            </a:r>
          </a:p>
          <a:p>
            <a:pPr marL="1695450" indent="-285750">
              <a:buClr>
                <a:srgbClr val="B8DB09"/>
              </a:buCl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удобные секции-стулья для пациентов </a:t>
            </a:r>
          </a:p>
          <a:p>
            <a:pPr marL="1695450" indent="-285750">
              <a:buClr>
                <a:srgbClr val="B8DB09"/>
              </a:buCl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настенные Т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панели с информацией:</a:t>
            </a:r>
          </a:p>
          <a:p>
            <a:pPr marL="5384800" indent="-342900">
              <a:buClr>
                <a:srgbClr val="B8DB09"/>
              </a:buClr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нашей больнице </a:t>
            </a:r>
          </a:p>
          <a:p>
            <a:pPr marL="5384800" indent="-342900">
              <a:buClr>
                <a:srgbClr val="B8DB09"/>
              </a:buClr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специалистах,</a:t>
            </a:r>
          </a:p>
          <a:p>
            <a:pPr marL="5384800" indent="-342900">
              <a:buClr>
                <a:srgbClr val="B8DB09"/>
              </a:buClr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заболеваниях.</a:t>
            </a:r>
            <a:endParaRPr lang="ru-RU" sz="2000" b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60" y="3227960"/>
            <a:ext cx="3528392" cy="300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27960"/>
            <a:ext cx="3528392" cy="300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05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958584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09759"/>
            <a:ext cx="62646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первом этаже консультативно-диагностической поликлиники оборудованы кабинеты, для  приема пациентов с ограниченными  возможностями как взрослого так и детского населения, которые оснащены  специальным оборудованием для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специалистов: </a:t>
            </a:r>
          </a:p>
          <a:p>
            <a:pPr marL="717550" indent="-285750">
              <a:buClr>
                <a:srgbClr val="B8DB09"/>
              </a:buClr>
              <a:buFont typeface="Wingdings" pitchFamily="2" charset="2"/>
              <a:buChar char="q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офтальмолог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17550" indent="-285750">
              <a:buClr>
                <a:srgbClr val="B8DB09"/>
              </a:buClr>
              <a:buFont typeface="Wingdings" pitchFamily="2" charset="2"/>
              <a:buChar char="q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уролог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17550" indent="-285750">
              <a:buClr>
                <a:srgbClr val="B8DB09"/>
              </a:buClr>
              <a:buFont typeface="Wingdings" pitchFamily="2" charset="2"/>
              <a:buChar char="q"/>
              <a:defRPr/>
            </a:pP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колопроктолог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17550" indent="-285750">
              <a:buClr>
                <a:srgbClr val="B8DB09"/>
              </a:buClr>
              <a:buFont typeface="Wingdings" pitchFamily="2" charset="2"/>
              <a:buChar char="q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акушер-гинеколог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17550" indent="-285750">
              <a:buClr>
                <a:srgbClr val="B8DB09"/>
              </a:buClr>
              <a:buFont typeface="Wingdings" pitchFamily="2" charset="2"/>
              <a:buChar char="q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хирург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17550" indent="-285750">
              <a:buClr>
                <a:srgbClr val="B8DB09"/>
              </a:buClr>
              <a:buFont typeface="Wingdings" pitchFamily="2" charset="2"/>
              <a:buChar char="q"/>
              <a:defRPr/>
            </a:pP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сурдолог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возможностью записи  аудиограммы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1" descr="DSC_302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1"/>
          <a:stretch/>
        </p:blipFill>
        <p:spPr>
          <a:xfrm>
            <a:off x="6680224" y="2664747"/>
            <a:ext cx="2437903" cy="155634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34" y="4293095"/>
            <a:ext cx="2407493" cy="187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25456"/>
            <a:ext cx="2880320" cy="183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ФОТО КДП 2017\IMG_778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9416" r="54558" b="4203"/>
          <a:stretch/>
        </p:blipFill>
        <p:spPr bwMode="auto">
          <a:xfrm>
            <a:off x="3131840" y="4331065"/>
            <a:ext cx="1338383" cy="183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ФОТО КДП 2017\IMG_778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24"/>
          <a:stretch/>
        </p:blipFill>
        <p:spPr bwMode="auto">
          <a:xfrm>
            <a:off x="4644008" y="4325207"/>
            <a:ext cx="1934212" cy="184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ФОТО КДП 2017\IMG_779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" t="17947" r="16874" b="11497"/>
          <a:stretch/>
        </p:blipFill>
        <p:spPr bwMode="auto">
          <a:xfrm>
            <a:off x="6710634" y="1046973"/>
            <a:ext cx="2407493" cy="151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35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mko\Desktop\презентация\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821769"/>
            <a:ext cx="9205913" cy="541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958584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124744"/>
            <a:ext cx="7776864" cy="8248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февраля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2016г. в консультативно-диагностической поликлинике создан новый процедурный кабинет введения препаратов биогенной инженерии. Открытием  нового кабинета послужило появление новой категории пациентов. Это пациенты с генетическими заболеваниями, которые нуждаются  в введении биологических препаратов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еженедельно. Процедура длится от 3 до 6 часов по времени, что потребовало нестандартного решения организации процедурного кабинета:</a:t>
            </a:r>
          </a:p>
          <a:p>
            <a:pPr marL="285750" indent="-285750">
              <a:buClr>
                <a:srgbClr val="B8DB09"/>
              </a:buClr>
              <a:buFont typeface="Wingdings" panose="05000000000000000000" pitchFamily="2" charset="2"/>
              <a:buChar char="q"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Были установлены удобные функциональные кровати</a:t>
            </a:r>
          </a:p>
          <a:p>
            <a:pPr marL="285750" indent="-285750">
              <a:buClr>
                <a:srgbClr val="B8DB09"/>
              </a:buClr>
              <a:buFont typeface="Wingdings" panose="05000000000000000000" pitchFamily="2" charset="2"/>
              <a:buChar char="q"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детей установлена Т</a:t>
            </a:r>
            <a:r>
              <a:rPr lang="en-US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V-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панель с возможность просмотра любимых мультимедийных файлов(что также позволило наладить контакт с детьми, которые стали для нас практически членами семьи и мы выполняем их пожелания)</a:t>
            </a:r>
            <a:endParaRPr lang="ru-RU" alt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b="1" dirty="0" smtClean="0"/>
          </a:p>
          <a:p>
            <a:pPr algn="ctr"/>
            <a:endParaRPr lang="ru-RU" sz="2800" b="1" dirty="0" smtClean="0"/>
          </a:p>
          <a:p>
            <a:pPr algn="ctr"/>
            <a:endParaRPr lang="ru-RU" sz="2800" b="1" dirty="0"/>
          </a:p>
          <a:p>
            <a:pPr algn="ctr"/>
            <a:endParaRPr lang="ru-RU" sz="2800" b="1" dirty="0"/>
          </a:p>
          <a:p>
            <a:pPr algn="ctr"/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/>
          </a:p>
          <a:p>
            <a:endParaRPr lang="ru-RU" sz="2000" b="1" dirty="0" smtClean="0"/>
          </a:p>
          <a:p>
            <a:pPr algn="ctr"/>
            <a:endParaRPr lang="ru-RU" sz="2000" b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4927416"/>
            <a:ext cx="3096344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16" y="4783400"/>
            <a:ext cx="3635896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60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958584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124744"/>
            <a:ext cx="7776864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/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нашем учреждении осуществляется трансплантация органов как взрослому так и детскому населению. Категория данных пациентов  наблюдается у специалистов нашей поликлиники и нуждается в особых диагностических исследованиях и требуют постоянного внимания медицинского персонала.</a:t>
            </a: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Так же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производится забор анализов крови  у детей с 1 года жизни после трансплантации  органов, ежемесячно эти маленькие пациенты посещают  наш процедурный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кабинет. Мы стремимся создать атмосферу радости и комфорта, чтобы этот маленький пациент пошел к тебе на контакт, завоевать его внимание и доверие.  С этой целью  в поликлинике установлена детская игровая площадка.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/>
          </a:p>
          <a:p>
            <a:pPr algn="ctr"/>
            <a:endParaRPr lang="ru-RU" sz="1600" b="1" dirty="0" smtClean="0"/>
          </a:p>
          <a:p>
            <a:pPr marL="285750" indent="-285750" algn="ctr">
              <a:buFont typeface="Arial" pitchFamily="34" charset="0"/>
              <a:buChar char="•"/>
            </a:pPr>
            <a:endParaRPr lang="ru-RU" sz="1600" b="1" dirty="0"/>
          </a:p>
          <a:p>
            <a:pPr algn="ctr"/>
            <a:endParaRPr lang="ru-RU" sz="2800" b="1" dirty="0"/>
          </a:p>
          <a:p>
            <a:pPr algn="ctr"/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/>
          </a:p>
          <a:p>
            <a:endParaRPr lang="ru-RU" sz="2000" b="1" dirty="0" smtClean="0"/>
          </a:p>
          <a:p>
            <a:pPr algn="ctr"/>
            <a:endParaRPr lang="ru-RU" sz="2000" b="1" dirty="0" smtClean="0"/>
          </a:p>
        </p:txBody>
      </p:sp>
      <p:pic>
        <p:nvPicPr>
          <p:cNvPr id="7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2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изайн\Презентация для РР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449"/>
            <a:ext cx="9180512" cy="559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mko\Desktop\презентация\подлож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364233"/>
            <a:ext cx="9180512" cy="429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" y="980728"/>
            <a:ext cx="9139273" cy="454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284" y="1131709"/>
            <a:ext cx="8280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настоящее время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областная больница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является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крупнейшим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многопрофильным лечебно-профилактическим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учреждением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Западно-Сибирского Федерального округа.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ГБУЗ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НСО «ГНОКБ» оказывает высококвалифицированную,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специализированную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помощь населению и является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организационно-методическим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центром для лечебно-профилактических учреждений районов области.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Консультативно-диагностическая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поликлиника является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одним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наиболее важным структурным подразделением больницы.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99835"/>
            <a:ext cx="2873836" cy="158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799835"/>
            <a:ext cx="2740753" cy="161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ФОТО КДП 2017\IMG_785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477" y="3767320"/>
            <a:ext cx="2423987" cy="16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6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mko\Desktop\презентация\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821769"/>
            <a:ext cx="9205913" cy="541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958584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124744"/>
            <a:ext cx="777686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1600" b="1" dirty="0" smtClean="0"/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для кого не секрет, что  2-3%  пациентов обратившихся к нам, это пациенты  с ограниченными возможностями. Для этого в поликлинике организовано:</a:t>
            </a:r>
          </a:p>
          <a:p>
            <a:pPr marL="342900" indent="-342900">
              <a:buClr>
                <a:srgbClr val="B8DB09"/>
              </a:buClr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кнопка вызова администратора с крыльца входной группы поликлиники</a:t>
            </a:r>
          </a:p>
          <a:p>
            <a:pPr marL="285750" indent="-285750" algn="ctr">
              <a:buFont typeface="Arial" pitchFamily="34" charset="0"/>
              <a:buChar char="•"/>
            </a:pPr>
            <a:endParaRPr lang="ru-RU" sz="1600" b="1" dirty="0"/>
          </a:p>
          <a:p>
            <a:pPr algn="ctr"/>
            <a:endParaRPr lang="ru-RU" sz="2800" b="1" dirty="0"/>
          </a:p>
          <a:p>
            <a:pPr algn="ctr"/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/>
          </a:p>
          <a:p>
            <a:endParaRPr lang="ru-RU" sz="2000" b="1" dirty="0" smtClean="0"/>
          </a:p>
          <a:p>
            <a:pPr algn="ctr"/>
            <a:endParaRPr lang="ru-RU" sz="2000" b="1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" y="3603840"/>
            <a:ext cx="3950208" cy="263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368" y="3603840"/>
            <a:ext cx="3950208" cy="263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43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mko\Desktop\презентация\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821769"/>
            <a:ext cx="9205913" cy="541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8" y="893976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124744"/>
            <a:ext cx="806489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Определены ответственные лица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 затруднении пациента в транспортировке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территории поликлиники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dirty="0" smtClean="0">
              <a:solidFill>
                <a:srgbClr val="C00000"/>
              </a:solidFill>
            </a:endParaRP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C00000"/>
              </a:solidFill>
            </a:endParaRPr>
          </a:p>
          <a:p>
            <a:endParaRPr lang="ru-RU" sz="2400" b="1" dirty="0" smtClean="0">
              <a:solidFill>
                <a:srgbClr val="C00000"/>
              </a:solidFill>
            </a:endParaRPr>
          </a:p>
          <a:p>
            <a:endParaRPr lang="ru-RU" sz="2400" b="1" dirty="0">
              <a:solidFill>
                <a:srgbClr val="C00000"/>
              </a:solidFill>
            </a:endParaRPr>
          </a:p>
          <a:p>
            <a:endParaRPr lang="ru-RU" sz="2400" dirty="0" smtClean="0">
              <a:solidFill>
                <a:srgbClr val="C00000"/>
              </a:solidFill>
            </a:endParaRPr>
          </a:p>
          <a:p>
            <a:pPr marL="342900" indent="-342900">
              <a:buFontTx/>
              <a:buChar char="-"/>
            </a:pPr>
            <a:endParaRPr lang="ru-RU" sz="2400" dirty="0" smtClean="0">
              <a:solidFill>
                <a:srgbClr val="C00000"/>
              </a:solidFill>
            </a:endParaRP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C00000"/>
              </a:solidFill>
            </a:endParaRPr>
          </a:p>
          <a:p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0888"/>
            <a:ext cx="5976664" cy="349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46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mko\Desktop\презентация\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821769"/>
            <a:ext cx="9205913" cy="541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74" y="943696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908720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Туалетные комнаты для пациентов</a:t>
            </a:r>
            <a:endParaRPr lang="ru-RU" sz="3200" b="1" dirty="0" smtClean="0">
              <a:solidFill>
                <a:srgbClr val="C00000"/>
              </a:solidFill>
            </a:endParaRPr>
          </a:p>
        </p:txBody>
      </p:sp>
      <p:pic>
        <p:nvPicPr>
          <p:cNvPr id="8" name="Picture 2" descr="G:\DSC_36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968" y="4029559"/>
            <a:ext cx="2983216" cy="206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280" y="1493495"/>
            <a:ext cx="2983216" cy="234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Международные, всероссийские, Областные семинары\2017\IMG-20170924-WA000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1" b="7816"/>
          <a:stretch/>
        </p:blipFill>
        <p:spPr bwMode="auto">
          <a:xfrm>
            <a:off x="3552044" y="1486627"/>
            <a:ext cx="2160240" cy="235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Международные, всероссийские, Областные семинары\2017\IMG-20170924-WA000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4" b="19422"/>
          <a:stretch/>
        </p:blipFill>
        <p:spPr bwMode="auto">
          <a:xfrm>
            <a:off x="6634366" y="3966308"/>
            <a:ext cx="2100942" cy="206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a.d-cd.net/598893cs-96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98"/>
          <a:stretch/>
        </p:blipFill>
        <p:spPr bwMode="auto">
          <a:xfrm>
            <a:off x="251519" y="2204864"/>
            <a:ext cx="2808311" cy="297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5470376" y="5814781"/>
            <a:ext cx="699520" cy="800086"/>
          </a:xfrm>
          <a:prstGeom prst="straightConnector1">
            <a:avLst/>
          </a:prstGeom>
          <a:ln w="114300" cap="rnd">
            <a:solidFill>
              <a:srgbClr val="C00000"/>
            </a:solidFill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7267073" y="5678897"/>
            <a:ext cx="775595" cy="945620"/>
          </a:xfrm>
          <a:prstGeom prst="straightConnector1">
            <a:avLst/>
          </a:prstGeom>
          <a:ln w="114300" cap="rnd">
            <a:solidFill>
              <a:srgbClr val="C00000"/>
            </a:solidFill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60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07" y="-5214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991748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24744"/>
            <a:ext cx="828092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информирования пациентов и его родственников в поликлинике:</a:t>
            </a:r>
          </a:p>
          <a:p>
            <a:pPr>
              <a:defRPr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2313" indent="-342900">
              <a:buClr>
                <a:srgbClr val="B8DB09"/>
              </a:buClr>
              <a:buFont typeface="Wingdings" panose="05000000000000000000" pitchFamily="2" charset="2"/>
              <a:buChar char="q"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Каждый сотрудник имеет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бейдж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логотипом больницы</a:t>
            </a:r>
          </a:p>
          <a:p>
            <a:pPr marL="722313" indent="-342900">
              <a:buClr>
                <a:srgbClr val="B8DB09"/>
              </a:buClr>
              <a:buFont typeface="Wingdings" panose="05000000000000000000" pitchFamily="2" charset="2"/>
              <a:buChar char="q"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Каждый кабинет оснащен информацией с указанием </a:t>
            </a:r>
          </a:p>
          <a:p>
            <a:pPr marL="722313" indent="-342900">
              <a:buClr>
                <a:srgbClr val="B8DB09"/>
              </a:buClr>
              <a:buFont typeface="Wingdings" panose="05000000000000000000" pitchFamily="2" charset="2"/>
              <a:buChar char="q"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Ф.И.О. врача и медицинской сестры</a:t>
            </a:r>
          </a:p>
          <a:p>
            <a:pPr marL="722313" indent="-342900">
              <a:buClr>
                <a:srgbClr val="B8DB09"/>
              </a:buClr>
              <a:buFont typeface="Wingdings" panose="05000000000000000000" pitchFamily="2" charset="2"/>
              <a:buChar char="q"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Принята единая форма медицинской одежды, которая удобна, практична и соответствует всем необходимым требованиям. </a:t>
            </a:r>
          </a:p>
          <a:p>
            <a:pPr algn="ctr"/>
            <a:endParaRPr lang="ru-RU" sz="2000" b="1" dirty="0" smtClean="0"/>
          </a:p>
          <a:p>
            <a:pPr marL="285750" indent="-285750" algn="ctr">
              <a:buFont typeface="Arial" pitchFamily="34" charset="0"/>
              <a:buChar char="•"/>
            </a:pPr>
            <a:endParaRPr lang="ru-RU" sz="2000" b="1" dirty="0"/>
          </a:p>
          <a:p>
            <a:pPr algn="ctr"/>
            <a:endParaRPr lang="ru-RU" sz="2000" b="1" dirty="0"/>
          </a:p>
          <a:p>
            <a:pPr algn="ctr"/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/>
          </a:p>
          <a:p>
            <a:endParaRPr lang="ru-RU" sz="2000" b="1" dirty="0" smtClean="0"/>
          </a:p>
          <a:p>
            <a:pPr algn="ctr"/>
            <a:endParaRPr lang="ru-RU" sz="2000" b="1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3415308"/>
            <a:ext cx="2915815" cy="278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38746"/>
            <a:ext cx="2880320" cy="278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90548"/>
            <a:ext cx="298782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93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958584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38268"/>
            <a:ext cx="4253430" cy="302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ФОТО КДП 2017\IMG_77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88" y="1052736"/>
            <a:ext cx="4516208" cy="301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908720"/>
            <a:ext cx="42534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gradFill flip="none" rotWithShape="1">
                  <a:gsLst>
                    <a:gs pos="42000">
                      <a:srgbClr val="B8DB09"/>
                    </a:gs>
                    <a:gs pos="17000">
                      <a:srgbClr val="002060"/>
                    </a:gs>
                    <a:gs pos="61000">
                      <a:srgbClr val="B8DB09"/>
                    </a:gs>
                    <a:gs pos="53000">
                      <a:srgbClr val="002060"/>
                    </a:gs>
                    <a:gs pos="92000">
                      <a:srgbClr val="C00000"/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Хочу, чтоб не болели </a:t>
            </a:r>
          </a:p>
          <a:p>
            <a:pPr algn="ctr"/>
            <a:r>
              <a:rPr lang="ru-RU" sz="2400" b="1" dirty="0" smtClean="0">
                <a:gradFill flip="none" rotWithShape="1">
                  <a:gsLst>
                    <a:gs pos="42000">
                      <a:srgbClr val="B8DB09"/>
                    </a:gs>
                    <a:gs pos="17000">
                      <a:srgbClr val="002060"/>
                    </a:gs>
                    <a:gs pos="61000">
                      <a:srgbClr val="B8DB09"/>
                    </a:gs>
                    <a:gs pos="53000">
                      <a:srgbClr val="002060"/>
                    </a:gs>
                    <a:gs pos="92000">
                      <a:srgbClr val="C00000"/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на планете всей</a:t>
            </a:r>
          </a:p>
          <a:p>
            <a:pPr algn="ctr"/>
            <a:r>
              <a:rPr lang="ru-RU" sz="2400" b="1" dirty="0" smtClean="0">
                <a:gradFill flip="none" rotWithShape="1">
                  <a:gsLst>
                    <a:gs pos="42000">
                      <a:srgbClr val="B8DB09"/>
                    </a:gs>
                    <a:gs pos="17000">
                      <a:srgbClr val="002060"/>
                    </a:gs>
                    <a:gs pos="61000">
                      <a:srgbClr val="B8DB09"/>
                    </a:gs>
                    <a:gs pos="53000">
                      <a:srgbClr val="002060"/>
                    </a:gs>
                    <a:gs pos="92000">
                      <a:srgbClr val="C00000"/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Хочу, чтоб чада</a:t>
            </a:r>
          </a:p>
          <a:p>
            <a:pPr algn="ctr"/>
            <a:r>
              <a:rPr lang="ru-RU" sz="2400" b="1" dirty="0" smtClean="0">
                <a:gradFill flip="none" rotWithShape="1">
                  <a:gsLst>
                    <a:gs pos="42000">
                      <a:srgbClr val="B8DB09"/>
                    </a:gs>
                    <a:gs pos="17000">
                      <a:srgbClr val="002060"/>
                    </a:gs>
                    <a:gs pos="61000">
                      <a:srgbClr val="B8DB09"/>
                    </a:gs>
                    <a:gs pos="53000">
                      <a:srgbClr val="002060"/>
                    </a:gs>
                    <a:gs pos="92000">
                      <a:srgbClr val="C00000"/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весело смеялись</a:t>
            </a:r>
          </a:p>
          <a:p>
            <a:pPr algn="ctr"/>
            <a:r>
              <a:rPr lang="ru-RU" sz="2400" b="1" dirty="0" smtClean="0">
                <a:gradFill flip="none" rotWithShape="1">
                  <a:gsLst>
                    <a:gs pos="42000">
                      <a:srgbClr val="B8DB09"/>
                    </a:gs>
                    <a:gs pos="17000">
                      <a:srgbClr val="002060"/>
                    </a:gs>
                    <a:gs pos="61000">
                      <a:srgbClr val="B8DB09"/>
                    </a:gs>
                    <a:gs pos="53000">
                      <a:srgbClr val="002060"/>
                    </a:gs>
                    <a:gs pos="92000">
                      <a:srgbClr val="C00000"/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 цветных качелях </a:t>
            </a:r>
          </a:p>
          <a:p>
            <a:pPr algn="ctr"/>
            <a:r>
              <a:rPr lang="ru-RU" sz="2400" b="1" dirty="0" smtClean="0">
                <a:gradFill flip="none" rotWithShape="1">
                  <a:gsLst>
                    <a:gs pos="42000">
                      <a:srgbClr val="B8DB09"/>
                    </a:gs>
                    <a:gs pos="17000">
                      <a:srgbClr val="002060"/>
                    </a:gs>
                    <a:gs pos="61000">
                      <a:srgbClr val="B8DB09"/>
                    </a:gs>
                    <a:gs pos="53000">
                      <a:srgbClr val="002060"/>
                    </a:gs>
                    <a:gs pos="92000">
                      <a:srgbClr val="C00000"/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ветерком катались.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92392" y="43651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gradFill>
                  <a:gsLst>
                    <a:gs pos="42000">
                      <a:srgbClr val="B8DB09"/>
                    </a:gs>
                    <a:gs pos="17000">
                      <a:srgbClr val="002060"/>
                    </a:gs>
                    <a:gs pos="61000">
                      <a:srgbClr val="B8DB09"/>
                    </a:gs>
                    <a:gs pos="53000">
                      <a:srgbClr val="002060"/>
                    </a:gs>
                    <a:gs pos="97000">
                      <a:srgbClr val="C00000"/>
                    </a:gs>
                  </a:gsLst>
                  <a:lin ang="135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Хочу ребенку каждому – </a:t>
            </a:r>
          </a:p>
          <a:p>
            <a:pPr algn="ctr"/>
            <a:r>
              <a:rPr lang="ru-RU" sz="2400" b="1" dirty="0">
                <a:gradFill>
                  <a:gsLst>
                    <a:gs pos="42000">
                      <a:srgbClr val="B8DB09"/>
                    </a:gs>
                    <a:gs pos="17000">
                      <a:srgbClr val="002060"/>
                    </a:gs>
                    <a:gs pos="61000">
                      <a:srgbClr val="B8DB09"/>
                    </a:gs>
                    <a:gs pos="53000">
                      <a:srgbClr val="002060"/>
                    </a:gs>
                    <a:gs pos="97000">
                      <a:srgbClr val="C00000"/>
                    </a:gs>
                  </a:gsLst>
                  <a:lin ang="135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счастье до крупицы</a:t>
            </a:r>
          </a:p>
          <a:p>
            <a:pPr algn="ctr"/>
            <a:r>
              <a:rPr lang="ru-RU" sz="2400" b="1" dirty="0">
                <a:gradFill>
                  <a:gsLst>
                    <a:gs pos="42000">
                      <a:srgbClr val="B8DB09"/>
                    </a:gs>
                    <a:gs pos="17000">
                      <a:srgbClr val="002060"/>
                    </a:gs>
                    <a:gs pos="61000">
                      <a:srgbClr val="B8DB09"/>
                    </a:gs>
                    <a:gs pos="53000">
                      <a:srgbClr val="002060"/>
                    </a:gs>
                    <a:gs pos="97000">
                      <a:srgbClr val="C00000"/>
                    </a:gs>
                  </a:gsLst>
                  <a:lin ang="135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Хочу, чтоб пустовали </a:t>
            </a:r>
          </a:p>
          <a:p>
            <a:pPr algn="ctr"/>
            <a:r>
              <a:rPr lang="ru-RU" sz="2400" b="1" dirty="0">
                <a:gradFill>
                  <a:gsLst>
                    <a:gs pos="42000">
                      <a:srgbClr val="B8DB09"/>
                    </a:gs>
                    <a:gs pos="17000">
                      <a:srgbClr val="002060"/>
                    </a:gs>
                    <a:gs pos="61000">
                      <a:srgbClr val="B8DB09"/>
                    </a:gs>
                    <a:gs pos="53000">
                      <a:srgbClr val="002060"/>
                    </a:gs>
                    <a:gs pos="97000">
                      <a:srgbClr val="C00000"/>
                    </a:gs>
                  </a:gsLst>
                  <a:lin ang="135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Детские больницы.</a:t>
            </a:r>
          </a:p>
        </p:txBody>
      </p:sp>
    </p:spTree>
    <p:extLst>
      <p:ext uri="{BB962C8B-B14F-4D97-AF65-F5344CB8AC3E}">
        <p14:creationId xmlns:p14="http://schemas.microsoft.com/office/powerpoint/2010/main" val="128841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958584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91160"/>
            <a:ext cx="4320480" cy="344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2924944"/>
            <a:ext cx="3840832" cy="331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/>
          <a:stretch/>
        </p:blipFill>
        <p:spPr>
          <a:xfrm>
            <a:off x="179511" y="1196751"/>
            <a:ext cx="8688683" cy="473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38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Дизайн\Презентация для РР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0"/>
            <a:ext cx="9180512" cy="686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mko\Desktop\презентация\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78123"/>
            <a:ext cx="9180512" cy="448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68760"/>
            <a:ext cx="918051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Дизайн\Презентация для РР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94" y="1505836"/>
            <a:ext cx="6120680" cy="96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4194" y="2628146"/>
            <a:ext cx="613909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69455" y="1050126"/>
            <a:ext cx="6899564" cy="0"/>
          </a:xfrm>
          <a:prstGeom prst="line">
            <a:avLst/>
          </a:prstGeom>
          <a:ln w="19050">
            <a:solidFill>
              <a:srgbClr val="005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316112" y="5805264"/>
            <a:ext cx="6496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5985"/>
                </a:solidFill>
                <a:latin typeface="Times New Roman" pitchFamily="18" charset="0"/>
                <a:cs typeface="Times New Roman" pitchFamily="18" charset="0"/>
              </a:rPr>
              <a:t>СПАСИБО ЗА </a:t>
            </a:r>
            <a:r>
              <a:rPr lang="ru-RU" sz="3600" b="1" dirty="0">
                <a:solidFill>
                  <a:srgbClr val="005985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</a:p>
        </p:txBody>
      </p:sp>
      <p:pic>
        <p:nvPicPr>
          <p:cNvPr id="11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1" y="2852936"/>
            <a:ext cx="8616674" cy="2088232"/>
          </a:xfrm>
          <a:prstGeom prst="rect">
            <a:avLst/>
          </a:prstGeom>
        </p:spPr>
        <p:txBody>
          <a:bodyPr wrap="none">
            <a:prstTxWarp prst="textFadeDown">
              <a:avLst>
                <a:gd name="adj" fmla="val 6149"/>
              </a:avLst>
            </a:prstTxWarp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Дорогу осилит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идущий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362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изайн\Презентация для РР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1231315"/>
            <a:ext cx="9180512" cy="559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mko\Desktop\презентация\подлож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364233"/>
            <a:ext cx="9180512" cy="429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052736"/>
            <a:ext cx="9205913" cy="454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081" y="1959218"/>
            <a:ext cx="8457114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Оказание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специализированной консультативно-диагностической медицинской помощи жителям Новосибирской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</a:p>
          <a:p>
            <a:pPr marL="342900" lvl="0" indent="-342900">
              <a:buFont typeface="+mj-lt"/>
              <a:buAutoNum type="arabicPeriod"/>
            </a:pPr>
            <a:endParaRPr lang="ru-RU" sz="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областного реестра пациентов, нуждающихся в оказании высокотехнологичной и специализированной медицинской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помощи</a:t>
            </a:r>
          </a:p>
          <a:p>
            <a:pPr marL="342900" lvl="0" indent="-342900">
              <a:buFont typeface="+mj-lt"/>
              <a:buAutoNum type="arabicPeriod"/>
            </a:pPr>
            <a:endParaRPr lang="ru-RU" sz="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Организационно-методическое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руководство деятельностью амбулаторно-поликлинических учреждений области и оказание им помощи в организации повышения качества оказания медицинской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помощи</a:t>
            </a:r>
          </a:p>
          <a:p>
            <a:pPr marL="342900" lvl="0" indent="-342900">
              <a:buFont typeface="+mj-lt"/>
              <a:buAutoNum type="arabicPeriod"/>
            </a:pPr>
            <a:endParaRPr lang="ru-RU" sz="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оказание лечебно-диагностической и профилактической медицинской помощи сотрудникам ГБУЗ НСО «ГНОКБ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lvl="0" indent="-342900">
              <a:buFont typeface="+mj-lt"/>
              <a:buAutoNum type="arabicPeriod"/>
            </a:pPr>
            <a:endParaRPr lang="ru-RU" sz="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Внедрение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стационарзамещающих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технологий медицинской помощи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жителям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Новосибирской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Оказание  специализированной  медицинской помощи лицам призывного возраста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Museo Sans Cyrl 900" pitchFamily="50" charset="-52"/>
            </a:endParaRPr>
          </a:p>
        </p:txBody>
      </p:sp>
      <p:pic>
        <p:nvPicPr>
          <p:cNvPr id="7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2421" y="1155359"/>
            <a:ext cx="84357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Основными направлениями работы консультативно-диагностической поликлиники (КДП) ГБУЗ НСО «ГНОКБ» являются:</a:t>
            </a:r>
          </a:p>
        </p:txBody>
      </p:sp>
    </p:spTree>
    <p:extLst>
      <p:ext uri="{BB962C8B-B14F-4D97-AF65-F5344CB8AC3E}">
        <p14:creationId xmlns:p14="http://schemas.microsoft.com/office/powerpoint/2010/main" val="10271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изайн\Презентация для РР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1231315"/>
            <a:ext cx="9180512" cy="559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mko\Desktop\презентация\подлож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364233"/>
            <a:ext cx="9180512" cy="429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" y="1042432"/>
            <a:ext cx="9205913" cy="454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196752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КАДРОВЫЙ СОСТАВ ПОЛИКЛИНИКИ</a:t>
            </a:r>
            <a:endParaRPr lang="ru-RU" sz="3200" b="1" dirty="0" smtClean="0">
              <a:solidFill>
                <a:srgbClr val="C00000"/>
              </a:solidFill>
              <a:latin typeface="Museo Sans Cyrl 900" pitchFamily="50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553708"/>
              </p:ext>
            </p:extLst>
          </p:nvPr>
        </p:nvGraphicFramePr>
        <p:xfrm>
          <a:off x="425933" y="1930350"/>
          <a:ext cx="8442261" cy="35810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2019"/>
                <a:gridCol w="3640242"/>
              </a:tblGrid>
              <a:tr h="87871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Всего</a:t>
                      </a:r>
                      <a:r>
                        <a:rPr lang="ru-RU" sz="2800" baseline="0" dirty="0" smtClean="0">
                          <a:solidFill>
                            <a:srgbClr val="002060"/>
                          </a:solidFill>
                        </a:rPr>
                        <a:t> персонала</a:t>
                      </a:r>
                      <a:endParaRPr lang="ru-RU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</a:rPr>
                        <a:t>127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871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Врачи</a:t>
                      </a:r>
                      <a:endParaRPr lang="ru-RU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</a:rPr>
                        <a:t>53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871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Средний </a:t>
                      </a:r>
                    </a:p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медицинский персонал</a:t>
                      </a:r>
                      <a:endParaRPr lang="ru-RU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</a:rPr>
                        <a:t>54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871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Прочие </a:t>
                      </a:r>
                      <a:endParaRPr lang="ru-RU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</a:rPr>
                        <a:t>20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D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04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изайн\Презентация для РР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1231315"/>
            <a:ext cx="9180512" cy="559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mko\Desktop\презентация\подлож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364233"/>
            <a:ext cx="9180512" cy="429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052736"/>
            <a:ext cx="9205913" cy="454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1124744"/>
            <a:ext cx="8868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КОНСУЛЬТАТИВНО-ДИАГНОСТИЧЕСКАЯ ПОЛИКЛИНИКА</a:t>
            </a:r>
            <a:endParaRPr lang="ru-RU" sz="2800" b="1" dirty="0" smtClean="0">
              <a:solidFill>
                <a:srgbClr val="C00000"/>
              </a:solidFill>
              <a:latin typeface="Museo Sans Cyrl 900" pitchFamily="50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479294"/>
              </p:ext>
            </p:extLst>
          </p:nvPr>
        </p:nvGraphicFramePr>
        <p:xfrm>
          <a:off x="251520" y="2204865"/>
          <a:ext cx="8419330" cy="3096342"/>
        </p:xfrm>
        <a:graphic>
          <a:graphicData uri="http://schemas.openxmlformats.org/drawingml/2006/table">
            <a:tbl>
              <a:tblPr firstRow="1" firstCol="1" lastRow="1" bandRow="1">
                <a:tableStyleId>{8799B23B-EC83-4686-B30A-512413B5E67A}</a:tableStyleId>
              </a:tblPr>
              <a:tblGrid>
                <a:gridCol w="4680520"/>
                <a:gridCol w="1246270"/>
                <a:gridCol w="1246270"/>
                <a:gridCol w="1246270"/>
              </a:tblGrid>
              <a:tr h="60193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 </a:t>
                      </a:r>
                    </a:p>
                  </a:txBody>
                  <a:tcPr marL="91439" marR="91439" marT="45711" marB="45711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91439" marR="91439" marT="45711" marB="45711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91439" marR="91439" marT="45711" marB="45711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91439" marR="91439" marT="45711" marB="45711" anchor="ctr" horzOverflow="overflow">
                    <a:solidFill>
                      <a:schemeClr val="bg1"/>
                    </a:solidFill>
                  </a:tcPr>
                </a:tc>
              </a:tr>
              <a:tr h="60193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посещений (ОМС), тыс.: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  <a:tr h="64527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Государственное задание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171 655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186 211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169 066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  <a:tr h="64527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посещений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182 308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186 231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169 384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60193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выполнения, %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106,2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100,01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100,2</a:t>
                      </a:r>
                      <a:endParaRPr lang="ru-RU" sz="2400" b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noFill/>
                  </a:tcPr>
                </a:tc>
              </a:tr>
            </a:tbl>
          </a:graphicData>
        </a:graphic>
      </p:graphicFrame>
      <p:pic>
        <p:nvPicPr>
          <p:cNvPr id="8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37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изайн\Презентация для РР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1231315"/>
            <a:ext cx="9180512" cy="559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mko\Desktop\презентация\подлож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364233"/>
            <a:ext cx="9180512" cy="429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052736"/>
            <a:ext cx="9205913" cy="454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ganicheva\Desktop\Снимок1.JPG"/>
          <p:cNvPicPr>
            <a:picLocks noChangeAspect="1" noChangeArrowheads="1"/>
          </p:cNvPicPr>
          <p:nvPr/>
        </p:nvPicPr>
        <p:blipFill rotWithShape="1">
          <a:blip r:embed="rId7"/>
          <a:srcRect l="6074" t="5801"/>
          <a:stretch/>
        </p:blipFill>
        <p:spPr bwMode="auto">
          <a:xfrm>
            <a:off x="4716016" y="1052735"/>
            <a:ext cx="4152179" cy="5650311"/>
          </a:xfrm>
          <a:prstGeom prst="rect">
            <a:avLst/>
          </a:prstGeom>
          <a:noFill/>
        </p:spPr>
      </p:pic>
      <p:pic>
        <p:nvPicPr>
          <p:cNvPr id="7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ФОТО КДП 2017\IMG_775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4" r="36774"/>
          <a:stretch/>
        </p:blipFill>
        <p:spPr bwMode="auto">
          <a:xfrm>
            <a:off x="179511" y="1484784"/>
            <a:ext cx="435710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43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изайн\Презентация для РР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1231315"/>
            <a:ext cx="9180512" cy="559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mko\Desktop\презентация\подлож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364233"/>
            <a:ext cx="9180512" cy="429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052736"/>
            <a:ext cx="9205913" cy="454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251520" y="1363995"/>
            <a:ext cx="8820372" cy="1632957"/>
            <a:chOff x="479813" y="1340768"/>
            <a:chExt cx="8113846" cy="169105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548447" y="2286789"/>
              <a:ext cx="1680312" cy="72008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Регистратура ГНОКБ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4485322" y="2286789"/>
              <a:ext cx="1680312" cy="72008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 </a:t>
              </a:r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запись </a:t>
              </a: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на прием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6506738" y="2311738"/>
              <a:ext cx="1680312" cy="72008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Прием через</a:t>
              </a: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2-3 нед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Прямая со стрелкой 15"/>
            <p:cNvCxnSpPr/>
            <p:nvPr/>
          </p:nvCxnSpPr>
          <p:spPr>
            <a:xfrm>
              <a:off x="2282780" y="2823187"/>
              <a:ext cx="311784" cy="0"/>
            </a:xfrm>
            <a:prstGeom prst="straightConnector1">
              <a:avLst/>
            </a:prstGeom>
            <a:grpFill/>
            <a:ln w="28575">
              <a:solidFill>
                <a:srgbClr val="335A9F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>
              <a:off x="4179055" y="2671778"/>
              <a:ext cx="311784" cy="0"/>
            </a:xfrm>
            <a:prstGeom prst="straightConnector1">
              <a:avLst/>
            </a:prstGeom>
            <a:grpFill/>
            <a:ln w="28575">
              <a:solidFill>
                <a:srgbClr val="335A9F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>
              <a:off x="6146698" y="2646829"/>
              <a:ext cx="360040" cy="0"/>
            </a:xfrm>
            <a:prstGeom prst="straightConnector1">
              <a:avLst/>
            </a:prstGeom>
            <a:grpFill/>
            <a:ln w="28575">
              <a:solidFill>
                <a:srgbClr val="335A9F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/>
            <p:nvPr/>
          </p:nvCxnSpPr>
          <p:spPr>
            <a:xfrm>
              <a:off x="6128404" y="2988356"/>
              <a:ext cx="360040" cy="0"/>
            </a:xfrm>
            <a:prstGeom prst="straightConnector1">
              <a:avLst/>
            </a:prstGeom>
            <a:grpFill/>
            <a:ln w="28575">
              <a:solidFill>
                <a:srgbClr val="FF0000"/>
              </a:solidFill>
              <a:headEnd type="arrow"/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Скругленный прямоугольник 19"/>
            <p:cNvSpPr/>
            <p:nvPr/>
          </p:nvSpPr>
          <p:spPr>
            <a:xfrm>
              <a:off x="479813" y="1340768"/>
              <a:ext cx="8113846" cy="72008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ЧТО БЫЛО</a:t>
              </a:r>
              <a:endPara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639615" y="2271867"/>
              <a:ext cx="1680312" cy="72008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Пациен</a:t>
              </a:r>
              <a:r>
                <a:rPr lang="ru-RU" b="1" dirty="0" smtClean="0">
                  <a:solidFill>
                    <a:schemeClr val="bg1"/>
                  </a:solidFill>
                </a:rPr>
                <a:t>т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93196" y="3362146"/>
            <a:ext cx="8183260" cy="1867054"/>
            <a:chOff x="457202" y="3284984"/>
            <a:chExt cx="8183260" cy="192245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2886131" y="4466125"/>
              <a:ext cx="1680312" cy="72008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Врач ЦРБ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5302866" y="4487355"/>
              <a:ext cx="1680312" cy="72008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МИС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Прямая со стрелкой 24"/>
            <p:cNvCxnSpPr/>
            <p:nvPr/>
          </p:nvCxnSpPr>
          <p:spPr>
            <a:xfrm>
              <a:off x="2480590" y="4751952"/>
              <a:ext cx="311784" cy="0"/>
            </a:xfrm>
            <a:prstGeom prst="straightConnector1">
              <a:avLst/>
            </a:prstGeom>
            <a:grpFill/>
            <a:ln w="28575">
              <a:solidFill>
                <a:srgbClr val="335A9F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4710638" y="4751952"/>
              <a:ext cx="360040" cy="0"/>
            </a:xfrm>
            <a:prstGeom prst="straightConnector1">
              <a:avLst/>
            </a:prstGeom>
            <a:grpFill/>
            <a:ln w="28575">
              <a:solidFill>
                <a:srgbClr val="335A9F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>
              <a:off x="4689418" y="5017789"/>
              <a:ext cx="360040" cy="0"/>
            </a:xfrm>
            <a:prstGeom prst="straightConnector1">
              <a:avLst/>
            </a:prstGeom>
            <a:grpFill/>
            <a:ln w="28575">
              <a:solidFill>
                <a:srgbClr val="FF0000"/>
              </a:solidFill>
              <a:headEnd type="arrow"/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>
              <a:off x="2432334" y="5000140"/>
              <a:ext cx="360040" cy="0"/>
            </a:xfrm>
            <a:prstGeom prst="straightConnector1">
              <a:avLst/>
            </a:prstGeom>
            <a:grpFill/>
            <a:ln w="28575">
              <a:solidFill>
                <a:srgbClr val="FF0000"/>
              </a:solidFill>
              <a:headEnd type="arrow"/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Скругленный прямоугольник 28"/>
            <p:cNvSpPr/>
            <p:nvPr/>
          </p:nvSpPr>
          <p:spPr>
            <a:xfrm>
              <a:off x="721476" y="4437112"/>
              <a:ext cx="1680312" cy="72008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Пациент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457202" y="3284984"/>
              <a:ext cx="8183260" cy="72008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ЧТО ЕСТЬ</a:t>
              </a:r>
              <a:endPara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1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90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966184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889556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Преимущества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457200" y="2060848"/>
            <a:ext cx="8229600" cy="437011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51520" y="1124744"/>
            <a:ext cx="8712968" cy="51845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94562" y="1427734"/>
            <a:ext cx="7010857" cy="505941"/>
          </a:xfrm>
          <a:prstGeom prst="roundRect">
            <a:avLst/>
          </a:prstGeom>
          <a:solidFill>
            <a:srgbClr val="CCFF6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Сокращение сроков ожидания пациентом консультации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69713" y="2060848"/>
            <a:ext cx="7010857" cy="576064"/>
          </a:xfrm>
          <a:prstGeom prst="roundRect">
            <a:avLst/>
          </a:prstGeom>
          <a:solidFill>
            <a:srgbClr val="CCFF6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Возможность выбора пациентом медицинской организации и врача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94563" y="2708920"/>
            <a:ext cx="7010857" cy="913631"/>
          </a:xfrm>
          <a:prstGeom prst="roundRect">
            <a:avLst/>
          </a:prstGeom>
          <a:solidFill>
            <a:srgbClr val="CCFF6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Исключение несоответствия электронной записи на консультацию и направления лечащего врача (электронная очередь в ГНОКБ, направление на руки в ГНОКДЦ)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94563" y="3758555"/>
            <a:ext cx="7010857" cy="720080"/>
          </a:xfrm>
          <a:prstGeom prst="roundRect">
            <a:avLst/>
          </a:prstGeom>
          <a:solidFill>
            <a:srgbClr val="CCFF6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Соблюдение сроков проведения обследования перед консультативным приемом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98289" y="4630985"/>
            <a:ext cx="7010857" cy="598215"/>
          </a:xfrm>
          <a:prstGeom prst="roundRect">
            <a:avLst/>
          </a:prstGeom>
          <a:solidFill>
            <a:srgbClr val="CCFF6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Возможность назначения повторного приема к лечащему врачу ЦРБ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94561" y="5373216"/>
            <a:ext cx="7010857" cy="720080"/>
          </a:xfrm>
          <a:prstGeom prst="roundRect">
            <a:avLst/>
          </a:prstGeom>
          <a:solidFill>
            <a:srgbClr val="CCFF6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Автоматическое внесение данных о рекомендованной консультации «в прием врача»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15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изайн\Презентация для Р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2" y="-27384"/>
            <a:ext cx="92060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ko\Desktop\презентация\белая подл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966184"/>
            <a:ext cx="9205913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24743"/>
            <a:ext cx="5016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Руководитель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консультативно-диагностической  поликлиники</a:t>
            </a:r>
            <a:endParaRPr lang="ru-RU" sz="24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50"/>
          <a:stretch/>
        </p:blipFill>
        <p:spPr bwMode="auto">
          <a:xfrm>
            <a:off x="5436096" y="1111547"/>
            <a:ext cx="3249287" cy="423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DSC_286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2420888"/>
            <a:ext cx="3779912" cy="344878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 descr="E:\Ассоциация\Шаблон презентации\Шаблон для презентаци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23987" cy="7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08512" y="535332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Науменко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Олеся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Владимировна,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врач-акушер-гинеколог, врач  высшей категории</a:t>
            </a:r>
            <a:endParaRPr lang="ru-RU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9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6749</TotalTime>
  <Words>2937</Words>
  <Application>Microsoft Office PowerPoint</Application>
  <PresentationFormat>Экран (4:3)</PresentationFormat>
  <Paragraphs>335</Paragraphs>
  <Slides>26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tomko</dc:creator>
  <cp:lastModifiedBy>Чусовитина И.А. (c/c, отд.04)</cp:lastModifiedBy>
  <cp:revision>332</cp:revision>
  <cp:lastPrinted>2017-09-18T09:12:08Z</cp:lastPrinted>
  <dcterms:created xsi:type="dcterms:W3CDTF">2016-04-01T09:18:09Z</dcterms:created>
  <dcterms:modified xsi:type="dcterms:W3CDTF">2017-09-25T08:41:20Z</dcterms:modified>
</cp:coreProperties>
</file>