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62" r:id="rId8"/>
    <p:sldId id="271" r:id="rId9"/>
    <p:sldId id="272" r:id="rId10"/>
    <p:sldId id="263" r:id="rId11"/>
    <p:sldId id="270" r:id="rId12"/>
    <p:sldId id="264" r:id="rId13"/>
    <p:sldId id="265" r:id="rId14"/>
    <p:sldId id="275" r:id="rId15"/>
    <p:sldId id="276" r:id="rId16"/>
    <p:sldId id="267" r:id="rId17"/>
    <p:sldId id="268" r:id="rId18"/>
    <p:sldId id="269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4660"/>
  </p:normalViewPr>
  <p:slideViewPr>
    <p:cSldViewPr>
      <p:cViewPr varScale="1">
        <p:scale>
          <a:sx n="65" d="100"/>
          <a:sy n="65" d="100"/>
        </p:scale>
        <p:origin x="-13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7B4C169-A131-47B9-AF80-56AEAE58CAD9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843C-6E5B-4040-A9FD-B2573881D3E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34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C169-A131-47B9-AF80-56AEAE58CAD9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843C-6E5B-4040-A9FD-B2573881D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3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C169-A131-47B9-AF80-56AEAE58CAD9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843C-6E5B-4040-A9FD-B2573881D3E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68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72EA8-4B81-4A31-A7C3-D00B044141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1484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C169-A131-47B9-AF80-56AEAE58CAD9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843C-6E5B-4040-A9FD-B2573881D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18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C169-A131-47B9-AF80-56AEAE58CAD9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843C-6E5B-4040-A9FD-B2573881D3E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91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C169-A131-47B9-AF80-56AEAE58CAD9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843C-6E5B-4040-A9FD-B2573881D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45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C169-A131-47B9-AF80-56AEAE58CAD9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843C-6E5B-4040-A9FD-B2573881D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0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C169-A131-47B9-AF80-56AEAE58CAD9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843C-6E5B-4040-A9FD-B2573881D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78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C169-A131-47B9-AF80-56AEAE58CAD9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843C-6E5B-4040-A9FD-B2573881D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61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C169-A131-47B9-AF80-56AEAE58CAD9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843C-6E5B-4040-A9FD-B2573881D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8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C169-A131-47B9-AF80-56AEAE58CAD9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843C-6E5B-4040-A9FD-B2573881D3E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63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7B4C169-A131-47B9-AF80-56AEAE58CAD9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91B843C-6E5B-4040-A9FD-B2573881D3E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00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6.jpeg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/>
              <a:t>Богданова Н.Г.</a:t>
            </a:r>
            <a:br>
              <a:rPr lang="ru-RU" sz="2400" dirty="0"/>
            </a:br>
            <a:r>
              <a:rPr lang="ru-RU" sz="2400" dirty="0"/>
              <a:t>Главный врач  ГБКУЗ Ярославской обл. </a:t>
            </a:r>
            <a:br>
              <a:rPr lang="ru-RU" sz="2400" dirty="0"/>
            </a:br>
            <a:r>
              <a:rPr lang="ru-RU" sz="2400" dirty="0"/>
              <a:t>поликлиника № 2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ПЕНЗА</a:t>
            </a:r>
          </a:p>
          <a:p>
            <a:r>
              <a:rPr lang="ru-RU" dirty="0"/>
              <a:t>28 сентября 2017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5B8006-DD8C-42B9-9640-CD73AE4D769E}"/>
              </a:ext>
            </a:extLst>
          </p:cNvPr>
          <p:cNvSpPr txBox="1"/>
          <p:nvPr/>
        </p:nvSpPr>
        <p:spPr>
          <a:xfrm>
            <a:off x="342900" y="620688"/>
            <a:ext cx="71814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«Бережливая </a:t>
            </a:r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поликлиника»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подходы к организации оказания первичной медико-санитарной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11334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48B4-E1F6-4B7C-B5CF-B726961A650C}" type="slidenum">
              <a:rPr lang="ru-RU" altLang="ru-RU" smtClean="0"/>
              <a:pPr/>
              <a:t>10</a:t>
            </a:fld>
            <a:endParaRPr lang="ru-RU" alt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60425" y="264974"/>
            <a:ext cx="7632700" cy="6926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Карта целевого состояния процесса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633244"/>
              </p:ext>
            </p:extLst>
          </p:nvPr>
        </p:nvGraphicFramePr>
        <p:xfrm>
          <a:off x="251520" y="4203549"/>
          <a:ext cx="8491290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56586">
                  <a:extLst>
                    <a:ext uri="{9D8B030D-6E8A-4147-A177-3AD203B41FA5}">
                      <a16:colId xmlns:a16="http://schemas.microsoft.com/office/drawing/2014/main" xmlns="" val="170608712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621910061"/>
                    </a:ext>
                  </a:extLst>
                </a:gridCol>
                <a:gridCol w="1506512">
                  <a:extLst>
                    <a:ext uri="{9D8B030D-6E8A-4147-A177-3AD203B41FA5}">
                      <a16:colId xmlns:a16="http://schemas.microsoft.com/office/drawing/2014/main" xmlns="" val="375414601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ru-RU" sz="1200" dirty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Текущее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Целевое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07574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пациентов в смену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85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150 чел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103494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/>
                        <a:t>ВПП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39-41 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14 мин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30128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рабочих мест медсестер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797769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рабочих мест операторов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97504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</a:t>
                      </a:r>
                      <a:r>
                        <a:rPr lang="ru-RU" sz="1200" baseline="0" dirty="0"/>
                        <a:t> пациентов в смену на 1 медсестру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42,5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50 чел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5180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/>
                        <a:t>Время цикла лимитирующей операции (работа медсестры)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169 сек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155 сек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21588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/>
                        <a:t>Перемещений медсестры м в смену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исключены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1772279"/>
                  </a:ext>
                </a:extLst>
              </a:tr>
            </a:tbl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980728"/>
            <a:ext cx="6888868" cy="2989456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2339752" y="4139461"/>
            <a:ext cx="5040560" cy="14126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635896" y="3892947"/>
            <a:ext cx="2354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Время процесса = </a:t>
            </a:r>
            <a:r>
              <a:rPr lang="ru-RU" sz="1400" b="1" dirty="0"/>
              <a:t>14 мин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3490750"/>
            <a:ext cx="91765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/>
              <a:t>3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E18BF996-89C5-4DF8-99C6-CF5BAAC7C37C}"/>
              </a:ext>
            </a:extLst>
          </p:cNvPr>
          <p:cNvCxnSpPr>
            <a:cxnSpLocks/>
          </p:cNvCxnSpPr>
          <p:nvPr/>
        </p:nvCxnSpPr>
        <p:spPr>
          <a:xfrm>
            <a:off x="683568" y="264974"/>
            <a:ext cx="0" cy="443612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2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725672"/>
              </p:ext>
            </p:extLst>
          </p:nvPr>
        </p:nvGraphicFramePr>
        <p:xfrm>
          <a:off x="594045" y="980728"/>
          <a:ext cx="8064895" cy="48003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129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8011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Показатель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Текущее состояние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Целевое состояние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Факт апрель 2017 г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Факт сентябрь 2017 г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2724"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посещений в смену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150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2724">
                <a:tc>
                  <a:txBody>
                    <a:bodyPr/>
                    <a:lstStyle/>
                    <a:p>
                      <a:r>
                        <a:rPr lang="ru-RU" dirty="0"/>
                        <a:t>ВПП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39-41 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 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 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7-10 мин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2724"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рабочих мест медицинских сестер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2724">
                <a:tc>
                  <a:txBody>
                    <a:bodyPr/>
                    <a:lstStyle/>
                    <a:p>
                      <a:r>
                        <a:rPr lang="ru-RU" dirty="0"/>
                        <a:t>Количество</a:t>
                      </a:r>
                      <a:r>
                        <a:rPr lang="ru-RU" baseline="0" dirty="0"/>
                        <a:t> рабочих мест операторов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57391341-BF10-4BE1-9BBA-8B1300BF9B5D}"/>
              </a:ext>
            </a:extLst>
          </p:cNvPr>
          <p:cNvCxnSpPr>
            <a:cxnSpLocks/>
          </p:cNvCxnSpPr>
          <p:nvPr/>
        </p:nvCxnSpPr>
        <p:spPr>
          <a:xfrm>
            <a:off x="594045" y="274638"/>
            <a:ext cx="0" cy="443612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8F757BB-A251-4A54-A3F4-69F94E0974C0}"/>
              </a:ext>
            </a:extLst>
          </p:cNvPr>
          <p:cNvSpPr txBox="1">
            <a:spLocks/>
          </p:cNvSpPr>
          <p:nvPr/>
        </p:nvSpPr>
        <p:spPr>
          <a:xfrm>
            <a:off x="683568" y="274638"/>
            <a:ext cx="7632700" cy="6926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Показатели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1334806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48B4-E1F6-4B7C-B5CF-B726961A650C}" type="slidenum">
              <a:rPr lang="ru-RU" altLang="ru-RU" smtClean="0"/>
              <a:pPr/>
              <a:t>12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924944"/>
            <a:ext cx="4416491" cy="331236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332656"/>
            <a:ext cx="6768752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Процесс забора крови шаг за шагом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68" y="1700808"/>
            <a:ext cx="4410940" cy="3168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7844" y="1029339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БЫЛО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421E38F5-BB34-4D5F-A768-E1730B260073}"/>
              </a:ext>
            </a:extLst>
          </p:cNvPr>
          <p:cNvCxnSpPr>
            <a:cxnSpLocks/>
          </p:cNvCxnSpPr>
          <p:nvPr/>
        </p:nvCxnSpPr>
        <p:spPr>
          <a:xfrm>
            <a:off x="467544" y="393100"/>
            <a:ext cx="0" cy="443612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29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48B4-E1F6-4B7C-B5CF-B726961A650C}" type="slidenum">
              <a:rPr lang="ru-RU" altLang="ru-RU" smtClean="0"/>
              <a:pPr/>
              <a:t>13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702" y="1392823"/>
            <a:ext cx="3312368" cy="2187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7812" y="1367126"/>
            <a:ext cx="3369502" cy="22039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02" y="3712393"/>
            <a:ext cx="3312368" cy="2484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876" y="3722914"/>
            <a:ext cx="3361280" cy="252096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68694" y="294945"/>
            <a:ext cx="6768752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Процесс забора крови шаг за шагом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67844" y="93115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СТАЛО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9FC0B89-DFED-49B7-876F-129B6C6D3E32}"/>
              </a:ext>
            </a:extLst>
          </p:cNvPr>
          <p:cNvCxnSpPr>
            <a:cxnSpLocks/>
          </p:cNvCxnSpPr>
          <p:nvPr/>
        </p:nvCxnSpPr>
        <p:spPr>
          <a:xfrm>
            <a:off x="611560" y="355389"/>
            <a:ext cx="0" cy="443612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83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849A880-1D18-4F40-99B1-798C8BB849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3" t="22001" r="16926" b="8001"/>
          <a:stretch/>
        </p:blipFill>
        <p:spPr>
          <a:xfrm>
            <a:off x="461058" y="1628799"/>
            <a:ext cx="7783349" cy="4473189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68694" y="294945"/>
            <a:ext cx="6768752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Процесс забора крови шаг за шагом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A9FC0B89-DFED-49B7-876F-129B6C6D3E32}"/>
              </a:ext>
            </a:extLst>
          </p:cNvPr>
          <p:cNvCxnSpPr>
            <a:cxnSpLocks/>
          </p:cNvCxnSpPr>
          <p:nvPr/>
        </p:nvCxnSpPr>
        <p:spPr>
          <a:xfrm>
            <a:off x="611560" y="355389"/>
            <a:ext cx="0" cy="443612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3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7584" y="356659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Процесс забора крови шаг за шагом</a:t>
            </a:r>
          </a:p>
        </p:txBody>
      </p:sp>
      <p:pic>
        <p:nvPicPr>
          <p:cNvPr id="13" name="Рисунок 12" descr="Изображение выглядит как пол, внутренний, здание, сте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8161711-2F4F-4D7D-8FF9-47A83352A0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86671"/>
            <a:ext cx="3096344" cy="232225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ол, внутренний, стена, комнат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C3617D92-F490-4D78-A031-3B952CF137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880" y="1205436"/>
            <a:ext cx="2160240" cy="230349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пол, внутренний, стена, мебель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32B38E8-4123-4728-A9DE-4F4AF6B56F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632" y="1184572"/>
            <a:ext cx="3096344" cy="232225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ол, внутренний, сте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CB92CCE2-605F-4189-987F-137F664B27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70" y="3779248"/>
            <a:ext cx="3050284" cy="228771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ол, внутренний, человек, стол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F3F3C8F9-58AF-4C18-977C-71E44A56EE4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2671" y="3777149"/>
            <a:ext cx="1872208" cy="228981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ол, внутренний, сте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F3D0993-4D42-4D3C-B616-FC14181A58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216" y="3781280"/>
            <a:ext cx="2206582" cy="2251899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A9FC0B89-DFED-49B7-876F-129B6C6D3E32}"/>
              </a:ext>
            </a:extLst>
          </p:cNvPr>
          <p:cNvCxnSpPr>
            <a:cxnSpLocks/>
          </p:cNvCxnSpPr>
          <p:nvPr/>
        </p:nvCxnSpPr>
        <p:spPr>
          <a:xfrm>
            <a:off x="611560" y="355389"/>
            <a:ext cx="0" cy="443612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0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48B4-E1F6-4B7C-B5CF-B726961A650C}" type="slidenum">
              <a:rPr lang="ru-RU" altLang="ru-RU" smtClean="0"/>
              <a:pPr/>
              <a:t>16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2" r="7034"/>
          <a:stretch/>
        </p:blipFill>
        <p:spPr>
          <a:xfrm>
            <a:off x="5265879" y="1076585"/>
            <a:ext cx="3595469" cy="2578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73" y="1040391"/>
            <a:ext cx="3472331" cy="2604248"/>
          </a:xfrm>
          <a:prstGeom prst="rect">
            <a:avLst/>
          </a:prstGeom>
        </p:spPr>
      </p:pic>
      <p:sp>
        <p:nvSpPr>
          <p:cNvPr id="9" name="Заголовок 12"/>
          <p:cNvSpPr txBox="1">
            <a:spLocks/>
          </p:cNvSpPr>
          <p:nvPr/>
        </p:nvSpPr>
        <p:spPr>
          <a:xfrm>
            <a:off x="495300" y="267224"/>
            <a:ext cx="7632700" cy="4538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Регистратура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7340" y="1340768"/>
            <a:ext cx="95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8465" y="3861048"/>
            <a:ext cx="105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AC2E"/>
                </a:solidFill>
              </a:rPr>
              <a:t>СТАЛО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80" y="3765426"/>
            <a:ext cx="3528200" cy="2646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12" y="3765426"/>
            <a:ext cx="3528200" cy="2646150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3765426"/>
            <a:ext cx="9144000" cy="5842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0" y="3644639"/>
            <a:ext cx="9144000" cy="584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F749E3B9-DD41-4279-8461-CAF6A19BBA95}"/>
              </a:ext>
            </a:extLst>
          </p:cNvPr>
          <p:cNvCxnSpPr>
            <a:cxnSpLocks/>
          </p:cNvCxnSpPr>
          <p:nvPr/>
        </p:nvCxnSpPr>
        <p:spPr>
          <a:xfrm>
            <a:off x="323528" y="342906"/>
            <a:ext cx="0" cy="443612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845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48B4-E1F6-4B7C-B5CF-B726961A650C}" type="slidenum">
              <a:rPr lang="ru-RU" altLang="ru-RU" smtClean="0"/>
              <a:pPr/>
              <a:t>17</a:t>
            </a:fld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3833813" y="106519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AC2E"/>
                </a:solidFill>
              </a:rPr>
              <a:t>СТАЛО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1" y="3668768"/>
            <a:ext cx="3664524" cy="27483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4" b="8806"/>
          <a:stretch/>
        </p:blipFill>
        <p:spPr>
          <a:xfrm>
            <a:off x="97637" y="1196752"/>
            <a:ext cx="3714844" cy="23169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0"/>
          <a:stretch/>
        </p:blipFill>
        <p:spPr>
          <a:xfrm>
            <a:off x="5364088" y="3933056"/>
            <a:ext cx="3522737" cy="24848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t="5004"/>
          <a:stretch/>
        </p:blipFill>
        <p:spPr>
          <a:xfrm>
            <a:off x="5343108" y="1065190"/>
            <a:ext cx="3522737" cy="2673798"/>
          </a:xfrm>
          <a:prstGeom prst="rect">
            <a:avLst/>
          </a:prstGeom>
        </p:spPr>
      </p:pic>
      <p:sp>
        <p:nvSpPr>
          <p:cNvPr id="16" name="Скругленная прямоугольная выноска 15"/>
          <p:cNvSpPr/>
          <p:nvPr/>
        </p:nvSpPr>
        <p:spPr>
          <a:xfrm>
            <a:off x="3883959" y="2886417"/>
            <a:ext cx="1355418" cy="720080"/>
          </a:xfrm>
          <a:prstGeom prst="wedgeRoundRectCallout">
            <a:avLst>
              <a:gd name="adj1" fmla="val -82062"/>
              <a:gd name="adj2" fmla="val -67811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>
                <a:solidFill>
                  <a:srgbClr val="414142"/>
                </a:solidFill>
              </a:rPr>
              <a:t>Электронное табло расписания врачей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3843685" y="5661248"/>
            <a:ext cx="1355418" cy="720080"/>
          </a:xfrm>
          <a:prstGeom prst="wedgeRoundRectCallout">
            <a:avLst>
              <a:gd name="adj1" fmla="val -97803"/>
              <a:gd name="adj2" fmla="val -79452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>
                <a:solidFill>
                  <a:srgbClr val="414142"/>
                </a:solidFill>
              </a:rPr>
              <a:t>Комфортный зал ожидания для пациентов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3941281" y="4171327"/>
            <a:ext cx="1355418" cy="720080"/>
          </a:xfrm>
          <a:prstGeom prst="wedgeRoundRectCallout">
            <a:avLst>
              <a:gd name="adj1" fmla="val 78162"/>
              <a:gd name="adj2" fmla="val -2202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>
                <a:solidFill>
                  <a:srgbClr val="414142"/>
                </a:solidFill>
              </a:rPr>
              <a:t>Рабочее место регистратора, организованное по системе 5С</a:t>
            </a: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3906177" y="1714104"/>
            <a:ext cx="1355418" cy="852571"/>
          </a:xfrm>
          <a:prstGeom prst="wedgeRoundRectCallout">
            <a:avLst>
              <a:gd name="adj1" fmla="val 187226"/>
              <a:gd name="adj2" fmla="val -58279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>
                <a:solidFill>
                  <a:srgbClr val="414142"/>
                </a:solidFill>
              </a:rPr>
              <a:t>Монитор электронной очереди пациентов в регистратуру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07A0091B-16E2-43E7-9546-4DD26631C231}"/>
              </a:ext>
            </a:extLst>
          </p:cNvPr>
          <p:cNvSpPr txBox="1">
            <a:spLocks/>
          </p:cNvSpPr>
          <p:nvPr/>
        </p:nvSpPr>
        <p:spPr>
          <a:xfrm>
            <a:off x="495300" y="267224"/>
            <a:ext cx="7632700" cy="4538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Регистратура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4BACFF72-C88C-4493-B374-EEA837513614}"/>
              </a:ext>
            </a:extLst>
          </p:cNvPr>
          <p:cNvCxnSpPr>
            <a:cxnSpLocks/>
          </p:cNvCxnSpPr>
          <p:nvPr/>
        </p:nvCxnSpPr>
        <p:spPr>
          <a:xfrm>
            <a:off x="323528" y="342906"/>
            <a:ext cx="0" cy="443612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000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48B4-E1F6-4B7C-B5CF-B726961A650C}" type="slidenum">
              <a:rPr lang="ru-RU" altLang="ru-RU" smtClean="0"/>
              <a:pPr/>
              <a:t>18</a:t>
            </a:fld>
            <a:endParaRPr lang="ru-RU" altLang="ru-RU"/>
          </a:p>
        </p:txBody>
      </p:sp>
      <p:sp>
        <p:nvSpPr>
          <p:cNvPr id="4" name="Заголовок 12"/>
          <p:cNvSpPr txBox="1">
            <a:spLocks/>
          </p:cNvSpPr>
          <p:nvPr/>
        </p:nvSpPr>
        <p:spPr>
          <a:xfrm>
            <a:off x="495300" y="165944"/>
            <a:ext cx="7632700" cy="70137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Call-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центр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 r="16926"/>
          <a:stretch/>
        </p:blipFill>
        <p:spPr>
          <a:xfrm>
            <a:off x="259726" y="1372445"/>
            <a:ext cx="4071558" cy="24953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49" y="4149080"/>
            <a:ext cx="4087723" cy="22993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1623" y="981644"/>
            <a:ext cx="360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9071" y="980019"/>
            <a:ext cx="360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AC2E"/>
                </a:solidFill>
              </a:rPr>
              <a:t>СТАЛО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12" y="3861048"/>
            <a:ext cx="44868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Организованы новые рабочие места для операторов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Call-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Журналы расположены на сквозной полке, чтобы их можно было достать с обоих рабочих мест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настоящее время внедрён электронный журнал вызова врача на дом</a:t>
            </a:r>
          </a:p>
        </p:txBody>
      </p:sp>
      <p:pic>
        <p:nvPicPr>
          <p:cNvPr id="167938" name="Picture 2" descr="C:\Users\sekretar\Desktop\все фото\call-центр\call-цент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12776"/>
            <a:ext cx="4032448" cy="2510908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4E71A454-DE11-4947-86A2-7BAF68B75A1E}"/>
              </a:ext>
            </a:extLst>
          </p:cNvPr>
          <p:cNvCxnSpPr>
            <a:cxnSpLocks/>
          </p:cNvCxnSpPr>
          <p:nvPr/>
        </p:nvCxnSpPr>
        <p:spPr>
          <a:xfrm>
            <a:off x="395536" y="260648"/>
            <a:ext cx="0" cy="443612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273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48B4-E1F6-4B7C-B5CF-B726961A650C}" type="slidenum">
              <a:rPr lang="ru-RU" altLang="ru-RU" smtClean="0"/>
              <a:pPr/>
              <a:t>19</a:t>
            </a:fld>
            <a:endParaRPr lang="ru-RU" altLang="ru-RU"/>
          </a:p>
        </p:txBody>
      </p:sp>
      <p:sp>
        <p:nvSpPr>
          <p:cNvPr id="4" name="Заголовок 12"/>
          <p:cNvSpPr txBox="1">
            <a:spLocks/>
          </p:cNvSpPr>
          <p:nvPr/>
        </p:nvSpPr>
        <p:spPr>
          <a:xfrm>
            <a:off x="495300" y="165944"/>
            <a:ext cx="7632700" cy="70137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Call-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центр</a:t>
            </a:r>
          </a:p>
          <a:p>
            <a:r>
              <a:rPr lang="ru-RU" sz="2800" b="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Алгоритм сортировки входящих звонков для определения маршрутизации пациента</a:t>
            </a:r>
            <a:endParaRPr lang="ru-RU" sz="2400" b="0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4E71A454-DE11-4947-86A2-7BAF68B75A1E}"/>
              </a:ext>
            </a:extLst>
          </p:cNvPr>
          <p:cNvCxnSpPr>
            <a:cxnSpLocks/>
          </p:cNvCxnSpPr>
          <p:nvPr/>
        </p:nvCxnSpPr>
        <p:spPr>
          <a:xfrm>
            <a:off x="395536" y="260648"/>
            <a:ext cx="0" cy="443612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F7EDCB9-71A6-4BD2-BECF-F18100D3B5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7"/>
          <a:stretch/>
        </p:blipFill>
        <p:spPr>
          <a:xfrm>
            <a:off x="981534" y="1757625"/>
            <a:ext cx="6660232" cy="47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1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980" y="986162"/>
            <a:ext cx="8656439" cy="310069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59763" y="6484792"/>
            <a:ext cx="627062" cy="328584"/>
          </a:xfrm>
        </p:spPr>
        <p:txBody>
          <a:bodyPr/>
          <a:lstStyle/>
          <a:p>
            <a:fld id="{4027DE4E-6A23-4EAC-BAE8-DB617B7AE22F}" type="slidenum">
              <a:rPr lang="ru-RU" altLang="ru-RU" smtClean="0"/>
              <a:pPr/>
              <a:t>2</a:t>
            </a:fld>
            <a:endParaRPr lang="ru-RU" altLang="ru-RU"/>
          </a:p>
        </p:txBody>
      </p:sp>
      <p:sp>
        <p:nvSpPr>
          <p:cNvPr id="5" name="Овал 4"/>
          <p:cNvSpPr/>
          <p:nvPr/>
        </p:nvSpPr>
        <p:spPr>
          <a:xfrm>
            <a:off x="1872088" y="1052736"/>
            <a:ext cx="21602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1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251520" y="4838802"/>
          <a:ext cx="8635306" cy="1600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17653">
                  <a:extLst>
                    <a:ext uri="{9D8B030D-6E8A-4147-A177-3AD203B41FA5}">
                      <a16:colId xmlns:a16="http://schemas.microsoft.com/office/drawing/2014/main" xmlns="" val="146539849"/>
                    </a:ext>
                  </a:extLst>
                </a:gridCol>
                <a:gridCol w="4317653">
                  <a:extLst>
                    <a:ext uri="{9D8B030D-6E8A-4147-A177-3AD203B41FA5}">
                      <a16:colId xmlns:a16="http://schemas.microsoft.com/office/drawing/2014/main" xmlns="" val="676706340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100" b="0" dirty="0">
                          <a:latin typeface="Calibri" panose="020F0502020204030204" pitchFamily="34" charset="0"/>
                        </a:rPr>
                        <a:t>Не все результаты анализов востребованы впоследствии врачами.</a:t>
                      </a:r>
                      <a:r>
                        <a:rPr lang="ru-RU" sz="1100" b="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100" b="0" baseline="0" dirty="0" err="1">
                          <a:latin typeface="Calibri" panose="020F0502020204030204" pitchFamily="34" charset="0"/>
                        </a:rPr>
                        <a:t>Дублирующиеся</a:t>
                      </a:r>
                      <a:r>
                        <a:rPr lang="ru-RU" sz="1100" b="0" baseline="0" dirty="0">
                          <a:latin typeface="Calibri" panose="020F0502020204030204" pitchFamily="34" charset="0"/>
                        </a:rPr>
                        <a:t> анализы (например, группа крови)</a:t>
                      </a:r>
                      <a:endParaRPr lang="ru-RU" sz="1100" b="0" dirty="0">
                        <a:latin typeface="Calibri" panose="020F0502020204030204" pitchFamily="34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100" b="0" dirty="0">
                          <a:latin typeface="Calibri" panose="020F0502020204030204" pitchFamily="34" charset="0"/>
                        </a:rPr>
                        <a:t>Талоны выдаются со «сроком</a:t>
                      </a:r>
                      <a:r>
                        <a:rPr lang="ru-RU" sz="1100" b="0" baseline="0" dirty="0">
                          <a:latin typeface="Calibri" panose="020F0502020204030204" pitchFamily="34" charset="0"/>
                        </a:rPr>
                        <a:t> действия» 5 дней, не прогнозируемая дневная загрузка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100" b="0" baseline="0" dirty="0">
                          <a:latin typeface="Calibri" panose="020F0502020204030204" pitchFamily="34" charset="0"/>
                        </a:rPr>
                        <a:t>Живая очередь 22-26 человек, нервозность, недовольство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100" b="0" baseline="0" dirty="0">
                          <a:latin typeface="Calibri" panose="020F0502020204030204" pitchFamily="34" charset="0"/>
                        </a:rPr>
                        <a:t>Световой сигнал вызова на входе загорается быстро, пациенты не всегда успевают зафиксировать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00" b="0" baseline="0" dirty="0">
                          <a:latin typeface="Calibri" panose="020F0502020204030204" pitchFamily="34" charset="0"/>
                        </a:rPr>
                        <a:t>Низкая загрузка операторов, ожидание окончания манипуляций медсестры. Накапливается очередь к медсестрам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6"/>
                      </a:pPr>
                      <a:r>
                        <a:rPr lang="ru-RU" sz="1100" b="0" baseline="0" dirty="0">
                          <a:latin typeface="Calibri" panose="020F0502020204030204" pitchFamily="34" charset="0"/>
                        </a:rPr>
                        <a:t>Медсестра занимается не лечебной функцией</a:t>
                      </a:r>
                    </a:p>
                    <a:p>
                      <a:pPr marL="228600" indent="-228600">
                        <a:buAutoNum type="arabicPeriod" startAt="6"/>
                      </a:pPr>
                      <a:r>
                        <a:rPr lang="ru-RU" sz="1100" b="0" baseline="0" dirty="0">
                          <a:latin typeface="Calibri" panose="020F0502020204030204" pitchFamily="34" charset="0"/>
                        </a:rPr>
                        <a:t>Несколько журналов с частично </a:t>
                      </a:r>
                      <a:r>
                        <a:rPr lang="ru-RU" sz="1100" b="0" baseline="0" dirty="0" err="1">
                          <a:latin typeface="Calibri" panose="020F0502020204030204" pitchFamily="34" charset="0"/>
                        </a:rPr>
                        <a:t>дублирующейся</a:t>
                      </a:r>
                      <a:r>
                        <a:rPr lang="ru-RU" sz="1100" b="0" baseline="0" dirty="0">
                          <a:latin typeface="Calibri" panose="020F0502020204030204" pitchFamily="34" charset="0"/>
                        </a:rPr>
                        <a:t> информацией</a:t>
                      </a:r>
                    </a:p>
                    <a:p>
                      <a:pPr marL="228600" indent="-228600">
                        <a:buAutoNum type="arabicPeriod" startAt="6"/>
                      </a:pPr>
                      <a:r>
                        <a:rPr lang="ru-RU" sz="1100" b="0" dirty="0">
                          <a:latin typeface="Calibri" panose="020F0502020204030204" pitchFamily="34" charset="0"/>
                        </a:rPr>
                        <a:t>Потери</a:t>
                      </a:r>
                      <a:r>
                        <a:rPr lang="ru-RU" sz="1100" b="0" baseline="0" dirty="0">
                          <a:latin typeface="Calibri" panose="020F0502020204030204" pitchFamily="34" charset="0"/>
                        </a:rPr>
                        <a:t> на перемещения – 276 м в смену (2 часа) каждой медсестрой</a:t>
                      </a:r>
                    </a:p>
                    <a:p>
                      <a:pPr marL="228600" indent="-228600">
                        <a:buAutoNum type="arabicPeriod" startAt="6"/>
                      </a:pPr>
                      <a:r>
                        <a:rPr lang="ru-RU" sz="1100" b="0" baseline="0" dirty="0">
                          <a:latin typeface="Calibri" panose="020F0502020204030204" pitchFamily="34" charset="0"/>
                        </a:rPr>
                        <a:t>Пациенту сложно подойти к месту забора крови, обходит чистую зону</a:t>
                      </a:r>
                    </a:p>
                    <a:p>
                      <a:pPr marL="228600" indent="-228600">
                        <a:buAutoNum type="arabicPeriod" startAt="6"/>
                      </a:pPr>
                      <a:r>
                        <a:rPr lang="ru-RU" sz="1100" b="0" baseline="0" dirty="0">
                          <a:latin typeface="Calibri" panose="020F0502020204030204" pitchFamily="34" charset="0"/>
                        </a:rPr>
                        <a:t>При данной организации лимит 85 пациентов в смену, целевое 150 в смену</a:t>
                      </a:r>
                      <a:endParaRPr lang="ru-RU" sz="1100" b="0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3384517"/>
                  </a:ext>
                </a:extLst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1881186" y="1258301"/>
            <a:ext cx="21602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2051720" y="1577142"/>
            <a:ext cx="21602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Овал 9"/>
          <p:cNvSpPr/>
          <p:nvPr/>
        </p:nvSpPr>
        <p:spPr>
          <a:xfrm>
            <a:off x="2987824" y="1858670"/>
            <a:ext cx="21602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Овал 10"/>
          <p:cNvSpPr/>
          <p:nvPr/>
        </p:nvSpPr>
        <p:spPr>
          <a:xfrm>
            <a:off x="4716016" y="2492896"/>
            <a:ext cx="21602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Овал 11"/>
          <p:cNvSpPr/>
          <p:nvPr/>
        </p:nvSpPr>
        <p:spPr>
          <a:xfrm>
            <a:off x="4932040" y="2492896"/>
            <a:ext cx="21602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Овал 12"/>
          <p:cNvSpPr/>
          <p:nvPr/>
        </p:nvSpPr>
        <p:spPr>
          <a:xfrm>
            <a:off x="5220072" y="2984702"/>
            <a:ext cx="21602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Овал 13"/>
          <p:cNvSpPr/>
          <p:nvPr/>
        </p:nvSpPr>
        <p:spPr>
          <a:xfrm>
            <a:off x="6001527" y="2989469"/>
            <a:ext cx="21602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Овал 14"/>
          <p:cNvSpPr/>
          <p:nvPr/>
        </p:nvSpPr>
        <p:spPr>
          <a:xfrm>
            <a:off x="7026800" y="2984702"/>
            <a:ext cx="21602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Овал 15"/>
          <p:cNvSpPr/>
          <p:nvPr/>
        </p:nvSpPr>
        <p:spPr>
          <a:xfrm>
            <a:off x="8079126" y="2984702"/>
            <a:ext cx="21602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Овал 17"/>
          <p:cNvSpPr/>
          <p:nvPr/>
        </p:nvSpPr>
        <p:spPr>
          <a:xfrm>
            <a:off x="2051720" y="1336455"/>
            <a:ext cx="21602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33703" y="45811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Проблемы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4033" y="3861048"/>
            <a:ext cx="7078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Количество пациентов в смену (2 часа) = 85 пациентов</a:t>
            </a:r>
          </a:p>
          <a:p>
            <a:r>
              <a:rPr lang="ru-RU" sz="1400" dirty="0"/>
              <a:t>ВПП общее = </a:t>
            </a:r>
            <a:r>
              <a:rPr lang="en-US" sz="1400" dirty="0"/>
              <a:t>min </a:t>
            </a:r>
            <a:r>
              <a:rPr lang="ru-RU" sz="1400" dirty="0"/>
              <a:t>39 мин, </a:t>
            </a:r>
            <a:r>
              <a:rPr lang="en-US" sz="1400" dirty="0"/>
              <a:t>max </a:t>
            </a:r>
            <a:r>
              <a:rPr lang="ru-RU" sz="1400" dirty="0"/>
              <a:t> 41 мин</a:t>
            </a:r>
          </a:p>
          <a:p>
            <a:r>
              <a:rPr lang="ru-RU" sz="1400" dirty="0"/>
              <a:t>Лимитирующая операция – работа медсестры с пациентом = 169 сек</a:t>
            </a:r>
          </a:p>
          <a:p>
            <a:r>
              <a:rPr lang="ru-RU" sz="1400" dirty="0"/>
              <a:t>Перемещений медсестры в смену = 276 м</a:t>
            </a:r>
          </a:p>
        </p:txBody>
      </p:sp>
      <p:sp>
        <p:nvSpPr>
          <p:cNvPr id="25" name="Овал 24"/>
          <p:cNvSpPr/>
          <p:nvPr/>
        </p:nvSpPr>
        <p:spPr>
          <a:xfrm>
            <a:off x="8573293" y="2074694"/>
            <a:ext cx="313531" cy="2726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" name="Овал 26"/>
          <p:cNvSpPr/>
          <p:nvPr/>
        </p:nvSpPr>
        <p:spPr>
          <a:xfrm>
            <a:off x="5330575" y="2477048"/>
            <a:ext cx="21602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97267" y="64781"/>
            <a:ext cx="82374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Процесс забора крови</a:t>
            </a:r>
          </a:p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Карта текущего состояния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6DE9A534-16B2-4EA9-9960-53934A6B5B45}"/>
              </a:ext>
            </a:extLst>
          </p:cNvPr>
          <p:cNvCxnSpPr>
            <a:cxnSpLocks/>
          </p:cNvCxnSpPr>
          <p:nvPr/>
        </p:nvCxnSpPr>
        <p:spPr>
          <a:xfrm>
            <a:off x="597267" y="188640"/>
            <a:ext cx="0" cy="797522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3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yarmudr.ru/data/share/admupload_1472557493_Uspensk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86914"/>
            <a:ext cx="6912768" cy="617108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8" name="TextBox 17"/>
          <p:cNvSpPr txBox="1"/>
          <p:nvPr/>
        </p:nvSpPr>
        <p:spPr>
          <a:xfrm>
            <a:off x="899592" y="1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  <a:endParaRPr lang="ru-RU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9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48B4-E1F6-4B7C-B5CF-B726961A650C}" type="slidenum">
              <a:rPr lang="ru-RU" altLang="ru-RU" smtClean="0"/>
              <a:pPr/>
              <a:t>3</a:t>
            </a:fld>
            <a:endParaRPr lang="ru-RU" alt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33176" y="242934"/>
            <a:ext cx="6991341" cy="70855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Aft>
                <a:spcPts val="0"/>
              </a:spcAft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Стандартизированная работа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5135" y="2596530"/>
            <a:ext cx="4383087" cy="341788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78315" y="3798257"/>
            <a:ext cx="2377861" cy="446659"/>
          </a:xfrm>
          <a:prstGeom prst="wedgeRoundRectCallout">
            <a:avLst>
              <a:gd name="adj1" fmla="val -40627"/>
              <a:gd name="adj2" fmla="val 133327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000000"/>
                </a:solidFill>
                <a:latin typeface="+mn-lt"/>
              </a:rPr>
              <a:t>5.Наибольшее время цикла обводится овалом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6547" y="4644405"/>
            <a:ext cx="2738523" cy="830262"/>
          </a:xfrm>
          <a:prstGeom prst="wedgeRoundRectCallout">
            <a:avLst>
              <a:gd name="adj1" fmla="val 82049"/>
              <a:gd name="adj2" fmla="val -7886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rgbClr val="000000"/>
                </a:solidFill>
                <a:latin typeface="+mn-lt"/>
              </a:rPr>
              <a:t>4.Наименьшее часто повторяемое</a:t>
            </a:r>
            <a:r>
              <a:rPr lang="en-US" altLang="ru-RU" sz="1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+mn-lt"/>
              </a:rPr>
              <a:t>общее время цикла- обозначается «</a:t>
            </a:r>
            <a:r>
              <a:rPr lang="en-US" altLang="ru-RU" sz="1400" dirty="0">
                <a:solidFill>
                  <a:srgbClr val="000000"/>
                </a:solidFill>
                <a:latin typeface="+mn-lt"/>
              </a:rPr>
              <a:t>T</a:t>
            </a:r>
            <a:r>
              <a:rPr lang="ru-RU" altLang="ru-RU" sz="1400" dirty="0">
                <a:solidFill>
                  <a:srgbClr val="000000"/>
                </a:solidFill>
                <a:latin typeface="+mn-lt"/>
              </a:rPr>
              <a:t>»,</a:t>
            </a:r>
          </a:p>
          <a:p>
            <a:pPr algn="ctr" eaLnBrk="1" hangingPunct="1"/>
            <a:r>
              <a:rPr lang="ru-RU" altLang="ru-RU" sz="1400" dirty="0">
                <a:solidFill>
                  <a:srgbClr val="000000"/>
                </a:solidFill>
                <a:latin typeface="+mn-lt"/>
              </a:rPr>
              <a:t>его нужно подчеркнуть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1095" y="969205"/>
            <a:ext cx="8595730" cy="104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8000" tIns="10800" rIns="18000" bIns="10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marL="285750" indent="-285750" eaLnBrk="1" hangingPunct="1">
              <a:lnSpc>
                <a:spcPct val="120000"/>
              </a:lnSpc>
              <a:spcBef>
                <a:spcPts val="1125"/>
              </a:spcBef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Помогает детально познакомиться с операцией в целом, зафиксировать причины колебаний всего цикла (определить цель по стабилизации   времени цикла) </a:t>
            </a:r>
          </a:p>
          <a:p>
            <a:pPr marL="285750" indent="-285750" eaLnBrk="1" hangingPunct="1">
              <a:lnSpc>
                <a:spcPct val="120000"/>
              </a:lnSpc>
              <a:spcBef>
                <a:spcPts val="1125"/>
              </a:spcBef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Помогает разбить весь цикл на отдельные элементы, выделить переходы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647031" y="2179907"/>
            <a:ext cx="3251200" cy="641350"/>
          </a:xfrm>
          <a:prstGeom prst="wedgeRoundRectCallout">
            <a:avLst>
              <a:gd name="adj1" fmla="val 35574"/>
              <a:gd name="adj2" fmla="val 69227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rgbClr val="000000"/>
                </a:solidFill>
                <a:latin typeface="+mn-lt"/>
              </a:rPr>
              <a:t>1.Заполните верхнюю часть бланка («от» - начало операции, «до конец операции»)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1081" y="2918748"/>
            <a:ext cx="2773989" cy="879509"/>
          </a:xfrm>
          <a:prstGeom prst="wedgeRoundRectCallout">
            <a:avLst>
              <a:gd name="adj1" fmla="val 64287"/>
              <a:gd name="adj2" fmla="val 24186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rgbClr val="000000"/>
                </a:solidFill>
                <a:latin typeface="+mn-lt"/>
              </a:rPr>
              <a:t>2.Укажите номер элемента. Для перемещений указывается «перемещение», номер не присваивается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38566" y="3843436"/>
            <a:ext cx="2766504" cy="698611"/>
          </a:xfrm>
          <a:prstGeom prst="wedgeRoundRectCallout">
            <a:avLst>
              <a:gd name="adj1" fmla="val 74926"/>
              <a:gd name="adj2" fmla="val -10511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rgbClr val="000000"/>
                </a:solidFill>
                <a:latin typeface="+mn-lt"/>
              </a:rPr>
              <a:t>3.Измерьте с помощью хронометра и укажите</a:t>
            </a:r>
          </a:p>
          <a:p>
            <a:pPr algn="ctr" eaLnBrk="1" hangingPunct="1"/>
            <a:r>
              <a:rPr lang="ru-RU" altLang="ru-RU" sz="1400" dirty="0">
                <a:solidFill>
                  <a:srgbClr val="000000"/>
                </a:solidFill>
                <a:latin typeface="+mn-lt"/>
              </a:rPr>
              <a:t>общее время цикла операции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6949503" y="3956075"/>
            <a:ext cx="2154585" cy="1647898"/>
          </a:xfrm>
          <a:prstGeom prst="wedgeRoundRectCallout">
            <a:avLst>
              <a:gd name="adj1" fmla="val -65524"/>
              <a:gd name="adj2" fmla="val 15604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8.В правой колонке последовательно запишите рабочие элементы, а если в цикле есть переходы, то укажите между какими элементами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3604484" y="4365104"/>
            <a:ext cx="347663" cy="17463"/>
          </a:xfrm>
          <a:prstGeom prst="line">
            <a:avLst/>
          </a:prstGeom>
          <a:noFill/>
          <a:ln w="3816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3561110" y="4644405"/>
            <a:ext cx="479425" cy="187325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3707904" y="5827610"/>
            <a:ext cx="2190750" cy="627062"/>
          </a:xfrm>
          <a:prstGeom prst="wedgeRoundRectCallout">
            <a:avLst>
              <a:gd name="adj1" fmla="val -1264"/>
              <a:gd name="adj2" fmla="val -122888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rgbClr val="000000"/>
                </a:solidFill>
                <a:latin typeface="+mn-lt"/>
              </a:rPr>
              <a:t>6.Запишите возможные причины колебания  общего времени цикла</a:t>
            </a: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93452" y="5589341"/>
            <a:ext cx="2771775" cy="712788"/>
          </a:xfrm>
          <a:prstGeom prst="wedgeRoundRectCallout">
            <a:avLst>
              <a:gd name="adj1" fmla="val 75412"/>
              <a:gd name="adj2" fmla="val -3923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000000"/>
                </a:solidFill>
                <a:latin typeface="+mn-lt"/>
              </a:rPr>
              <a:t>7.Запишите разность между обведенным и подчеркнутым значением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774031" y="2453655"/>
            <a:ext cx="285750" cy="14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6F3EE2D3-405A-4C12-8A4F-6B29274F5C40}"/>
              </a:ext>
            </a:extLst>
          </p:cNvPr>
          <p:cNvCxnSpPr>
            <a:cxnSpLocks/>
          </p:cNvCxnSpPr>
          <p:nvPr/>
        </p:nvCxnSpPr>
        <p:spPr>
          <a:xfrm>
            <a:off x="467544" y="188640"/>
            <a:ext cx="0" cy="569868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7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48B4-E1F6-4B7C-B5CF-B726961A650C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304836"/>
            <a:ext cx="6991341" cy="70855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Стандартизированная работа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713041"/>
              </p:ext>
            </p:extLst>
          </p:nvPr>
        </p:nvGraphicFramePr>
        <p:xfrm>
          <a:off x="244462" y="1925817"/>
          <a:ext cx="4032449" cy="414692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4770">
                  <a:extLst>
                    <a:ext uri="{9D8B030D-6E8A-4147-A177-3AD203B41FA5}">
                      <a16:colId xmlns:a16="http://schemas.microsoft.com/office/drawing/2014/main" xmlns="" val="2911693946"/>
                    </a:ext>
                  </a:extLst>
                </a:gridCol>
                <a:gridCol w="3183512">
                  <a:extLst>
                    <a:ext uri="{9D8B030D-6E8A-4147-A177-3AD203B41FA5}">
                      <a16:colId xmlns:a16="http://schemas.microsoft.com/office/drawing/2014/main" xmlns="" val="1031465682"/>
                    </a:ext>
                  </a:extLst>
                </a:gridCol>
                <a:gridCol w="554167">
                  <a:extLst>
                    <a:ext uri="{9D8B030D-6E8A-4147-A177-3AD203B41FA5}">
                      <a16:colId xmlns:a16="http://schemas.microsoft.com/office/drawing/2014/main" xmlns="" val="1780982706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№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Операция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Время, сек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930043370"/>
                  </a:ext>
                </a:extLst>
              </a:tr>
              <a:tr h="2289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Вызвать пациента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348302642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Взять у пациента направление и документы. Сделать запись в журнале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20169707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 -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Переход от стола к месту забор крови у пациента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4119924582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Надеть перчатки, затянуть жгут на руке пациента, взять соответтсвующие пробирки, иглу, вакутайнер, произвести забор крови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145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237301236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Поставить заполненные пробирки в штатив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234729824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 -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Отпустить пациента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344260738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 -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Переход с иглой, вакутайнером и жгутом  к манипуляционному столу с контейнерами с дэз.средством.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192680561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Поместить их в контейнеры для обработки.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39872436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 -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Переход к месту забора крови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356004812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Перенос штрих-кодов на пробирки.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340012991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Поставить пробирки в штатив.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334392685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Обработка места забора крови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89959975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 -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Переход к столу с журналами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174415153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17969771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ИТОГО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169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1453050268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60699" y="1052187"/>
            <a:ext cx="46324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Стандарт работы медсестры</a:t>
            </a:r>
          </a:p>
          <a:p>
            <a:pPr algn="ctr"/>
            <a:r>
              <a:rPr lang="ru-RU" dirty="0"/>
              <a:t>(текущее состояние)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9578" y="1916832"/>
            <a:ext cx="4566918" cy="3770900"/>
          </a:xfrm>
          <a:prstGeom prst="rect">
            <a:avLst/>
          </a:prstGeom>
        </p:spPr>
      </p:pic>
      <p:cxnSp>
        <p:nvCxnSpPr>
          <p:cNvPr id="21" name="Прямая со стрелкой 20"/>
          <p:cNvCxnSpPr/>
          <p:nvPr/>
        </p:nvCxnSpPr>
        <p:spPr>
          <a:xfrm>
            <a:off x="4572000" y="5819197"/>
            <a:ext cx="576064" cy="0"/>
          </a:xfrm>
          <a:prstGeom prst="straightConnector1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ot"/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21"/>
          <p:cNvSpPr txBox="1"/>
          <p:nvPr/>
        </p:nvSpPr>
        <p:spPr>
          <a:xfrm>
            <a:off x="5076056" y="5687459"/>
            <a:ext cx="2304256" cy="311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Перемещения пациента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4554547" y="6226712"/>
            <a:ext cx="576064" cy="0"/>
          </a:xfrm>
          <a:prstGeom prst="straightConnector1">
            <a:avLst/>
          </a:prstGeom>
          <a:noFill/>
          <a:ln w="28575">
            <a:solidFill>
              <a:srgbClr val="FF66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TextBox 23"/>
          <p:cNvSpPr txBox="1"/>
          <p:nvPr/>
        </p:nvSpPr>
        <p:spPr>
          <a:xfrm>
            <a:off x="5130611" y="6076330"/>
            <a:ext cx="2511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Перемещения медсестры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E288673E-6767-4AD7-A039-90F20C23C902}"/>
              </a:ext>
            </a:extLst>
          </p:cNvPr>
          <p:cNvCxnSpPr>
            <a:cxnSpLocks/>
          </p:cNvCxnSpPr>
          <p:nvPr/>
        </p:nvCxnSpPr>
        <p:spPr>
          <a:xfrm>
            <a:off x="395536" y="304836"/>
            <a:ext cx="0" cy="443612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61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DE4E-6A23-4EAC-BAE8-DB617B7AE22F}" type="slidenum">
              <a:rPr lang="ru-RU" altLang="ru-RU" smtClean="0"/>
              <a:pPr/>
              <a:t>5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254346" y="914811"/>
            <a:ext cx="863530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Разработка стандарта рабочего стола медсестры  и стола для </a:t>
            </a:r>
            <a:r>
              <a:rPr lang="ru-RU" dirty="0" err="1"/>
              <a:t>дез</a:t>
            </a:r>
            <a:r>
              <a:rPr lang="ru-RU" dirty="0"/>
              <a:t>. средств, исходя из последовательности выполнения элементов работы и комплектации на 50 пациентов. </a:t>
            </a:r>
          </a:p>
          <a:p>
            <a:r>
              <a:rPr lang="ru-RU" dirty="0"/>
              <a:t>Стандарт разработан с учетом типоразмеров всех элементов, для определения габаритов требуемой мебели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19" y="3100964"/>
            <a:ext cx="4320480" cy="25602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2850100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Стандарт рабочего стола медсестры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3019" y="3160641"/>
            <a:ext cx="4363805" cy="250060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89509" y="2852936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Стандарт стола с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</a:rPr>
              <a:t>дез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. средствами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C3CDE908-F381-4AE8-93F1-4D26C4F2B12D}"/>
              </a:ext>
            </a:extLst>
          </p:cNvPr>
          <p:cNvSpPr txBox="1">
            <a:spLocks/>
          </p:cNvSpPr>
          <p:nvPr/>
        </p:nvSpPr>
        <p:spPr>
          <a:xfrm>
            <a:off x="467544" y="308371"/>
            <a:ext cx="8419280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Стандарт работы медсестры (рабочее место)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4440FA7D-2464-428E-B60C-C7423DEBA1EA}"/>
              </a:ext>
            </a:extLst>
          </p:cNvPr>
          <p:cNvCxnSpPr>
            <a:cxnSpLocks/>
          </p:cNvCxnSpPr>
          <p:nvPr/>
        </p:nvCxnSpPr>
        <p:spPr>
          <a:xfrm>
            <a:off x="368371" y="368815"/>
            <a:ext cx="0" cy="443612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0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702" y="1538750"/>
            <a:ext cx="2955330" cy="244021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48B4-E1F6-4B7C-B5CF-B726961A650C}" type="slidenum">
              <a:rPr lang="ru-RU" altLang="ru-RU" smtClean="0"/>
              <a:pPr/>
              <a:t>6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33" y="3978964"/>
            <a:ext cx="3203152" cy="24023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132" y="4064104"/>
            <a:ext cx="3089631" cy="23172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2714" y="1491067"/>
            <a:ext cx="2911860" cy="2505939"/>
          </a:xfrm>
          <a:prstGeom prst="rect">
            <a:avLst/>
          </a:prstGeom>
        </p:spPr>
      </p:pic>
      <p:sp>
        <p:nvSpPr>
          <p:cNvPr id="12" name="Стрелка: шеврон 11"/>
          <p:cNvSpPr/>
          <p:nvPr/>
        </p:nvSpPr>
        <p:spPr>
          <a:xfrm>
            <a:off x="4031940" y="2525932"/>
            <a:ext cx="864096" cy="2160240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10733" y="262153"/>
            <a:ext cx="6768752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Стандарт работы медсестры было - стало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0527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92714" y="10527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СТАЛО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EE6E6AF-5FAA-417D-98FC-3F716648291A}"/>
              </a:ext>
            </a:extLst>
          </p:cNvPr>
          <p:cNvCxnSpPr>
            <a:cxnSpLocks/>
          </p:cNvCxnSpPr>
          <p:nvPr/>
        </p:nvCxnSpPr>
        <p:spPr>
          <a:xfrm>
            <a:off x="611560" y="322597"/>
            <a:ext cx="0" cy="443612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1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72EA8-4B81-4A31-A7C3-D00B044141D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8265" y="867844"/>
            <a:ext cx="4126753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/>
              <a:t>Проблемы по загрузке персонала: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12 % </a:t>
            </a:r>
            <a:r>
              <a:rPr lang="ru-RU" sz="1400" dirty="0"/>
              <a:t>времени медсестра занимается </a:t>
            </a:r>
            <a:br>
              <a:rPr lang="ru-RU" sz="1400" dirty="0"/>
            </a:br>
            <a:r>
              <a:rPr lang="ru-RU" sz="1400" dirty="0"/>
              <a:t>не медицинскими операциями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50 %</a:t>
            </a:r>
            <a:r>
              <a:rPr lang="ru-RU" sz="1400" dirty="0"/>
              <a:t> времени оператора – ожидания</a:t>
            </a:r>
          </a:p>
          <a:p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329716"/>
            <a:ext cx="39381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Было: 85</a:t>
            </a:r>
            <a:r>
              <a:rPr lang="ru-RU" sz="1400" dirty="0"/>
              <a:t> пациентов в смену </a:t>
            </a:r>
            <a:r>
              <a:rPr lang="ru-RU" sz="1400" b="1" dirty="0"/>
              <a:t>Перебалансировали </a:t>
            </a:r>
            <a:br>
              <a:rPr lang="ru-RU" sz="1400" b="1" dirty="0"/>
            </a:br>
            <a:r>
              <a:rPr lang="ru-RU" sz="1400" b="1" dirty="0"/>
              <a:t>загрузку медсестер и операторов: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7" y="3470862"/>
            <a:ext cx="3517479" cy="29104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497" y="6461723"/>
            <a:ext cx="1390449" cy="3467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3946" y="6461723"/>
            <a:ext cx="1390449" cy="3280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852" t="12720" r="28049" b="4170"/>
          <a:stretch/>
        </p:blipFill>
        <p:spPr>
          <a:xfrm>
            <a:off x="5428061" y="4344571"/>
            <a:ext cx="2851695" cy="20367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39544" y="962725"/>
            <a:ext cx="41044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Стало: 96 </a:t>
            </a:r>
            <a:r>
              <a:rPr lang="ru-RU" sz="1400" dirty="0"/>
              <a:t>пациентов в смену</a:t>
            </a:r>
          </a:p>
          <a:p>
            <a:r>
              <a:rPr lang="ru-RU" sz="1200" dirty="0"/>
              <a:t>ВАЖНО! Главный критерий – улучшение процесса. Загрузка освободившегося персонала второй вопрос.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82369" y="3821351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Будет: 150 </a:t>
            </a:r>
            <a:r>
              <a:rPr lang="ru-RU" sz="1400" dirty="0"/>
              <a:t>пациентов в смену </a:t>
            </a:r>
            <a:br>
              <a:rPr lang="ru-RU" sz="1400" dirty="0"/>
            </a:br>
            <a:r>
              <a:rPr lang="ru-RU" sz="1400" dirty="0"/>
              <a:t>(вместо двух медсестер - 3)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9783" y="1652599"/>
            <a:ext cx="3018681" cy="22084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72851" y="1628933"/>
            <a:ext cx="104554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/>
              <a:t>Загрузим другой </a:t>
            </a:r>
            <a:br>
              <a:rPr lang="ru-RU" sz="900" dirty="0"/>
            </a:br>
            <a:r>
              <a:rPr lang="ru-RU" sz="900" dirty="0"/>
              <a:t>работой</a:t>
            </a:r>
          </a:p>
          <a:p>
            <a:pPr algn="ctr"/>
            <a:endParaRPr lang="ru-RU" sz="900" dirty="0"/>
          </a:p>
          <a:p>
            <a:pPr algn="ctr"/>
            <a:r>
              <a:rPr lang="ru-RU" sz="900" dirty="0"/>
              <a:t>Регулярно меняем местами для поддержания навыков (взаимозаменяемость)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773416" y="2388053"/>
            <a:ext cx="942132" cy="249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73416" y="1884552"/>
            <a:ext cx="1031279" cy="479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773416" y="2401461"/>
            <a:ext cx="309193" cy="1539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4863" y="3690949"/>
            <a:ext cx="10695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Передача </a:t>
            </a:r>
            <a:br>
              <a:rPr lang="ru-RU" sz="10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10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работы </a:t>
            </a:r>
            <a:br>
              <a:rPr lang="ru-RU" sz="10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10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 документами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383946" y="3171915"/>
            <a:ext cx="177644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/>
              <a:t>Передача работы </a:t>
            </a:r>
            <a:br>
              <a:rPr lang="ru-RU" sz="1050" dirty="0"/>
            </a:br>
            <a:r>
              <a:rPr lang="ru-RU" sz="1050" dirty="0"/>
              <a:t>по заполнению журналов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67544" y="249084"/>
            <a:ext cx="6991341" cy="70855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Aft>
                <a:spcPts val="0"/>
              </a:spcAft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Балансировка загрузки персонала</a:t>
            </a:r>
          </a:p>
        </p:txBody>
      </p:sp>
      <p:pic>
        <p:nvPicPr>
          <p:cNvPr id="22" name="Picture 6" descr="формат EPS, включая просмотр jpg, ключевое слово: Вектор Икона, системы мыши, иконы, пальцы, жест, прессы, Воронка, системы указ"/>
          <p:cNvPicPr>
            <a:picLocks noChangeAspect="1" noChangeArrowheads="1"/>
          </p:cNvPicPr>
          <p:nvPr/>
        </p:nvPicPr>
        <p:blipFill>
          <a:blip r:embed="rId11" cstate="print"/>
          <a:srcRect l="85000" t="49779" r="1250"/>
          <a:stretch>
            <a:fillRect/>
          </a:stretch>
        </p:blipFill>
        <p:spPr bwMode="auto">
          <a:xfrm>
            <a:off x="4716016" y="1196752"/>
            <a:ext cx="357480" cy="491799"/>
          </a:xfrm>
          <a:prstGeom prst="rect">
            <a:avLst/>
          </a:prstGeom>
          <a:noFill/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0FD27DB4-DACD-4879-A309-796F8A54E718}"/>
              </a:ext>
            </a:extLst>
          </p:cNvPr>
          <p:cNvCxnSpPr>
            <a:cxnSpLocks/>
          </p:cNvCxnSpPr>
          <p:nvPr/>
        </p:nvCxnSpPr>
        <p:spPr>
          <a:xfrm>
            <a:off x="395536" y="260648"/>
            <a:ext cx="0" cy="443612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936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1849742-AA13-43F1-AA34-D17AD2F5E234}"/>
              </a:ext>
            </a:extLst>
          </p:cNvPr>
          <p:cNvPicPr/>
          <p:nvPr/>
        </p:nvPicPr>
        <p:blipFill rotWithShape="1">
          <a:blip r:embed="rId2" cstate="print"/>
          <a:srcRect r="50024" b="36232"/>
          <a:stretch/>
        </p:blipFill>
        <p:spPr bwMode="auto">
          <a:xfrm>
            <a:off x="138336" y="1268760"/>
            <a:ext cx="8147248" cy="3168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5837C3A-67BA-4176-821B-BD17824841E4}"/>
              </a:ext>
            </a:extLst>
          </p:cNvPr>
          <p:cNvPicPr/>
          <p:nvPr/>
        </p:nvPicPr>
        <p:blipFill rotWithShape="1">
          <a:blip r:embed="rId3" cstate="print"/>
          <a:srcRect r="73227" b="25736"/>
          <a:stretch/>
        </p:blipFill>
        <p:spPr bwMode="auto">
          <a:xfrm>
            <a:off x="4211960" y="3212976"/>
            <a:ext cx="4932040" cy="3528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5B7892B-6182-4A1D-87C4-7C61B0C30FBE}"/>
              </a:ext>
            </a:extLst>
          </p:cNvPr>
          <p:cNvSpPr txBox="1">
            <a:spLocks/>
          </p:cNvSpPr>
          <p:nvPr/>
        </p:nvSpPr>
        <p:spPr>
          <a:xfrm>
            <a:off x="467544" y="81581"/>
            <a:ext cx="7632700" cy="6926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endParaRPr lang="ru-RU" sz="2800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D3F04C61-17E5-4328-8986-9CD0D2D421F5}"/>
              </a:ext>
            </a:extLst>
          </p:cNvPr>
          <p:cNvSpPr txBox="1">
            <a:spLocks/>
          </p:cNvSpPr>
          <p:nvPr/>
        </p:nvSpPr>
        <p:spPr>
          <a:xfrm>
            <a:off x="683716" y="203284"/>
            <a:ext cx="7632700" cy="92145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Информационный поток </a:t>
            </a:r>
          </a:p>
          <a:p>
            <a:r>
              <a:rPr lang="ru-RU" sz="2800" b="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Врач формирует назначение на анализы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7CC58C27-679C-4D95-B8AE-88093DBC0035}"/>
              </a:ext>
            </a:extLst>
          </p:cNvPr>
          <p:cNvCxnSpPr>
            <a:cxnSpLocks/>
          </p:cNvCxnSpPr>
          <p:nvPr/>
        </p:nvCxnSpPr>
        <p:spPr>
          <a:xfrm>
            <a:off x="570071" y="203284"/>
            <a:ext cx="0" cy="443612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C7E0E56E-FF6D-4F37-A68C-58E1AD6F26E4}"/>
              </a:ext>
            </a:extLst>
          </p:cNvPr>
          <p:cNvSpPr txBox="1">
            <a:spLocks/>
          </p:cNvSpPr>
          <p:nvPr/>
        </p:nvSpPr>
        <p:spPr>
          <a:xfrm>
            <a:off x="587524" y="4797152"/>
            <a:ext cx="3384228" cy="92145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ru-RU" sz="2400" b="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Талон направление формирует регистратор (было – врач)</a:t>
            </a:r>
          </a:p>
        </p:txBody>
      </p:sp>
      <p:sp>
        <p:nvSpPr>
          <p:cNvPr id="13" name="Стрелка: изогнутая вверх 12">
            <a:extLst>
              <a:ext uri="{FF2B5EF4-FFF2-40B4-BE49-F238E27FC236}">
                <a16:creationId xmlns:a16="http://schemas.microsoft.com/office/drawing/2014/main" xmlns="" id="{185E5A82-0D94-4A66-8BD4-DB32F92B93E6}"/>
              </a:ext>
            </a:extLst>
          </p:cNvPr>
          <p:cNvSpPr/>
          <p:nvPr/>
        </p:nvSpPr>
        <p:spPr>
          <a:xfrm rot="5400000">
            <a:off x="2836968" y="3696682"/>
            <a:ext cx="1404156" cy="936104"/>
          </a:xfrm>
          <a:prstGeom prst="bent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7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872C713A-B168-4A43-9B87-AD57B3F38DD8}"/>
              </a:ext>
            </a:extLst>
          </p:cNvPr>
          <p:cNvSpPr txBox="1">
            <a:spLocks/>
          </p:cNvSpPr>
          <p:nvPr/>
        </p:nvSpPr>
        <p:spPr>
          <a:xfrm>
            <a:off x="539404" y="44624"/>
            <a:ext cx="7632700" cy="6926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endParaRPr lang="ru-RU" sz="2800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8A52F07-44CF-4230-891E-582FE7372767}"/>
              </a:ext>
            </a:extLst>
          </p:cNvPr>
          <p:cNvSpPr txBox="1">
            <a:spLocks/>
          </p:cNvSpPr>
          <p:nvPr/>
        </p:nvSpPr>
        <p:spPr>
          <a:xfrm>
            <a:off x="744459" y="30198"/>
            <a:ext cx="7632700" cy="92145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Информационный поток.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Электронная очередь </a:t>
            </a:r>
          </a:p>
          <a:p>
            <a:r>
              <a:rPr lang="ru-RU" b="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Регистратор регистрирует пациентов и включает пациентов в электронную очередь, руководствуясь следующими правилами: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b="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Если пациент пришел вовремя – ему дают номер, соответствующей его записи по времени.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b="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Если пациент пришел раньше и в текущем приеме есть пауза – его принимаю сразу. Или дают номер в «его» временном блоке. Например, явка на 8:15, пришел в 7:30, медсестра пролистывает до его блока 8:15 и назначает ему номер в его блоке.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b="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Если пациент опоздал. Регистратор открывает блок следующий за текущим блоком и </a:t>
            </a:r>
            <a:r>
              <a:rPr lang="ru-RU" b="0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записавает</a:t>
            </a:r>
            <a:r>
              <a:rPr lang="ru-RU" b="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пациента в него. Например, у пациента запись на 7:30, пришел 8:20, </a:t>
            </a:r>
            <a:endParaRPr lang="ru-RU" sz="2400" b="0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80D12519-AD88-4286-BEED-371DE2982F8C}"/>
              </a:ext>
            </a:extLst>
          </p:cNvPr>
          <p:cNvCxnSpPr>
            <a:cxnSpLocks/>
          </p:cNvCxnSpPr>
          <p:nvPr/>
        </p:nvCxnSpPr>
        <p:spPr>
          <a:xfrm>
            <a:off x="641931" y="166327"/>
            <a:ext cx="0" cy="670385"/>
          </a:xfrm>
          <a:prstGeom prst="line">
            <a:avLst/>
          </a:prstGeom>
          <a:ln w="85725" cmpd="thinThick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BDD4DB5-21A4-4095-8FEF-AE042DB9B526}"/>
              </a:ext>
            </a:extLst>
          </p:cNvPr>
          <p:cNvPicPr/>
          <p:nvPr/>
        </p:nvPicPr>
        <p:blipFill rotWithShape="1">
          <a:blip r:embed="rId2" cstate="print"/>
          <a:srcRect l="11945" t="9764" r="59704" b="50939"/>
          <a:stretch/>
        </p:blipFill>
        <p:spPr bwMode="auto">
          <a:xfrm>
            <a:off x="4355754" y="4581128"/>
            <a:ext cx="4608512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A5188E3-7151-41ED-B72D-ECEC072A82D0}"/>
              </a:ext>
            </a:extLst>
          </p:cNvPr>
          <p:cNvSpPr/>
          <p:nvPr/>
        </p:nvSpPr>
        <p:spPr>
          <a:xfrm>
            <a:off x="1043608" y="4571850"/>
            <a:ext cx="33843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текущий блок 8:15, медсестра открывает блок 8:30 и выдает номер электронной очереди из него</a:t>
            </a:r>
          </a:p>
        </p:txBody>
      </p:sp>
    </p:spTree>
    <p:extLst>
      <p:ext uri="{BB962C8B-B14F-4D97-AF65-F5344CB8AC3E}">
        <p14:creationId xmlns:p14="http://schemas.microsoft.com/office/powerpoint/2010/main" val="41531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633</TotalTime>
  <Words>952</Words>
  <Application>Microsoft Office PowerPoint</Application>
  <PresentationFormat>Экран (4:3)</PresentationFormat>
  <Paragraphs>222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Интеграл</vt:lpstr>
      <vt:lpstr>Богданова Н.Г. Главный врач  ГБКУЗ Ярославской обл.  поликлиника №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Баунов</dc:creator>
  <cp:lastModifiedBy>Владимир Баунов</cp:lastModifiedBy>
  <cp:revision>18</cp:revision>
  <dcterms:created xsi:type="dcterms:W3CDTF">2017-09-18T05:42:32Z</dcterms:created>
  <dcterms:modified xsi:type="dcterms:W3CDTF">2017-09-26T05:05:52Z</dcterms:modified>
</cp:coreProperties>
</file>