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390" r:id="rId2"/>
    <p:sldId id="392" r:id="rId3"/>
    <p:sldId id="393" r:id="rId4"/>
    <p:sldId id="389" r:id="rId5"/>
    <p:sldId id="391" r:id="rId6"/>
    <p:sldId id="334" r:id="rId7"/>
    <p:sldId id="394" r:id="rId8"/>
    <p:sldId id="335" r:id="rId9"/>
    <p:sldId id="395" r:id="rId10"/>
    <p:sldId id="338" r:id="rId11"/>
    <p:sldId id="340" r:id="rId12"/>
    <p:sldId id="341" r:id="rId13"/>
    <p:sldId id="342" r:id="rId14"/>
    <p:sldId id="343" r:id="rId15"/>
    <p:sldId id="345" r:id="rId16"/>
    <p:sldId id="346" r:id="rId17"/>
    <p:sldId id="347" r:id="rId18"/>
    <p:sldId id="348" r:id="rId19"/>
    <p:sldId id="349" r:id="rId20"/>
    <p:sldId id="351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5" r:id="rId30"/>
    <p:sldId id="406" r:id="rId31"/>
    <p:sldId id="407" r:id="rId32"/>
    <p:sldId id="409" r:id="rId33"/>
    <p:sldId id="431" r:id="rId34"/>
    <p:sldId id="432" r:id="rId35"/>
    <p:sldId id="433" r:id="rId36"/>
    <p:sldId id="434" r:id="rId37"/>
    <p:sldId id="435" r:id="rId38"/>
    <p:sldId id="436" r:id="rId39"/>
    <p:sldId id="438" r:id="rId40"/>
    <p:sldId id="437" r:id="rId41"/>
    <p:sldId id="443" r:id="rId4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B9"/>
    <a:srgbClr val="122B70"/>
    <a:srgbClr val="E66914"/>
    <a:srgbClr val="EC7524"/>
    <a:srgbClr val="F09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Перинатальные центры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2005</c:v>
                </c:pt>
                <c:pt idx="2">
                  <c:v>2008</c:v>
                </c:pt>
                <c:pt idx="4">
                  <c:v>2010</c:v>
                </c:pt>
                <c:pt idx="6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35</c:v>
                </c:pt>
                <c:pt idx="2">
                  <c:v>48</c:v>
                </c:pt>
                <c:pt idx="4">
                  <c:v>53</c:v>
                </c:pt>
                <c:pt idx="6">
                  <c:v>60</c:v>
                </c:pt>
                <c:pt idx="8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C8-4417-8A95-2D563A777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307136"/>
        <c:axId val="105091840"/>
      </c:barChart>
      <c:catAx>
        <c:axId val="10530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091840"/>
        <c:crosses val="autoZero"/>
        <c:auto val="1"/>
        <c:lblAlgn val="ctr"/>
        <c:lblOffset val="100"/>
        <c:noMultiLvlLbl val="0"/>
      </c:catAx>
      <c:valAx>
        <c:axId val="105091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3071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Родильные дома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2005</c:v>
                </c:pt>
                <c:pt idx="2">
                  <c:v>2008</c:v>
                </c:pt>
                <c:pt idx="4">
                  <c:v>2010</c:v>
                </c:pt>
                <c:pt idx="6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219</c:v>
                </c:pt>
                <c:pt idx="2">
                  <c:v>188</c:v>
                </c:pt>
                <c:pt idx="4">
                  <c:v>184</c:v>
                </c:pt>
                <c:pt idx="6">
                  <c:v>129</c:v>
                </c:pt>
                <c:pt idx="8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01-4E5B-A396-F32F47113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824640"/>
        <c:axId val="107826176"/>
      </c:barChart>
      <c:catAx>
        <c:axId val="10782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826176"/>
        <c:crosses val="autoZero"/>
        <c:auto val="1"/>
        <c:lblAlgn val="ctr"/>
        <c:lblOffset val="100"/>
        <c:noMultiLvlLbl val="0"/>
      </c:catAx>
      <c:valAx>
        <c:axId val="107826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8246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BA7FA-DFEB-4432-8095-BFA2353D7B9E}" type="doc">
      <dgm:prSet loTypeId="urn:microsoft.com/office/officeart/2005/8/layout/target2" loCatId="relationship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41B9A757-9A56-4D60-B024-FA87F53887EA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endParaRPr lang="ru-RU" sz="2400" b="1" cap="all" baseline="0" dirty="0" smtClean="0"/>
        </a:p>
      </dgm:t>
    </dgm:pt>
    <dgm:pt modelId="{C76CFA6B-468F-474C-9CFF-61D4498563F6}" type="parTrans" cxnId="{B6D4DBE3-0416-40B3-8FA1-8DC8A54D0534}">
      <dgm:prSet/>
      <dgm:spPr/>
      <dgm:t>
        <a:bodyPr/>
        <a:lstStyle/>
        <a:p>
          <a:endParaRPr lang="ru-RU"/>
        </a:p>
      </dgm:t>
    </dgm:pt>
    <dgm:pt modelId="{5987D30C-B0B8-40D4-9E9A-453A2674ECBB}" type="sibTrans" cxnId="{B6D4DBE3-0416-40B3-8FA1-8DC8A54D0534}">
      <dgm:prSet/>
      <dgm:spPr/>
      <dgm:t>
        <a:bodyPr/>
        <a:lstStyle/>
        <a:p>
          <a:endParaRPr lang="ru-RU"/>
        </a:p>
      </dgm:t>
    </dgm:pt>
    <dgm:pt modelId="{D82250A5-B2CA-4488-9402-142AE36DA056}">
      <dgm:prSet phldrT="[Текст]" custT="1"/>
      <dgm:spPr/>
      <dgm:t>
        <a:bodyPr lIns="0" tIns="0" rIns="0" bIns="0"/>
        <a:lstStyle/>
        <a:p>
          <a:pPr algn="ctr"/>
          <a:r>
            <a:rPr lang="ru-RU" sz="1300" b="1" dirty="0" smtClean="0"/>
            <a:t>Эпидемиологическая безопасность</a:t>
          </a:r>
        </a:p>
        <a:p>
          <a:pPr algn="ctr"/>
          <a:r>
            <a:rPr lang="ru-RU" sz="1400" b="1" dirty="0" smtClean="0"/>
            <a:t>ПАЦИЕНТОВ</a:t>
          </a:r>
          <a:endParaRPr lang="ru-RU" sz="1400" b="1" dirty="0"/>
        </a:p>
      </dgm:t>
    </dgm:pt>
    <dgm:pt modelId="{989A5986-A620-4E5F-ACDE-919661F49240}" type="parTrans" cxnId="{55953B1E-8534-4D05-9109-F712EFE9BF6B}">
      <dgm:prSet/>
      <dgm:spPr/>
      <dgm:t>
        <a:bodyPr/>
        <a:lstStyle/>
        <a:p>
          <a:endParaRPr lang="ru-RU"/>
        </a:p>
      </dgm:t>
    </dgm:pt>
    <dgm:pt modelId="{CEE3D352-EA82-48DD-AC87-FD2F006E5B13}" type="sibTrans" cxnId="{55953B1E-8534-4D05-9109-F712EFE9BF6B}">
      <dgm:prSet/>
      <dgm:spPr/>
      <dgm:t>
        <a:bodyPr/>
        <a:lstStyle/>
        <a:p>
          <a:endParaRPr lang="ru-RU"/>
        </a:p>
      </dgm:t>
    </dgm:pt>
    <dgm:pt modelId="{F9B72520-446B-49A6-9EC8-F4B817C5C5D5}">
      <dgm:prSet phldrT="[Текст]" custT="1"/>
      <dgm:spPr/>
      <dgm:t>
        <a:bodyPr lIns="0" tIns="0" rIns="0" bIns="0"/>
        <a:lstStyle/>
        <a:p>
          <a:r>
            <a:rPr lang="ru-RU" sz="1200" b="1" dirty="0" smtClean="0"/>
            <a:t>Эпидемиологическая безопасность </a:t>
          </a:r>
          <a:r>
            <a:rPr lang="ru-RU" sz="1400" b="1" dirty="0" smtClean="0"/>
            <a:t>ПЕРСОНАЛА</a:t>
          </a:r>
          <a:endParaRPr lang="ru-RU" sz="1400" b="1" dirty="0"/>
        </a:p>
      </dgm:t>
    </dgm:pt>
    <dgm:pt modelId="{6B348447-6726-4C17-AD66-F9F9B336973F}" type="parTrans" cxnId="{30DBEB01-372B-4EF6-98CC-54045A896F48}">
      <dgm:prSet/>
      <dgm:spPr/>
      <dgm:t>
        <a:bodyPr/>
        <a:lstStyle/>
        <a:p>
          <a:endParaRPr lang="ru-RU"/>
        </a:p>
      </dgm:t>
    </dgm:pt>
    <dgm:pt modelId="{74D2BC68-7279-4DDB-B0D5-A1FAD9D0DFEE}" type="sibTrans" cxnId="{30DBEB01-372B-4EF6-98CC-54045A896F48}">
      <dgm:prSet/>
      <dgm:spPr/>
      <dgm:t>
        <a:bodyPr/>
        <a:lstStyle/>
        <a:p>
          <a:endParaRPr lang="ru-RU"/>
        </a:p>
      </dgm:t>
    </dgm:pt>
    <dgm:pt modelId="{05974A9F-FE5B-45F2-BB7B-B9B53C0B2EF9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Компоненты</a:t>
          </a:r>
          <a:endParaRPr lang="ru-RU" sz="2000" b="1" dirty="0">
            <a:solidFill>
              <a:srgbClr val="C00000"/>
            </a:solidFill>
          </a:endParaRPr>
        </a:p>
      </dgm:t>
    </dgm:pt>
    <dgm:pt modelId="{53EA552A-CB30-4625-AF04-0971A515C50F}" type="parTrans" cxnId="{19100ECD-3490-4B83-87FD-1B4431FA8330}">
      <dgm:prSet/>
      <dgm:spPr/>
      <dgm:t>
        <a:bodyPr/>
        <a:lstStyle/>
        <a:p>
          <a:endParaRPr lang="ru-RU"/>
        </a:p>
      </dgm:t>
    </dgm:pt>
    <dgm:pt modelId="{AFA7209E-8A57-45C5-A931-77146310A371}" type="sibTrans" cxnId="{19100ECD-3490-4B83-87FD-1B4431FA8330}">
      <dgm:prSet/>
      <dgm:spPr/>
      <dgm:t>
        <a:bodyPr/>
        <a:lstStyle/>
        <a:p>
          <a:endParaRPr lang="ru-RU"/>
        </a:p>
      </dgm:t>
    </dgm:pt>
    <dgm:pt modelId="{392BDC3F-36A4-4E27-9B4D-A5E3D6C3E475}">
      <dgm:prSet phldrT="[Текст]" custT="1"/>
      <dgm:spPr/>
      <dgm:t>
        <a:bodyPr/>
        <a:lstStyle/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эпидемиологическая безопасность медицинских технологий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B770B335-A624-4B74-9435-9D79EF6A38AC}" type="parTrans" cxnId="{837D7B60-0ED8-4282-8EA2-18FDCDDFE3C8}">
      <dgm:prSet/>
      <dgm:spPr/>
      <dgm:t>
        <a:bodyPr/>
        <a:lstStyle/>
        <a:p>
          <a:endParaRPr lang="ru-RU"/>
        </a:p>
      </dgm:t>
    </dgm:pt>
    <dgm:pt modelId="{0B73E4DD-2A14-47D5-9491-C984494728DA}" type="sibTrans" cxnId="{837D7B60-0ED8-4282-8EA2-18FDCDDFE3C8}">
      <dgm:prSet/>
      <dgm:spPr/>
      <dgm:t>
        <a:bodyPr/>
        <a:lstStyle/>
        <a:p>
          <a:endParaRPr lang="ru-RU"/>
        </a:p>
      </dgm:t>
    </dgm:pt>
    <dgm:pt modelId="{C297A195-BEC6-44DC-AC18-00C5C79C0218}">
      <dgm:prSet phldrT="[Текст]" custT="1"/>
      <dgm:spPr/>
      <dgm:t>
        <a:bodyPr/>
        <a:lstStyle/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эпидемиологическая безопасность больничной среды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0B8A36B6-BC7C-4345-9931-71C9C5750C70}" type="parTrans" cxnId="{9E494488-E88B-472E-A4C0-14F959D27CB9}">
      <dgm:prSet/>
      <dgm:spPr/>
      <dgm:t>
        <a:bodyPr/>
        <a:lstStyle/>
        <a:p>
          <a:endParaRPr lang="ru-RU"/>
        </a:p>
      </dgm:t>
    </dgm:pt>
    <dgm:pt modelId="{8223C1BE-2C4C-44DE-8075-87A38BC7686B}" type="sibTrans" cxnId="{9E494488-E88B-472E-A4C0-14F959D27CB9}">
      <dgm:prSet/>
      <dgm:spPr/>
      <dgm:t>
        <a:bodyPr/>
        <a:lstStyle/>
        <a:p>
          <a:endParaRPr lang="ru-RU"/>
        </a:p>
      </dgm:t>
    </dgm:pt>
    <dgm:pt modelId="{A73B61BF-933F-46DA-B87E-91DCADDBFAEE}">
      <dgm:prSet phldrT="[Текст]" custT="1"/>
      <dgm:spPr>
        <a:solidFill>
          <a:srgbClr val="EC7524"/>
        </a:solidFill>
      </dgm:spPr>
      <dgm:t>
        <a:bodyPr/>
        <a:lstStyle/>
        <a:p>
          <a:pPr algn="ctr"/>
          <a:r>
            <a:rPr lang="ru-RU" sz="2400" b="1" dirty="0" smtClean="0"/>
            <a:t>Критерии оценки</a:t>
          </a:r>
          <a:endParaRPr lang="ru-RU" sz="2400" b="1" dirty="0"/>
        </a:p>
      </dgm:t>
    </dgm:pt>
    <dgm:pt modelId="{C8ED205D-270B-4E5D-8238-46373F8021F1}" type="parTrans" cxnId="{59E5E94B-60E0-4529-A177-0BBC13FAAD04}">
      <dgm:prSet/>
      <dgm:spPr/>
      <dgm:t>
        <a:bodyPr/>
        <a:lstStyle/>
        <a:p>
          <a:endParaRPr lang="ru-RU"/>
        </a:p>
      </dgm:t>
    </dgm:pt>
    <dgm:pt modelId="{7717D071-1CB5-45BC-A4BD-B73732CD9814}" type="sibTrans" cxnId="{59E5E94B-60E0-4529-A177-0BBC13FAAD04}">
      <dgm:prSet/>
      <dgm:spPr/>
      <dgm:t>
        <a:bodyPr/>
        <a:lstStyle/>
        <a:p>
          <a:endParaRPr lang="ru-RU"/>
        </a:p>
      </dgm:t>
    </dgm:pt>
    <dgm:pt modelId="{F1A2C2C9-56B3-4B90-862A-5455B2146A0E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6">
                  <a:lumMod val="50000"/>
                </a:schemeClr>
              </a:solidFill>
            </a:rPr>
            <a:t>Альтернативные критерии -     </a:t>
          </a:r>
          <a:r>
            <a:rPr lang="ru-RU" sz="1200" b="1" dirty="0" smtClean="0"/>
            <a:t>наличие/ отсутствие средства, мероприятия, результата и пр.:</a:t>
          </a:r>
        </a:p>
        <a:p>
          <a:r>
            <a:rPr lang="ru-RU" sz="1200" b="1" dirty="0" smtClean="0"/>
            <a:t>ДА/НЕТ</a:t>
          </a:r>
          <a:endParaRPr lang="ru-RU" sz="1200" b="1" dirty="0"/>
        </a:p>
      </dgm:t>
    </dgm:pt>
    <dgm:pt modelId="{5E9BE572-A175-47F7-9DBD-CBF6928C5701}" type="parTrans" cxnId="{74C5FAD9-6016-4EF3-8A5C-3BD21AF309CE}">
      <dgm:prSet/>
      <dgm:spPr/>
      <dgm:t>
        <a:bodyPr/>
        <a:lstStyle/>
        <a:p>
          <a:endParaRPr lang="ru-RU"/>
        </a:p>
      </dgm:t>
    </dgm:pt>
    <dgm:pt modelId="{4ED4347F-66B1-4308-AE99-07CDD6A2EBDE}" type="sibTrans" cxnId="{74C5FAD9-6016-4EF3-8A5C-3BD21AF309CE}">
      <dgm:prSet/>
      <dgm:spPr/>
      <dgm:t>
        <a:bodyPr/>
        <a:lstStyle/>
        <a:p>
          <a:endParaRPr lang="ru-RU"/>
        </a:p>
      </dgm:t>
    </dgm:pt>
    <dgm:pt modelId="{5B7BEC39-39A3-46ED-8B3C-0EF90530D07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6">
                  <a:lumMod val="50000"/>
                </a:schemeClr>
              </a:solidFill>
            </a:rPr>
            <a:t>Альтернативные критерии -  </a:t>
          </a:r>
          <a:r>
            <a:rPr lang="ru-RU" sz="1200" b="1" dirty="0" smtClean="0"/>
            <a:t>соответствие /               не соответствие  стандарту:</a:t>
          </a:r>
        </a:p>
        <a:p>
          <a:r>
            <a:rPr lang="ru-RU" sz="1200" b="1" dirty="0" smtClean="0"/>
            <a:t>ДА/НЕТ</a:t>
          </a:r>
        </a:p>
        <a:p>
          <a:endParaRPr lang="ru-RU" sz="1400" b="1" dirty="0"/>
        </a:p>
      </dgm:t>
    </dgm:pt>
    <dgm:pt modelId="{4CE7065A-AD58-473C-96D0-48DB5C41321E}" type="parTrans" cxnId="{0E9676BC-1DBC-4A25-B92E-37ED97437D43}">
      <dgm:prSet/>
      <dgm:spPr/>
      <dgm:t>
        <a:bodyPr/>
        <a:lstStyle/>
        <a:p>
          <a:endParaRPr lang="ru-RU"/>
        </a:p>
      </dgm:t>
    </dgm:pt>
    <dgm:pt modelId="{04487A9E-0731-4B24-A8E2-4E042BAAA199}" type="sibTrans" cxnId="{0E9676BC-1DBC-4A25-B92E-37ED97437D43}">
      <dgm:prSet/>
      <dgm:spPr/>
      <dgm:t>
        <a:bodyPr/>
        <a:lstStyle/>
        <a:p>
          <a:endParaRPr lang="ru-RU"/>
        </a:p>
      </dgm:t>
    </dgm:pt>
    <dgm:pt modelId="{4F30E7D9-D7DA-47FC-8690-A3634E4FC52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dirty="0" smtClean="0">
              <a:solidFill>
                <a:schemeClr val="accent6">
                  <a:lumMod val="50000"/>
                </a:schemeClr>
              </a:solidFill>
            </a:rPr>
            <a:t>Количественные критерии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>
            <a:solidFill>
              <a:schemeClr val="accent6">
                <a:lumMod val="50000"/>
              </a:schemeClr>
            </a:solidFill>
          </a:endParaRPr>
        </a:p>
      </dgm:t>
    </dgm:pt>
    <dgm:pt modelId="{A924302A-22DD-4841-B1F3-B2FF6517F55C}" type="parTrans" cxnId="{05044C7B-3E32-46AE-A75E-E0DACBF4E3E9}">
      <dgm:prSet/>
      <dgm:spPr/>
      <dgm:t>
        <a:bodyPr/>
        <a:lstStyle/>
        <a:p>
          <a:endParaRPr lang="ru-RU"/>
        </a:p>
      </dgm:t>
    </dgm:pt>
    <dgm:pt modelId="{F5822C8D-64EF-480D-A131-435EEAD3019A}" type="sibTrans" cxnId="{05044C7B-3E32-46AE-A75E-E0DACBF4E3E9}">
      <dgm:prSet/>
      <dgm:spPr/>
      <dgm:t>
        <a:bodyPr/>
        <a:lstStyle/>
        <a:p>
          <a:endParaRPr lang="ru-RU"/>
        </a:p>
      </dgm:t>
    </dgm:pt>
    <dgm:pt modelId="{2C6B7369-D010-4098-AFD7-DA49BF4D9245}">
      <dgm:prSet phldrT="[Текст]" custT="1"/>
      <dgm:spPr/>
      <dgm:t>
        <a:bodyPr/>
        <a:lstStyle/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эпидемиологическая безопасность медицинского персонала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3569016C-AEF7-4BC5-9636-06A731E837A8}" type="parTrans" cxnId="{53BEA993-82DE-4AE7-BE59-005A302DFA07}">
      <dgm:prSet/>
      <dgm:spPr/>
      <dgm:t>
        <a:bodyPr/>
        <a:lstStyle/>
        <a:p>
          <a:endParaRPr lang="ru-RU"/>
        </a:p>
      </dgm:t>
    </dgm:pt>
    <dgm:pt modelId="{7DEB4AB2-5408-4001-9961-445FD4D10506}" type="sibTrans" cxnId="{53BEA993-82DE-4AE7-BE59-005A302DFA07}">
      <dgm:prSet/>
      <dgm:spPr/>
      <dgm:t>
        <a:bodyPr/>
        <a:lstStyle/>
        <a:p>
          <a:endParaRPr lang="ru-RU"/>
        </a:p>
      </dgm:t>
    </dgm:pt>
    <dgm:pt modelId="{275FB662-C224-41B1-9BBF-22AE5E7E7DDD}">
      <dgm:prSet phldrT="[Текст]" custT="1"/>
      <dgm:spPr/>
      <dgm:t>
        <a:bodyPr/>
        <a:lstStyle/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эффективный микробиологический мониторинг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C702BDA0-AE20-4E1B-9C3E-B4EC7CC48389}" type="parTrans" cxnId="{2028E5DB-F792-4FFB-9325-5A13D5CA9DD6}">
      <dgm:prSet/>
      <dgm:spPr/>
      <dgm:t>
        <a:bodyPr/>
        <a:lstStyle/>
        <a:p>
          <a:endParaRPr lang="ru-RU"/>
        </a:p>
      </dgm:t>
    </dgm:pt>
    <dgm:pt modelId="{3003B493-009C-43DC-AC63-2580864ADE06}" type="sibTrans" cxnId="{2028E5DB-F792-4FFB-9325-5A13D5CA9DD6}">
      <dgm:prSet/>
      <dgm:spPr/>
      <dgm:t>
        <a:bodyPr/>
        <a:lstStyle/>
        <a:p>
          <a:endParaRPr lang="ru-RU"/>
        </a:p>
      </dgm:t>
    </dgm:pt>
    <dgm:pt modelId="{CCD8F4C6-8555-426C-B5C6-7D7429773151}">
      <dgm:prSet phldrT="[Текст]" custT="1"/>
      <dgm:spPr/>
      <dgm:t>
        <a:bodyPr/>
        <a:lstStyle/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эпидемиологическая диагностика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DDD601B3-64A2-4F91-8FDF-FF3373F3FCA0}" type="parTrans" cxnId="{FA668F11-47B9-4039-A54C-43CB55257D6A}">
      <dgm:prSet/>
      <dgm:spPr/>
      <dgm:t>
        <a:bodyPr/>
        <a:lstStyle/>
        <a:p>
          <a:endParaRPr lang="ru-RU"/>
        </a:p>
      </dgm:t>
    </dgm:pt>
    <dgm:pt modelId="{AFEDB830-4E14-4937-B729-213B0A6F8B36}" type="sibTrans" cxnId="{FA668F11-47B9-4039-A54C-43CB55257D6A}">
      <dgm:prSet/>
      <dgm:spPr/>
      <dgm:t>
        <a:bodyPr/>
        <a:lstStyle/>
        <a:p>
          <a:endParaRPr lang="ru-RU"/>
        </a:p>
      </dgm:t>
    </dgm:pt>
    <dgm:pt modelId="{3F4BE1C0-ACAD-4A20-A4DA-B4B05A559849}">
      <dgm:prSet phldrT="[Текст]" custT="1"/>
      <dgm:spPr/>
      <dgm:t>
        <a:bodyPr/>
        <a:lstStyle/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подготовка квалифицированных кадров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04FA392D-0462-4A36-BCE4-69F8AF62DD5E}" type="parTrans" cxnId="{15EF568E-651A-4A4D-8EB3-4E8EB0CB2020}">
      <dgm:prSet/>
      <dgm:spPr/>
      <dgm:t>
        <a:bodyPr/>
        <a:lstStyle/>
        <a:p>
          <a:endParaRPr lang="ru-RU"/>
        </a:p>
      </dgm:t>
    </dgm:pt>
    <dgm:pt modelId="{9DDF6F90-1C9D-4915-A389-D47CC33F6479}" type="sibTrans" cxnId="{15EF568E-651A-4A4D-8EB3-4E8EB0CB2020}">
      <dgm:prSet/>
      <dgm:spPr/>
      <dgm:t>
        <a:bodyPr/>
        <a:lstStyle/>
        <a:p>
          <a:endParaRPr lang="ru-RU"/>
        </a:p>
      </dgm:t>
    </dgm:pt>
    <dgm:pt modelId="{4E054F5A-79DE-44E4-A4B7-B5D3563840D9}" type="pres">
      <dgm:prSet presAssocID="{4BABA7FA-DFEB-4432-8095-BFA2353D7B9E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0964C6-E2EC-4A6B-BAA5-FA6CFA048BB2}" type="pres">
      <dgm:prSet presAssocID="{4BABA7FA-DFEB-4432-8095-BFA2353D7B9E}" presName="outerBox" presStyleCnt="0"/>
      <dgm:spPr/>
    </dgm:pt>
    <dgm:pt modelId="{04CB4FF6-E6B4-4E6F-84DE-2BCD487951FE}" type="pres">
      <dgm:prSet presAssocID="{4BABA7FA-DFEB-4432-8095-BFA2353D7B9E}" presName="outerBoxParent" presStyleLbl="node1" presStyleIdx="0" presStyleCnt="3" custLinFactNeighborY="-844"/>
      <dgm:spPr/>
      <dgm:t>
        <a:bodyPr/>
        <a:lstStyle/>
        <a:p>
          <a:endParaRPr lang="ru-RU"/>
        </a:p>
      </dgm:t>
    </dgm:pt>
    <dgm:pt modelId="{7F0D7272-6C72-4875-AF10-FC6552C69188}" type="pres">
      <dgm:prSet presAssocID="{4BABA7FA-DFEB-4432-8095-BFA2353D7B9E}" presName="outerBoxChildren" presStyleCnt="0"/>
      <dgm:spPr/>
    </dgm:pt>
    <dgm:pt modelId="{36E5CEAD-1443-4E55-BCC5-0C1D1768F2E7}" type="pres">
      <dgm:prSet presAssocID="{D82250A5-B2CA-4488-9402-142AE36DA056}" presName="oChild" presStyleLbl="fgAcc1" presStyleIdx="0" presStyleCnt="11" custScaleX="125604" custScaleY="88596" custLinFactY="-23939" custLinFactNeighborX="1070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23F5E-DB49-4D71-A8C4-8C823C315A74}" type="pres">
      <dgm:prSet presAssocID="{CEE3D352-EA82-48DD-AC87-FD2F006E5B13}" presName="outerSibTrans" presStyleCnt="0"/>
      <dgm:spPr/>
    </dgm:pt>
    <dgm:pt modelId="{DFCF5883-5AF4-40C6-9EFC-1E85779AA8B3}" type="pres">
      <dgm:prSet presAssocID="{F9B72520-446B-49A6-9EC8-F4B817C5C5D5}" presName="oChild" presStyleLbl="fgAcc1" presStyleIdx="1" presStyleCnt="11" custScaleX="123710" custScaleY="87649" custLinFactY="-22166" custLinFactNeighborX="1075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F0FB4-C476-4C12-8A4E-6662EC94A411}" type="pres">
      <dgm:prSet presAssocID="{4BABA7FA-DFEB-4432-8095-BFA2353D7B9E}" presName="middleBox" presStyleCnt="0"/>
      <dgm:spPr/>
    </dgm:pt>
    <dgm:pt modelId="{D0007811-E87A-411E-8265-79C12C8DEF24}" type="pres">
      <dgm:prSet presAssocID="{4BABA7FA-DFEB-4432-8095-BFA2353D7B9E}" presName="middleBoxParent" presStyleLbl="node1" presStyleIdx="1" presStyleCnt="3" custScaleX="97927" custScaleY="103662" custLinFactNeighborX="2787" custLinFactNeighborY="-13055"/>
      <dgm:spPr/>
      <dgm:t>
        <a:bodyPr/>
        <a:lstStyle/>
        <a:p>
          <a:endParaRPr lang="ru-RU"/>
        </a:p>
      </dgm:t>
    </dgm:pt>
    <dgm:pt modelId="{DB3F8C23-826F-4284-B609-3A205749A410}" type="pres">
      <dgm:prSet presAssocID="{4BABA7FA-DFEB-4432-8095-BFA2353D7B9E}" presName="middleBoxChildren" presStyleCnt="0"/>
      <dgm:spPr/>
    </dgm:pt>
    <dgm:pt modelId="{50242854-3C3B-4DF8-A991-E9781FC2EA56}" type="pres">
      <dgm:prSet presAssocID="{392BDC3F-36A4-4E27-9B4D-A5E3D6C3E475}" presName="mChild" presStyleLbl="fgAcc1" presStyleIdx="2" presStyleCnt="11" custScaleX="150301" custScaleY="2000000" custLinFactY="-6868670" custLinFactNeighborX="38148" custLinFactNeighborY="-69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9BA3F-442D-4D16-9F69-D19EC87EE515}" type="pres">
      <dgm:prSet presAssocID="{0B73E4DD-2A14-47D5-9491-C984494728DA}" presName="middleSibTrans" presStyleCnt="0"/>
      <dgm:spPr/>
    </dgm:pt>
    <dgm:pt modelId="{AFF040A7-0AEE-4F3A-B7CD-ACB0E6E5D186}" type="pres">
      <dgm:prSet presAssocID="{C297A195-BEC6-44DC-AC18-00C5C79C0218}" presName="mChild" presStyleLbl="fgAcc1" presStyleIdx="3" presStyleCnt="11" custScaleX="150301" custScaleY="2000000" custLinFactY="-6300000" custLinFactNeighborX="37208" custLinFactNeighborY="-6372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F1ABA-2337-4BB6-A5DE-5BCB8077AC9A}" type="pres">
      <dgm:prSet presAssocID="{8223C1BE-2C4C-44DE-8075-87A38BC7686B}" presName="middleSibTrans" presStyleCnt="0"/>
      <dgm:spPr/>
    </dgm:pt>
    <dgm:pt modelId="{EF887677-DA82-4174-8B68-8E42C6999307}" type="pres">
      <dgm:prSet presAssocID="{2C6B7369-D010-4098-AFD7-DA49BF4D9245}" presName="mChild" presStyleLbl="fgAcc1" presStyleIdx="4" presStyleCnt="11" custScaleX="150301" custScaleY="1837254" custLinFactY="-5492594" custLinFactNeighborX="37208" custLinFactNeighborY="-5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AE7E8-39B1-4F6C-B416-3DF186CD3C7E}" type="pres">
      <dgm:prSet presAssocID="{7DEB4AB2-5408-4001-9961-445FD4D10506}" presName="middleSibTrans" presStyleCnt="0"/>
      <dgm:spPr/>
    </dgm:pt>
    <dgm:pt modelId="{51615DB7-846A-46EC-9258-1ECF44F16F9F}" type="pres">
      <dgm:prSet presAssocID="{275FB662-C224-41B1-9BBF-22AE5E7E7DDD}" presName="mChild" presStyleLbl="fgAcc1" presStyleIdx="5" presStyleCnt="11" custScaleX="150301" custScaleY="1837254" custLinFactY="-4499260" custLinFactNeighborX="37208" custLinFactNeighborY="-4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482BA-3BE6-41BA-9B53-FDEF5F4E6813}" type="pres">
      <dgm:prSet presAssocID="{3003B493-009C-43DC-AC63-2580864ADE06}" presName="middleSibTrans" presStyleCnt="0"/>
      <dgm:spPr/>
    </dgm:pt>
    <dgm:pt modelId="{58C8C914-3A8C-441A-B9C4-43CF0ECABA1C}" type="pres">
      <dgm:prSet presAssocID="{CCD8F4C6-8555-426C-B5C6-7D7429773151}" presName="mChild" presStyleLbl="fgAcc1" presStyleIdx="6" presStyleCnt="11" custScaleX="150301" custScaleY="1837254" custLinFactY="-3525151" custLinFactNeighborX="39088" custLinFactNeighborY="-3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5EE34-1A8C-4A31-B880-EFAEFCDE5589}" type="pres">
      <dgm:prSet presAssocID="{AFEDB830-4E14-4937-B729-213B0A6F8B36}" presName="middleSibTrans" presStyleCnt="0"/>
      <dgm:spPr/>
    </dgm:pt>
    <dgm:pt modelId="{19D77CB6-DCFE-497B-9D8D-FADA73AD14FD}" type="pres">
      <dgm:prSet presAssocID="{3F4BE1C0-ACAD-4A20-A4DA-B4B05A559849}" presName="mChild" presStyleLbl="fgAcc1" presStyleIdx="7" presStyleCnt="11" custScaleX="150301" custScaleY="1837254" custLinFactY="-2640368" custLinFactNeighborX="39088" custLinFactNeighborY="-27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1DC10-C82A-4F9A-B07F-354368ED891F}" type="pres">
      <dgm:prSet presAssocID="{4BABA7FA-DFEB-4432-8095-BFA2353D7B9E}" presName="centerBox" presStyleCnt="0"/>
      <dgm:spPr/>
    </dgm:pt>
    <dgm:pt modelId="{556E4AD8-837D-4E5A-B637-63D517227918}" type="pres">
      <dgm:prSet presAssocID="{4BABA7FA-DFEB-4432-8095-BFA2353D7B9E}" presName="centerBoxParent" presStyleLbl="node1" presStyleIdx="2" presStyleCnt="3" custScaleX="89621" custScaleY="110276" custLinFactNeighborX="9688" custLinFactNeighborY="-21077"/>
      <dgm:spPr/>
      <dgm:t>
        <a:bodyPr/>
        <a:lstStyle/>
        <a:p>
          <a:endParaRPr lang="ru-RU"/>
        </a:p>
      </dgm:t>
    </dgm:pt>
    <dgm:pt modelId="{9AD4C754-48DA-4EC3-A06D-47F6E095DDA5}" type="pres">
      <dgm:prSet presAssocID="{4BABA7FA-DFEB-4432-8095-BFA2353D7B9E}" presName="centerBoxChildren" presStyleCnt="0"/>
      <dgm:spPr/>
    </dgm:pt>
    <dgm:pt modelId="{801FDEFF-CD36-4052-950B-A69F97962859}" type="pres">
      <dgm:prSet presAssocID="{F1A2C2C9-56B3-4B90-862A-5455B2146A0E}" presName="cChild" presStyleLbl="fgAcc1" presStyleIdx="8" presStyleCnt="11" custScaleX="28550" custScaleY="159489" custLinFactX="14339" custLinFactNeighborX="100000" custLinFactNeighborY="-53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8D72D-5A13-4E07-8045-15F6E5C13BCA}" type="pres">
      <dgm:prSet presAssocID="{4ED4347F-66B1-4308-AE99-07CDD6A2EBDE}" presName="centerSibTrans" presStyleCnt="0"/>
      <dgm:spPr/>
    </dgm:pt>
    <dgm:pt modelId="{18459850-8D7D-4DD4-961D-03C3EF4E51C5}" type="pres">
      <dgm:prSet presAssocID="{5B7BEC39-39A3-46ED-8B3C-0EF90530D07F}" presName="cChild" presStyleLbl="fgAcc1" presStyleIdx="9" presStyleCnt="11" custScaleX="31314" custScaleY="156665" custLinFactX="13413" custLinFactNeighborX="100000" custLinFactNeighborY="-53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72D00-4356-43D8-B536-19DBF7F12514}" type="pres">
      <dgm:prSet presAssocID="{04487A9E-0731-4B24-A8E2-4E042BAAA199}" presName="centerSibTrans" presStyleCnt="0"/>
      <dgm:spPr/>
    </dgm:pt>
    <dgm:pt modelId="{E59A29CD-88DA-4E4D-8437-B516FF59DD62}" type="pres">
      <dgm:prSet presAssocID="{4F30E7D9-D7DA-47FC-8690-A3634E4FC528}" presName="cChild" presStyleLbl="fgAcc1" presStyleIdx="10" presStyleCnt="11" custScaleX="25333" custScaleY="155127" custLinFactX="13075" custLinFactNeighborX="100000" custLinFactNeighborY="-55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044C7B-3E32-46AE-A75E-E0DACBF4E3E9}" srcId="{A73B61BF-933F-46DA-B87E-91DCADDBFAEE}" destId="{4F30E7D9-D7DA-47FC-8690-A3634E4FC528}" srcOrd="2" destOrd="0" parTransId="{A924302A-22DD-4841-B1F3-B2FF6517F55C}" sibTransId="{F5822C8D-64EF-480D-A131-435EEAD3019A}"/>
    <dgm:cxn modelId="{CF93D7FB-23F1-463E-BA4C-60677D665F05}" type="presOf" srcId="{C297A195-BEC6-44DC-AC18-00C5C79C0218}" destId="{AFF040A7-0AEE-4F3A-B7CD-ACB0E6E5D186}" srcOrd="0" destOrd="0" presId="urn:microsoft.com/office/officeart/2005/8/layout/target2"/>
    <dgm:cxn modelId="{D6AEF8BF-90AF-41A0-917E-F287F87151FC}" type="presOf" srcId="{4F30E7D9-D7DA-47FC-8690-A3634E4FC528}" destId="{E59A29CD-88DA-4E4D-8437-B516FF59DD62}" srcOrd="0" destOrd="0" presId="urn:microsoft.com/office/officeart/2005/8/layout/target2"/>
    <dgm:cxn modelId="{837D7B60-0ED8-4282-8EA2-18FDCDDFE3C8}" srcId="{05974A9F-FE5B-45F2-BB7B-B9B53C0B2EF9}" destId="{392BDC3F-36A4-4E27-9B4D-A5E3D6C3E475}" srcOrd="0" destOrd="0" parTransId="{B770B335-A624-4B74-9435-9D79EF6A38AC}" sibTransId="{0B73E4DD-2A14-47D5-9491-C984494728DA}"/>
    <dgm:cxn modelId="{BC2F0D7C-7A8B-4596-AD50-CBC3EB33CC03}" type="presOf" srcId="{392BDC3F-36A4-4E27-9B4D-A5E3D6C3E475}" destId="{50242854-3C3B-4DF8-A991-E9781FC2EA56}" srcOrd="0" destOrd="0" presId="urn:microsoft.com/office/officeart/2005/8/layout/target2"/>
    <dgm:cxn modelId="{9E494488-E88B-472E-A4C0-14F959D27CB9}" srcId="{05974A9F-FE5B-45F2-BB7B-B9B53C0B2EF9}" destId="{C297A195-BEC6-44DC-AC18-00C5C79C0218}" srcOrd="1" destOrd="0" parTransId="{0B8A36B6-BC7C-4345-9931-71C9C5750C70}" sibTransId="{8223C1BE-2C4C-44DE-8075-87A38BC7686B}"/>
    <dgm:cxn modelId="{53BEA993-82DE-4AE7-BE59-005A302DFA07}" srcId="{05974A9F-FE5B-45F2-BB7B-B9B53C0B2EF9}" destId="{2C6B7369-D010-4098-AFD7-DA49BF4D9245}" srcOrd="2" destOrd="0" parTransId="{3569016C-AEF7-4BC5-9636-06A731E837A8}" sibTransId="{7DEB4AB2-5408-4001-9961-445FD4D10506}"/>
    <dgm:cxn modelId="{15EF568E-651A-4A4D-8EB3-4E8EB0CB2020}" srcId="{05974A9F-FE5B-45F2-BB7B-B9B53C0B2EF9}" destId="{3F4BE1C0-ACAD-4A20-A4DA-B4B05A559849}" srcOrd="5" destOrd="0" parTransId="{04FA392D-0462-4A36-BCE4-69F8AF62DD5E}" sibTransId="{9DDF6F90-1C9D-4915-A389-D47CC33F6479}"/>
    <dgm:cxn modelId="{FA668F11-47B9-4039-A54C-43CB55257D6A}" srcId="{05974A9F-FE5B-45F2-BB7B-B9B53C0B2EF9}" destId="{CCD8F4C6-8555-426C-B5C6-7D7429773151}" srcOrd="4" destOrd="0" parTransId="{DDD601B3-64A2-4F91-8FDF-FF3373F3FCA0}" sibTransId="{AFEDB830-4E14-4937-B729-213B0A6F8B36}"/>
    <dgm:cxn modelId="{82CC8A00-391C-4B46-BA71-6993C6914CFE}" type="presOf" srcId="{F1A2C2C9-56B3-4B90-862A-5455B2146A0E}" destId="{801FDEFF-CD36-4052-950B-A69F97962859}" srcOrd="0" destOrd="0" presId="urn:microsoft.com/office/officeart/2005/8/layout/target2"/>
    <dgm:cxn modelId="{B6D4DBE3-0416-40B3-8FA1-8DC8A54D0534}" srcId="{4BABA7FA-DFEB-4432-8095-BFA2353D7B9E}" destId="{41B9A757-9A56-4D60-B024-FA87F53887EA}" srcOrd="0" destOrd="0" parTransId="{C76CFA6B-468F-474C-9CFF-61D4498563F6}" sibTransId="{5987D30C-B0B8-40D4-9E9A-453A2674ECBB}"/>
    <dgm:cxn modelId="{19100ECD-3490-4B83-87FD-1B4431FA8330}" srcId="{4BABA7FA-DFEB-4432-8095-BFA2353D7B9E}" destId="{05974A9F-FE5B-45F2-BB7B-B9B53C0B2EF9}" srcOrd="1" destOrd="0" parTransId="{53EA552A-CB30-4625-AF04-0971A515C50F}" sibTransId="{AFA7209E-8A57-45C5-A931-77146310A371}"/>
    <dgm:cxn modelId="{74C5FAD9-6016-4EF3-8A5C-3BD21AF309CE}" srcId="{A73B61BF-933F-46DA-B87E-91DCADDBFAEE}" destId="{F1A2C2C9-56B3-4B90-862A-5455B2146A0E}" srcOrd="0" destOrd="0" parTransId="{5E9BE572-A175-47F7-9DBD-CBF6928C5701}" sibTransId="{4ED4347F-66B1-4308-AE99-07CDD6A2EBDE}"/>
    <dgm:cxn modelId="{59E5E94B-60E0-4529-A177-0BBC13FAAD04}" srcId="{4BABA7FA-DFEB-4432-8095-BFA2353D7B9E}" destId="{A73B61BF-933F-46DA-B87E-91DCADDBFAEE}" srcOrd="2" destOrd="0" parTransId="{C8ED205D-270B-4E5D-8238-46373F8021F1}" sibTransId="{7717D071-1CB5-45BC-A4BD-B73732CD9814}"/>
    <dgm:cxn modelId="{2028E5DB-F792-4FFB-9325-5A13D5CA9DD6}" srcId="{05974A9F-FE5B-45F2-BB7B-B9B53C0B2EF9}" destId="{275FB662-C224-41B1-9BBF-22AE5E7E7DDD}" srcOrd="3" destOrd="0" parTransId="{C702BDA0-AE20-4E1B-9C3E-B4EC7CC48389}" sibTransId="{3003B493-009C-43DC-AC63-2580864ADE06}"/>
    <dgm:cxn modelId="{37E93462-DC5A-4AB0-A20B-5027F0DB9A24}" type="presOf" srcId="{D82250A5-B2CA-4488-9402-142AE36DA056}" destId="{36E5CEAD-1443-4E55-BCC5-0C1D1768F2E7}" srcOrd="0" destOrd="0" presId="urn:microsoft.com/office/officeart/2005/8/layout/target2"/>
    <dgm:cxn modelId="{C86C383D-ECAD-4524-8FE9-7531C2F4CE8D}" type="presOf" srcId="{05974A9F-FE5B-45F2-BB7B-B9B53C0B2EF9}" destId="{D0007811-E87A-411E-8265-79C12C8DEF24}" srcOrd="0" destOrd="0" presId="urn:microsoft.com/office/officeart/2005/8/layout/target2"/>
    <dgm:cxn modelId="{F51785DC-3D7C-47D0-B988-C29DB2C5D2A7}" type="presOf" srcId="{F9B72520-446B-49A6-9EC8-F4B817C5C5D5}" destId="{DFCF5883-5AF4-40C6-9EFC-1E85779AA8B3}" srcOrd="0" destOrd="0" presId="urn:microsoft.com/office/officeart/2005/8/layout/target2"/>
    <dgm:cxn modelId="{3D54086D-FA29-4B04-B255-A0947056D7E1}" type="presOf" srcId="{3F4BE1C0-ACAD-4A20-A4DA-B4B05A559849}" destId="{19D77CB6-DCFE-497B-9D8D-FADA73AD14FD}" srcOrd="0" destOrd="0" presId="urn:microsoft.com/office/officeart/2005/8/layout/target2"/>
    <dgm:cxn modelId="{30DBEB01-372B-4EF6-98CC-54045A896F48}" srcId="{41B9A757-9A56-4D60-B024-FA87F53887EA}" destId="{F9B72520-446B-49A6-9EC8-F4B817C5C5D5}" srcOrd="1" destOrd="0" parTransId="{6B348447-6726-4C17-AD66-F9F9B336973F}" sibTransId="{74D2BC68-7279-4DDB-B0D5-A1FAD9D0DFEE}"/>
    <dgm:cxn modelId="{72AB3255-0496-4A7A-BDCF-1FDC57CB2B18}" type="presOf" srcId="{41B9A757-9A56-4D60-B024-FA87F53887EA}" destId="{04CB4FF6-E6B4-4E6F-84DE-2BCD487951FE}" srcOrd="0" destOrd="0" presId="urn:microsoft.com/office/officeart/2005/8/layout/target2"/>
    <dgm:cxn modelId="{28548B67-B767-4325-BC91-858A5EE0EA86}" type="presOf" srcId="{CCD8F4C6-8555-426C-B5C6-7D7429773151}" destId="{58C8C914-3A8C-441A-B9C4-43CF0ECABA1C}" srcOrd="0" destOrd="0" presId="urn:microsoft.com/office/officeart/2005/8/layout/target2"/>
    <dgm:cxn modelId="{55953B1E-8534-4D05-9109-F712EFE9BF6B}" srcId="{41B9A757-9A56-4D60-B024-FA87F53887EA}" destId="{D82250A5-B2CA-4488-9402-142AE36DA056}" srcOrd="0" destOrd="0" parTransId="{989A5986-A620-4E5F-ACDE-919661F49240}" sibTransId="{CEE3D352-EA82-48DD-AC87-FD2F006E5B13}"/>
    <dgm:cxn modelId="{856AFB35-F6AF-4592-A991-CB4FFCD0902D}" type="presOf" srcId="{A73B61BF-933F-46DA-B87E-91DCADDBFAEE}" destId="{556E4AD8-837D-4E5A-B637-63D517227918}" srcOrd="0" destOrd="0" presId="urn:microsoft.com/office/officeart/2005/8/layout/target2"/>
    <dgm:cxn modelId="{0E9676BC-1DBC-4A25-B92E-37ED97437D43}" srcId="{A73B61BF-933F-46DA-B87E-91DCADDBFAEE}" destId="{5B7BEC39-39A3-46ED-8B3C-0EF90530D07F}" srcOrd="1" destOrd="0" parTransId="{4CE7065A-AD58-473C-96D0-48DB5C41321E}" sibTransId="{04487A9E-0731-4B24-A8E2-4E042BAAA199}"/>
    <dgm:cxn modelId="{750A7B1F-2117-491C-B36A-351EA7A07FC0}" type="presOf" srcId="{275FB662-C224-41B1-9BBF-22AE5E7E7DDD}" destId="{51615DB7-846A-46EC-9258-1ECF44F16F9F}" srcOrd="0" destOrd="0" presId="urn:microsoft.com/office/officeart/2005/8/layout/target2"/>
    <dgm:cxn modelId="{C9FC8CA4-C991-44A6-8F49-77A89C9F5016}" type="presOf" srcId="{2C6B7369-D010-4098-AFD7-DA49BF4D9245}" destId="{EF887677-DA82-4174-8B68-8E42C6999307}" srcOrd="0" destOrd="0" presId="urn:microsoft.com/office/officeart/2005/8/layout/target2"/>
    <dgm:cxn modelId="{D2E59831-617C-4BDF-A444-E6E2438340AE}" type="presOf" srcId="{5B7BEC39-39A3-46ED-8B3C-0EF90530D07F}" destId="{18459850-8D7D-4DD4-961D-03C3EF4E51C5}" srcOrd="0" destOrd="0" presId="urn:microsoft.com/office/officeart/2005/8/layout/target2"/>
    <dgm:cxn modelId="{623C740A-3464-43ED-A61F-216AE2DC7137}" type="presOf" srcId="{4BABA7FA-DFEB-4432-8095-BFA2353D7B9E}" destId="{4E054F5A-79DE-44E4-A4B7-B5D3563840D9}" srcOrd="0" destOrd="0" presId="urn:microsoft.com/office/officeart/2005/8/layout/target2"/>
    <dgm:cxn modelId="{D29CAD97-140C-4C8A-8186-271C4FEDCC73}" type="presParOf" srcId="{4E054F5A-79DE-44E4-A4B7-B5D3563840D9}" destId="{B30964C6-E2EC-4A6B-BAA5-FA6CFA048BB2}" srcOrd="0" destOrd="0" presId="urn:microsoft.com/office/officeart/2005/8/layout/target2"/>
    <dgm:cxn modelId="{2ACD8A13-B220-4CA0-A3A5-AF667E1CE41E}" type="presParOf" srcId="{B30964C6-E2EC-4A6B-BAA5-FA6CFA048BB2}" destId="{04CB4FF6-E6B4-4E6F-84DE-2BCD487951FE}" srcOrd="0" destOrd="0" presId="urn:microsoft.com/office/officeart/2005/8/layout/target2"/>
    <dgm:cxn modelId="{A5349642-9611-4D47-818D-0C9C11AB5C3E}" type="presParOf" srcId="{B30964C6-E2EC-4A6B-BAA5-FA6CFA048BB2}" destId="{7F0D7272-6C72-4875-AF10-FC6552C69188}" srcOrd="1" destOrd="0" presId="urn:microsoft.com/office/officeart/2005/8/layout/target2"/>
    <dgm:cxn modelId="{675EA659-BE66-4480-B3DD-67F0A9B97411}" type="presParOf" srcId="{7F0D7272-6C72-4875-AF10-FC6552C69188}" destId="{36E5CEAD-1443-4E55-BCC5-0C1D1768F2E7}" srcOrd="0" destOrd="0" presId="urn:microsoft.com/office/officeart/2005/8/layout/target2"/>
    <dgm:cxn modelId="{7AE1CB08-9EC6-4A05-8A93-93F6AE9D6F9D}" type="presParOf" srcId="{7F0D7272-6C72-4875-AF10-FC6552C69188}" destId="{CA123F5E-DB49-4D71-A8C4-8C823C315A74}" srcOrd="1" destOrd="0" presId="urn:microsoft.com/office/officeart/2005/8/layout/target2"/>
    <dgm:cxn modelId="{F532CF67-40C7-4043-B66B-DC13D0CB9DF2}" type="presParOf" srcId="{7F0D7272-6C72-4875-AF10-FC6552C69188}" destId="{DFCF5883-5AF4-40C6-9EFC-1E85779AA8B3}" srcOrd="2" destOrd="0" presId="urn:microsoft.com/office/officeart/2005/8/layout/target2"/>
    <dgm:cxn modelId="{4EC234A6-6D09-4D84-B9FE-B15A0F62C33C}" type="presParOf" srcId="{4E054F5A-79DE-44E4-A4B7-B5D3563840D9}" destId="{936F0FB4-C476-4C12-8A4E-6662EC94A411}" srcOrd="1" destOrd="0" presId="urn:microsoft.com/office/officeart/2005/8/layout/target2"/>
    <dgm:cxn modelId="{8E8C05A7-2014-4A08-8972-412ABB2FCAD4}" type="presParOf" srcId="{936F0FB4-C476-4C12-8A4E-6662EC94A411}" destId="{D0007811-E87A-411E-8265-79C12C8DEF24}" srcOrd="0" destOrd="0" presId="urn:microsoft.com/office/officeart/2005/8/layout/target2"/>
    <dgm:cxn modelId="{8CDB4F58-512E-47FD-A5A0-3521B3F4CAAE}" type="presParOf" srcId="{936F0FB4-C476-4C12-8A4E-6662EC94A411}" destId="{DB3F8C23-826F-4284-B609-3A205749A410}" srcOrd="1" destOrd="0" presId="urn:microsoft.com/office/officeart/2005/8/layout/target2"/>
    <dgm:cxn modelId="{631958CA-0835-446C-9B57-EB5553C56E54}" type="presParOf" srcId="{DB3F8C23-826F-4284-B609-3A205749A410}" destId="{50242854-3C3B-4DF8-A991-E9781FC2EA56}" srcOrd="0" destOrd="0" presId="urn:microsoft.com/office/officeart/2005/8/layout/target2"/>
    <dgm:cxn modelId="{9315AE54-F399-4930-8E9E-C0B50E27F7BB}" type="presParOf" srcId="{DB3F8C23-826F-4284-B609-3A205749A410}" destId="{1FB9BA3F-442D-4D16-9F69-D19EC87EE515}" srcOrd="1" destOrd="0" presId="urn:microsoft.com/office/officeart/2005/8/layout/target2"/>
    <dgm:cxn modelId="{494AE6F8-3A9A-4E21-A241-3459F6DC7384}" type="presParOf" srcId="{DB3F8C23-826F-4284-B609-3A205749A410}" destId="{AFF040A7-0AEE-4F3A-B7CD-ACB0E6E5D186}" srcOrd="2" destOrd="0" presId="urn:microsoft.com/office/officeart/2005/8/layout/target2"/>
    <dgm:cxn modelId="{C5F12BA9-489E-4E89-A6D9-412892F1C0C9}" type="presParOf" srcId="{DB3F8C23-826F-4284-B609-3A205749A410}" destId="{498F1ABA-2337-4BB6-A5DE-5BCB8077AC9A}" srcOrd="3" destOrd="0" presId="urn:microsoft.com/office/officeart/2005/8/layout/target2"/>
    <dgm:cxn modelId="{CBD96367-344D-4E21-978C-7C198560C9B7}" type="presParOf" srcId="{DB3F8C23-826F-4284-B609-3A205749A410}" destId="{EF887677-DA82-4174-8B68-8E42C6999307}" srcOrd="4" destOrd="0" presId="urn:microsoft.com/office/officeart/2005/8/layout/target2"/>
    <dgm:cxn modelId="{7AEEE835-0A64-41C2-9EBE-85E83C816F1B}" type="presParOf" srcId="{DB3F8C23-826F-4284-B609-3A205749A410}" destId="{BEAAE7E8-39B1-4F6C-B416-3DF186CD3C7E}" srcOrd="5" destOrd="0" presId="urn:microsoft.com/office/officeart/2005/8/layout/target2"/>
    <dgm:cxn modelId="{65184790-7528-4AAF-8FCC-308BB12A69C1}" type="presParOf" srcId="{DB3F8C23-826F-4284-B609-3A205749A410}" destId="{51615DB7-846A-46EC-9258-1ECF44F16F9F}" srcOrd="6" destOrd="0" presId="urn:microsoft.com/office/officeart/2005/8/layout/target2"/>
    <dgm:cxn modelId="{D0B212FF-1312-40EA-A391-548345A699ED}" type="presParOf" srcId="{DB3F8C23-826F-4284-B609-3A205749A410}" destId="{892482BA-3BE6-41BA-9B53-FDEF5F4E6813}" srcOrd="7" destOrd="0" presId="urn:microsoft.com/office/officeart/2005/8/layout/target2"/>
    <dgm:cxn modelId="{A35D602F-9F30-41D5-85A0-69C805C78D90}" type="presParOf" srcId="{DB3F8C23-826F-4284-B609-3A205749A410}" destId="{58C8C914-3A8C-441A-B9C4-43CF0ECABA1C}" srcOrd="8" destOrd="0" presId="urn:microsoft.com/office/officeart/2005/8/layout/target2"/>
    <dgm:cxn modelId="{36BEFAAE-02AB-4CFE-BDA3-885B481EF63D}" type="presParOf" srcId="{DB3F8C23-826F-4284-B609-3A205749A410}" destId="{E3A5EE34-1A8C-4A31-B880-EFAEFCDE5589}" srcOrd="9" destOrd="0" presId="urn:microsoft.com/office/officeart/2005/8/layout/target2"/>
    <dgm:cxn modelId="{C6A21BF7-31E4-40A2-ABF3-2BA84AE0716D}" type="presParOf" srcId="{DB3F8C23-826F-4284-B609-3A205749A410}" destId="{19D77CB6-DCFE-497B-9D8D-FADA73AD14FD}" srcOrd="10" destOrd="0" presId="urn:microsoft.com/office/officeart/2005/8/layout/target2"/>
    <dgm:cxn modelId="{C4BD9224-7F15-4882-A00F-27DDC87CC21E}" type="presParOf" srcId="{4E054F5A-79DE-44E4-A4B7-B5D3563840D9}" destId="{4421DC10-C82A-4F9A-B07F-354368ED891F}" srcOrd="2" destOrd="0" presId="urn:microsoft.com/office/officeart/2005/8/layout/target2"/>
    <dgm:cxn modelId="{32890844-6AD5-41A4-BCAB-04C9D594C106}" type="presParOf" srcId="{4421DC10-C82A-4F9A-B07F-354368ED891F}" destId="{556E4AD8-837D-4E5A-B637-63D517227918}" srcOrd="0" destOrd="0" presId="urn:microsoft.com/office/officeart/2005/8/layout/target2"/>
    <dgm:cxn modelId="{6FD35B93-44B9-4543-86D6-425B20B7FE9C}" type="presParOf" srcId="{4421DC10-C82A-4F9A-B07F-354368ED891F}" destId="{9AD4C754-48DA-4EC3-A06D-47F6E095DDA5}" srcOrd="1" destOrd="0" presId="urn:microsoft.com/office/officeart/2005/8/layout/target2"/>
    <dgm:cxn modelId="{B657C903-6797-44FD-B015-9CD816943E95}" type="presParOf" srcId="{9AD4C754-48DA-4EC3-A06D-47F6E095DDA5}" destId="{801FDEFF-CD36-4052-950B-A69F97962859}" srcOrd="0" destOrd="0" presId="urn:microsoft.com/office/officeart/2005/8/layout/target2"/>
    <dgm:cxn modelId="{0F62C2DB-1A1E-4817-A289-17711A251AE1}" type="presParOf" srcId="{9AD4C754-48DA-4EC3-A06D-47F6E095DDA5}" destId="{08E8D72D-5A13-4E07-8045-15F6E5C13BCA}" srcOrd="1" destOrd="0" presId="urn:microsoft.com/office/officeart/2005/8/layout/target2"/>
    <dgm:cxn modelId="{CC11E888-EB5A-48E0-8267-041DE93AF2BD}" type="presParOf" srcId="{9AD4C754-48DA-4EC3-A06D-47F6E095DDA5}" destId="{18459850-8D7D-4DD4-961D-03C3EF4E51C5}" srcOrd="2" destOrd="0" presId="urn:microsoft.com/office/officeart/2005/8/layout/target2"/>
    <dgm:cxn modelId="{0716CA09-39A8-4FE9-B5B5-6387EC3866C9}" type="presParOf" srcId="{9AD4C754-48DA-4EC3-A06D-47F6E095DDA5}" destId="{0E272D00-4356-43D8-B536-19DBF7F12514}" srcOrd="3" destOrd="0" presId="urn:microsoft.com/office/officeart/2005/8/layout/target2"/>
    <dgm:cxn modelId="{6731873A-73DB-473F-BE1B-59FD2990A591}" type="presParOf" srcId="{9AD4C754-48DA-4EC3-A06D-47F6E095DDA5}" destId="{E59A29CD-88DA-4E4D-8437-B516FF59DD62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B4FF6-E6B4-4E6F-84DE-2BCD487951FE}">
      <dsp:nvSpPr>
        <dsp:cNvPr id="0" name=""/>
        <dsp:cNvSpPr/>
      </dsp:nvSpPr>
      <dsp:spPr>
        <a:xfrm>
          <a:off x="0" y="0"/>
          <a:ext cx="8964488" cy="5146767"/>
        </a:xfrm>
        <a:prstGeom prst="roundRect">
          <a:avLst>
            <a:gd name="adj" fmla="val 85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3994463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cap="all" baseline="0" dirty="0" smtClean="0"/>
        </a:p>
      </dsp:txBody>
      <dsp:txXfrm>
        <a:off x="128132" y="128132"/>
        <a:ext cx="8708224" cy="4890503"/>
      </dsp:txXfrm>
    </dsp:sp>
    <dsp:sp modelId="{36E5CEAD-1443-4E55-BCC5-0C1D1768F2E7}">
      <dsp:nvSpPr>
        <dsp:cNvPr id="0" name=""/>
        <dsp:cNvSpPr/>
      </dsp:nvSpPr>
      <dsp:spPr>
        <a:xfrm>
          <a:off x="195941" y="733709"/>
          <a:ext cx="1688963" cy="177049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Эпидемиологическая безопасность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ПАЦИЕНТОВ</a:t>
          </a:r>
          <a:endParaRPr lang="ru-RU" sz="1400" b="1" kern="1200" dirty="0"/>
        </a:p>
      </dsp:txBody>
      <dsp:txXfrm>
        <a:off x="247882" y="785650"/>
        <a:ext cx="1585081" cy="1666614"/>
      </dsp:txXfrm>
    </dsp:sp>
    <dsp:sp modelId="{DFCF5883-5AF4-40C6-9EFC-1E85779AA8B3}">
      <dsp:nvSpPr>
        <dsp:cNvPr id="0" name=""/>
        <dsp:cNvSpPr/>
      </dsp:nvSpPr>
      <dsp:spPr>
        <a:xfrm>
          <a:off x="209293" y="2614224"/>
          <a:ext cx="1663495" cy="175157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Эпидемиологическая безопасность </a:t>
          </a:r>
          <a:r>
            <a:rPr lang="ru-RU" sz="1400" b="1" kern="1200" dirty="0" smtClean="0"/>
            <a:t>ПЕРСОНАЛА</a:t>
          </a:r>
          <a:endParaRPr lang="ru-RU" sz="1400" b="1" kern="1200" dirty="0"/>
        </a:p>
      </dsp:txBody>
      <dsp:txXfrm>
        <a:off x="260451" y="2665382"/>
        <a:ext cx="1561179" cy="1649255"/>
      </dsp:txXfrm>
    </dsp:sp>
    <dsp:sp modelId="{D0007811-E87A-411E-8265-79C12C8DEF24}">
      <dsp:nvSpPr>
        <dsp:cNvPr id="0" name=""/>
        <dsp:cNvSpPr/>
      </dsp:nvSpPr>
      <dsp:spPr>
        <a:xfrm>
          <a:off x="2058534" y="750388"/>
          <a:ext cx="6803456" cy="3734669"/>
        </a:xfrm>
        <a:prstGeom prst="roundRect">
          <a:avLst>
            <a:gd name="adj" fmla="val 105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2287738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Компоненты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2173388" y="865242"/>
        <a:ext cx="6573748" cy="3504961"/>
      </dsp:txXfrm>
    </dsp:sp>
    <dsp:sp modelId="{50242854-3C3B-4DF8-A991-E9781FC2EA56}">
      <dsp:nvSpPr>
        <dsp:cNvPr id="0" name=""/>
        <dsp:cNvSpPr/>
      </dsp:nvSpPr>
      <dsp:spPr>
        <a:xfrm>
          <a:off x="2147184" y="1217823"/>
          <a:ext cx="2088425" cy="36351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эпидемиологическая безопасность медицинских технологий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58363" y="1229002"/>
        <a:ext cx="2066067" cy="341153"/>
      </dsp:txXfrm>
    </dsp:sp>
    <dsp:sp modelId="{AFF040A7-0AEE-4F3A-B7CD-ACB0E6E5D186}">
      <dsp:nvSpPr>
        <dsp:cNvPr id="0" name=""/>
        <dsp:cNvSpPr/>
      </dsp:nvSpPr>
      <dsp:spPr>
        <a:xfrm>
          <a:off x="2134122" y="1692099"/>
          <a:ext cx="2088425" cy="36351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эпидемиологическая безопасность больничной среды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5301" y="1703278"/>
        <a:ext cx="2066067" cy="341153"/>
      </dsp:txXfrm>
    </dsp:sp>
    <dsp:sp modelId="{EF887677-DA82-4174-8B68-8E42C6999307}">
      <dsp:nvSpPr>
        <dsp:cNvPr id="0" name=""/>
        <dsp:cNvSpPr/>
      </dsp:nvSpPr>
      <dsp:spPr>
        <a:xfrm>
          <a:off x="2134122" y="2213833"/>
          <a:ext cx="2088425" cy="33393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эпидемиологическая безопасность медицинского персонала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4392" y="2224103"/>
        <a:ext cx="2067885" cy="313391"/>
      </dsp:txXfrm>
    </dsp:sp>
    <dsp:sp modelId="{51615DB7-846A-46EC-9258-1ECF44F16F9F}">
      <dsp:nvSpPr>
        <dsp:cNvPr id="0" name=""/>
        <dsp:cNvSpPr/>
      </dsp:nvSpPr>
      <dsp:spPr>
        <a:xfrm>
          <a:off x="2134122" y="2741286"/>
          <a:ext cx="2088425" cy="33393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эффективный микробиологический мониторинг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4392" y="2751556"/>
        <a:ext cx="2067885" cy="313391"/>
      </dsp:txXfrm>
    </dsp:sp>
    <dsp:sp modelId="{58C8C914-3A8C-441A-B9C4-43CF0ECABA1C}">
      <dsp:nvSpPr>
        <dsp:cNvPr id="0" name=""/>
        <dsp:cNvSpPr/>
      </dsp:nvSpPr>
      <dsp:spPr>
        <a:xfrm>
          <a:off x="2160245" y="3264066"/>
          <a:ext cx="2088425" cy="33393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эпидемиологическая диагностика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70515" y="3274336"/>
        <a:ext cx="2067885" cy="313391"/>
      </dsp:txXfrm>
    </dsp:sp>
    <dsp:sp modelId="{19D77CB6-DCFE-497B-9D8D-FADA73AD14FD}">
      <dsp:nvSpPr>
        <dsp:cNvPr id="0" name=""/>
        <dsp:cNvSpPr/>
      </dsp:nvSpPr>
      <dsp:spPr>
        <a:xfrm>
          <a:off x="2160245" y="3770610"/>
          <a:ext cx="2088425" cy="33393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подготовка квалифицированных кадров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70515" y="3780880"/>
        <a:ext cx="2067885" cy="313391"/>
      </dsp:txXfrm>
    </dsp:sp>
    <dsp:sp modelId="{556E4AD8-837D-4E5A-B637-63D517227918}">
      <dsp:nvSpPr>
        <dsp:cNvPr id="0" name=""/>
        <dsp:cNvSpPr/>
      </dsp:nvSpPr>
      <dsp:spPr>
        <a:xfrm>
          <a:off x="4281171" y="2033693"/>
          <a:ext cx="4458905" cy="2270259"/>
        </a:xfrm>
        <a:prstGeom prst="roundRect">
          <a:avLst>
            <a:gd name="adj" fmla="val 10500"/>
          </a:avLst>
        </a:prstGeom>
        <a:solidFill>
          <a:srgbClr val="EC752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162026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Критерии оценки</a:t>
          </a:r>
          <a:endParaRPr lang="ru-RU" sz="2400" b="1" kern="1200" dirty="0"/>
        </a:p>
      </dsp:txBody>
      <dsp:txXfrm>
        <a:off x="4350989" y="2103511"/>
        <a:ext cx="4319269" cy="2130623"/>
      </dsp:txXfrm>
    </dsp:sp>
    <dsp:sp modelId="{801FDEFF-CD36-4052-950B-A69F97962859}">
      <dsp:nvSpPr>
        <dsp:cNvPr id="0" name=""/>
        <dsp:cNvSpPr/>
      </dsp:nvSpPr>
      <dsp:spPr>
        <a:xfrm>
          <a:off x="4477558" y="2730138"/>
          <a:ext cx="1349423" cy="147753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50000"/>
                </a:schemeClr>
              </a:solidFill>
            </a:rPr>
            <a:t>Альтернативные критерии -     </a:t>
          </a:r>
          <a:r>
            <a:rPr lang="ru-RU" sz="1200" b="1" kern="1200" dirty="0" smtClean="0"/>
            <a:t>наличие/ отсутствие средства, мероприятия, результата и пр.: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ДА/НЕТ</a:t>
          </a:r>
          <a:endParaRPr lang="ru-RU" sz="1200" b="1" kern="1200" dirty="0"/>
        </a:p>
      </dsp:txBody>
      <dsp:txXfrm>
        <a:off x="4519057" y="2771637"/>
        <a:ext cx="1266425" cy="1394536"/>
      </dsp:txXfrm>
    </dsp:sp>
    <dsp:sp modelId="{18459850-8D7D-4DD4-961D-03C3EF4E51C5}">
      <dsp:nvSpPr>
        <dsp:cNvPr id="0" name=""/>
        <dsp:cNvSpPr/>
      </dsp:nvSpPr>
      <dsp:spPr>
        <a:xfrm>
          <a:off x="5917681" y="2743200"/>
          <a:ext cx="1480064" cy="145137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50000"/>
                </a:schemeClr>
              </a:solidFill>
            </a:rPr>
            <a:t>Альтернативные критерии -  </a:t>
          </a:r>
          <a:r>
            <a:rPr lang="ru-RU" sz="1200" b="1" kern="1200" dirty="0" smtClean="0"/>
            <a:t>соответствие /               не соответствие  стандарту: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ДА/НЕТ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5962316" y="2787835"/>
        <a:ext cx="1390794" cy="1362102"/>
      </dsp:txXfrm>
    </dsp:sp>
    <dsp:sp modelId="{E59A29CD-88DA-4E4D-8437-B516FF59DD62}">
      <dsp:nvSpPr>
        <dsp:cNvPr id="0" name=""/>
        <dsp:cNvSpPr/>
      </dsp:nvSpPr>
      <dsp:spPr>
        <a:xfrm>
          <a:off x="7516238" y="2733871"/>
          <a:ext cx="1197370" cy="143712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 smtClean="0">
              <a:solidFill>
                <a:schemeClr val="accent6">
                  <a:lumMod val="50000"/>
                </a:schemeClr>
              </a:solidFill>
            </a:rPr>
            <a:t>Количественные критерии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7553061" y="2770694"/>
        <a:ext cx="1123724" cy="1363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79FA69-BED1-496A-9227-3BFCE64C538E}" type="datetimeFigureOut">
              <a:rPr lang="ru-RU"/>
              <a:pPr>
                <a:defRPr/>
              </a:pPr>
              <a:t>19.08.2018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DC701E0-8585-43A4-AC5E-B2AF9AAB2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31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7550" y="909638"/>
            <a:ext cx="7772400" cy="12239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CN" altLang="ru-RU" noProof="0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206625"/>
            <a:ext cx="6400800" cy="5746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ea typeface="华文细黑" pitchFamily="2" charset="-122"/>
              </a:defRPr>
            </a:lvl1pPr>
          </a:lstStyle>
          <a:p>
            <a:pPr lvl="0"/>
            <a:r>
              <a:rPr lang="zh-CN" altLang="ru-RU" noProof="0" smtClean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576449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2945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3097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4398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837526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845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20043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76701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56923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965665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833646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8313" y="1125538"/>
            <a:ext cx="8207375" cy="4967287"/>
          </a:xfrm>
          <a:prstGeom prst="rect">
            <a:avLst/>
          </a:prstGeom>
          <a:gradFill rotWithShape="1">
            <a:gsLst>
              <a:gs pos="0">
                <a:srgbClr val="FFFFFF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单击此处编辑母版文本样式</a:t>
            </a:r>
          </a:p>
          <a:p>
            <a:pPr lvl="1"/>
            <a:r>
              <a:rPr lang="zh-CN" altLang="ru-RU" smtClean="0"/>
              <a:t>第二级</a:t>
            </a:r>
          </a:p>
          <a:p>
            <a:pPr lvl="2"/>
            <a:r>
              <a:rPr lang="zh-CN" altLang="ru-RU" smtClean="0"/>
              <a:t>第三级</a:t>
            </a:r>
          </a:p>
          <a:p>
            <a:pPr lvl="3"/>
            <a:r>
              <a:rPr lang="zh-CN" altLang="ru-RU" smtClean="0"/>
              <a:t>第四级</a:t>
            </a:r>
          </a:p>
          <a:p>
            <a:pPr lvl="4"/>
            <a:r>
              <a:rPr lang="zh-CN" altLang="ru-RU" smtClean="0"/>
              <a:t>第五级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68313" y="981075"/>
            <a:ext cx="8207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 smtClean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666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SimHei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SimHei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SimHei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SimHei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latin typeface="Arial" panose="020B0604020202020204" pitchFamily="34" charset="0"/>
          <a:ea typeface="SimHei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latin typeface="Arial" panose="020B0604020202020204" pitchFamily="34" charset="0"/>
          <a:ea typeface="SimHei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latin typeface="Arial" panose="020B0604020202020204" pitchFamily="34" charset="0"/>
          <a:ea typeface="SimHei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latin typeface="Arial" panose="020B0604020202020204" pitchFamily="34" charset="0"/>
          <a:ea typeface="SimHei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561975"/>
          </a:xfrm>
        </p:spPr>
        <p:txBody>
          <a:bodyPr/>
          <a:lstStyle/>
          <a:p>
            <a:endParaRPr lang="ru-RU" altLang="ru-RU" b="1" dirty="0" smtClean="0"/>
          </a:p>
        </p:txBody>
      </p:sp>
      <p:sp>
        <p:nvSpPr>
          <p:cNvPr id="7172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9948"/>
            <a:ext cx="9163050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9" y="1123950"/>
            <a:ext cx="4267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Блок-схема: процесс 6"/>
          <p:cNvSpPr/>
          <p:nvPr/>
        </p:nvSpPr>
        <p:spPr>
          <a:xfrm>
            <a:off x="306388" y="1123951"/>
            <a:ext cx="4281487" cy="4267200"/>
          </a:xfrm>
          <a:prstGeom prst="flowChartProcess">
            <a:avLst/>
          </a:prstGeom>
          <a:noFill/>
          <a:ln w="44450" cap="flat" cmpd="sng" algn="ctr">
            <a:solidFill>
              <a:srgbClr val="E6691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03" y="2818946"/>
            <a:ext cx="25368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721225" y="2618581"/>
            <a:ext cx="4438650" cy="1603375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СОВРЕМЕНАЯ ДОКТРИНА ГОСПИТАЛЬНОЙ ЭПИДЕМИОЛОГИИ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4587875" y="4833258"/>
            <a:ext cx="4572000" cy="1386114"/>
          </a:xfrm>
          <a:prstGeom prst="rect">
            <a:avLst/>
          </a:prstGeom>
          <a:solidFill>
            <a:srgbClr val="44546A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Брико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Н.И., </a:t>
            </a:r>
            <a:r>
              <a:rPr kumimoji="0" lang="ru-RU" sz="6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Брусина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Е.Б., Зуева Л.П.,</a:t>
            </a:r>
            <a:b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6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Ковалишена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О.В., Стасенко В.Л.,  </a:t>
            </a:r>
            <a:r>
              <a:rPr kumimoji="0" lang="ru-RU" sz="6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Шкарин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В.В.</a:t>
            </a:r>
            <a:b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6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Фельдблюм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И.В.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6400" b="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6400" b="1" dirty="0" smtClean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Н.Новгород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20</a:t>
            </a:r>
            <a:r>
              <a:rPr kumimoji="0" lang="ru-RU" sz="6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декабря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2017</a:t>
            </a:r>
            <a:endParaRPr kumimoji="0" lang="ru-RU" sz="5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3907" y="1386567"/>
            <a:ext cx="1619250" cy="1468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586328" y="1646419"/>
            <a:ext cx="4453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Нижегородская государственная медицинская академия</a:t>
            </a:r>
          </a:p>
          <a:p>
            <a:pPr algn="ctr"/>
            <a:r>
              <a:rPr lang="ru-RU" dirty="0" smtClean="0"/>
              <a:t>Национальная ассоциация специалистов по контролю ИСМП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948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56197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Динамика числа хирургических коек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с 2005 по 2014 </a:t>
            </a:r>
            <a:r>
              <a:rPr lang="ru-RU" altLang="ru-RU" sz="2000" b="1" dirty="0" err="1" smtClean="0">
                <a:solidFill>
                  <a:srgbClr val="C00000"/>
                </a:solidFill>
              </a:rPr>
              <a:t>г.г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. </a:t>
            </a:r>
            <a:endParaRPr lang="ru-RU" altLang="ru-RU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1268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883010"/>
              </p:ext>
            </p:extLst>
          </p:nvPr>
        </p:nvGraphicFramePr>
        <p:xfrm>
          <a:off x="776288" y="1722439"/>
          <a:ext cx="3527698" cy="3401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Диаграмма" r:id="rId3" imgW="3420152" imgH="3566469" progId="Excel.Chart.8">
                  <p:embed/>
                </p:oleObj>
              </mc:Choice>
              <mc:Fallback>
                <p:oleObj name="Диаграмма" r:id="rId3" imgW="3420152" imgH="356646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722439"/>
                        <a:ext cx="3527698" cy="3401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Box 25"/>
          <p:cNvSpPr txBox="1">
            <a:spLocks noChangeArrowheads="1"/>
          </p:cNvSpPr>
          <p:nvPr/>
        </p:nvSpPr>
        <p:spPr bwMode="auto">
          <a:xfrm>
            <a:off x="1398588" y="1204913"/>
            <a:ext cx="3240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smtClean="0">
                <a:solidFill>
                  <a:srgbClr val="000000"/>
                </a:solidFill>
                <a:ea typeface="SimSun" pitchFamily="2" charset="-122"/>
              </a:rPr>
              <a:t>Число хирургических коек</a:t>
            </a:r>
          </a:p>
        </p:txBody>
      </p:sp>
      <p:graphicFrame>
        <p:nvGraphicFramePr>
          <p:cNvPr id="11270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700325"/>
              </p:ext>
            </p:extLst>
          </p:nvPr>
        </p:nvGraphicFramePr>
        <p:xfrm>
          <a:off x="4819815" y="1434389"/>
          <a:ext cx="3414712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r:id="rId5" imgW="3414056" imgH="3560373" progId="Excel.Chart.8">
                  <p:embed/>
                </p:oleObj>
              </mc:Choice>
              <mc:Fallback>
                <p:oleObj r:id="rId5" imgW="3414056" imgH="356037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815" y="1434389"/>
                        <a:ext cx="3414712" cy="3557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Box 29"/>
          <p:cNvSpPr txBox="1">
            <a:spLocks noChangeArrowheads="1"/>
          </p:cNvSpPr>
          <p:nvPr/>
        </p:nvSpPr>
        <p:spPr bwMode="auto">
          <a:xfrm>
            <a:off x="5903912" y="1195826"/>
            <a:ext cx="3240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0000"/>
                </a:solidFill>
                <a:ea typeface="SimSun" pitchFamily="2" charset="-122"/>
              </a:rPr>
              <a:t>Число хирургических коек</a:t>
            </a:r>
            <a:br>
              <a:rPr lang="ru-RU" altLang="ru-RU" b="1" dirty="0" smtClean="0">
                <a:solidFill>
                  <a:srgbClr val="000000"/>
                </a:solidFill>
                <a:ea typeface="SimSun" pitchFamily="2" charset="-122"/>
              </a:rPr>
            </a:br>
            <a:r>
              <a:rPr lang="ru-RU" altLang="ru-RU" b="1" dirty="0" smtClean="0">
                <a:solidFill>
                  <a:srgbClr val="000000"/>
                </a:solidFill>
                <a:ea typeface="SimSun" pitchFamily="2" charset="-122"/>
              </a:rPr>
              <a:t> на 10 тыс. населения</a:t>
            </a:r>
          </a:p>
        </p:txBody>
      </p:sp>
      <p:sp>
        <p:nvSpPr>
          <p:cNvPr id="11272" name="Прямоугольник 7"/>
          <p:cNvSpPr>
            <a:spLocks noChangeArrowheads="1"/>
          </p:cNvSpPr>
          <p:nvPr/>
        </p:nvSpPr>
        <p:spPr bwMode="auto">
          <a:xfrm>
            <a:off x="468313" y="6381750"/>
            <a:ext cx="82073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*Здравоохранение </a:t>
            </a:r>
            <a:r>
              <a:rPr lang="ru-RU" altLang="ru-RU" sz="900" smtClean="0">
                <a:solidFill>
                  <a:srgbClr val="000000"/>
                </a:solidFill>
                <a:latin typeface="ArialMT"/>
                <a:ea typeface="SimSun" pitchFamily="2" charset="-122"/>
              </a:rPr>
              <a:t>в России. 2015</a:t>
            </a:r>
            <a:r>
              <a:rPr lang="ru-RU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: </a:t>
            </a:r>
            <a:r>
              <a:rPr lang="ru-RU" altLang="ru-RU" sz="900" smtClean="0">
                <a:solidFill>
                  <a:srgbClr val="000000"/>
                </a:solidFill>
                <a:latin typeface="ArialMT"/>
                <a:ea typeface="SimSun" pitchFamily="2" charset="-122"/>
              </a:rPr>
              <a:t>Стат.сб./Росстат. - М., З-46 2015. – 174 с.</a:t>
            </a:r>
            <a:endParaRPr lang="ru-RU" altLang="ru-RU" sz="900" smtClean="0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9158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9036050" cy="56197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Динамика числа оперированных пациентов и операций  			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с 2005 по 2014 </a:t>
            </a:r>
            <a:r>
              <a:rPr lang="ru-RU" altLang="ru-RU" sz="2000" b="1" dirty="0" err="1" smtClean="0">
                <a:solidFill>
                  <a:srgbClr val="C00000"/>
                </a:solidFill>
              </a:rPr>
              <a:t>г.г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. на 1000 населения</a:t>
            </a:r>
            <a:endParaRPr lang="ru-RU" altLang="ru-RU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3316" name="Диаграмма 4"/>
          <p:cNvGraphicFramePr>
            <a:graphicFrameLocks/>
          </p:cNvGraphicFramePr>
          <p:nvPr/>
        </p:nvGraphicFramePr>
        <p:xfrm>
          <a:off x="406400" y="1074738"/>
          <a:ext cx="6223000" cy="37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r:id="rId3" imgW="6224555" imgH="3700593" progId="Excel.Chart.8">
                  <p:embed/>
                </p:oleObj>
              </mc:Choice>
              <mc:Fallback>
                <p:oleObj r:id="rId3" imgW="6224555" imgH="370059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074738"/>
                        <a:ext cx="6223000" cy="370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515332"/>
              </p:ext>
            </p:extLst>
          </p:nvPr>
        </p:nvGraphicFramePr>
        <p:xfrm>
          <a:off x="4808537" y="910076"/>
          <a:ext cx="6223000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r:id="rId5" imgW="6224555" imgH="3700593" progId="Excel.Chart.8">
                  <p:embed/>
                </p:oleObj>
              </mc:Choice>
              <mc:Fallback>
                <p:oleObj r:id="rId5" imgW="6224555" imgH="370059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7" y="910076"/>
                        <a:ext cx="6223000" cy="370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468313" y="6381750"/>
            <a:ext cx="82073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*Здравоохранение </a:t>
            </a:r>
            <a:r>
              <a:rPr lang="ru-RU" altLang="ru-RU" sz="900" smtClean="0">
                <a:solidFill>
                  <a:srgbClr val="000000"/>
                </a:solidFill>
                <a:latin typeface="ArialMT"/>
                <a:ea typeface="SimSun" pitchFamily="2" charset="-122"/>
              </a:rPr>
              <a:t>в России. 2015</a:t>
            </a:r>
            <a:r>
              <a:rPr lang="ru-RU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: </a:t>
            </a:r>
            <a:r>
              <a:rPr lang="ru-RU" altLang="ru-RU" sz="900" smtClean="0">
                <a:solidFill>
                  <a:srgbClr val="000000"/>
                </a:solidFill>
                <a:latin typeface="ArialMT"/>
                <a:ea typeface="SimSun" pitchFamily="2" charset="-122"/>
              </a:rPr>
              <a:t>Стат.сб./Росстат. - М., З-46 2015. – 174 с.</a:t>
            </a:r>
            <a:endParaRPr lang="ru-RU" altLang="ru-RU" sz="900" smtClean="0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9752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gray">
          <a:xfrm>
            <a:off x="450214" y="1782707"/>
            <a:ext cx="4050348" cy="346721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3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Динамика хирургических методов лечения при сердечно-сосудистых заболеваниях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0214" y="2150679"/>
            <a:ext cx="4038600" cy="5000625"/>
          </a:xfrm>
        </p:spPr>
        <p:txBody>
          <a:bodyPr/>
          <a:lstStyle/>
          <a:p>
            <a:pPr eaLnBrk="1" hangingPunct="1"/>
            <a:r>
              <a:rPr lang="ru-RU" altLang="ru-RU" sz="1800" dirty="0" smtClean="0"/>
              <a:t>Рост количества операций коронарного шунтирования (КШ)  в расчете на 1 млн жителей увеличилось более чем в 13 раз (1995-2010г.г.)</a:t>
            </a:r>
          </a:p>
          <a:p>
            <a:pPr eaLnBrk="1" hangingPunct="1"/>
            <a:r>
              <a:rPr lang="ru-RU" altLang="ru-RU" sz="1800" dirty="0" smtClean="0"/>
              <a:t>Рост числа </a:t>
            </a:r>
            <a:r>
              <a:rPr lang="ru-RU" altLang="ru-RU" sz="1800" dirty="0" err="1" smtClean="0"/>
              <a:t>транслюминальных</a:t>
            </a:r>
            <a:r>
              <a:rPr lang="ru-RU" altLang="ru-RU" sz="1800" dirty="0" smtClean="0"/>
              <a:t> коронарных </a:t>
            </a:r>
            <a:r>
              <a:rPr lang="ru-RU" altLang="ru-RU" sz="1800" dirty="0" err="1" smtClean="0"/>
              <a:t>ангиопластик</a:t>
            </a:r>
            <a:r>
              <a:rPr lang="ru-RU" altLang="ru-RU" sz="1800" dirty="0" smtClean="0"/>
              <a:t> (ТЛАП) — в 62 раза. </a:t>
            </a:r>
          </a:p>
        </p:txBody>
      </p:sp>
      <p:graphicFrame>
        <p:nvGraphicFramePr>
          <p:cNvPr id="14340" name="Объект 6"/>
          <p:cNvGraphicFramePr>
            <a:graphicFrameLocks noGrp="1"/>
          </p:cNvGraphicFramePr>
          <p:nvPr>
            <p:ph sz="half" idx="2"/>
          </p:nvPr>
        </p:nvGraphicFramePr>
        <p:xfrm>
          <a:off x="4646613" y="641350"/>
          <a:ext cx="3887787" cy="510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r:id="rId3" imgW="3889585" imgH="5102794" progId="Excel.Chart.8">
                  <p:embed/>
                </p:oleObj>
              </mc:Choice>
              <mc:Fallback>
                <p:oleObj r:id="rId3" imgW="3889585" imgH="5102794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641350"/>
                        <a:ext cx="3887787" cy="510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48375" y="1230313"/>
            <a:ext cx="395288" cy="25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КШ</a:t>
            </a:r>
          </a:p>
        </p:txBody>
      </p:sp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5148263" y="5661025"/>
            <a:ext cx="3240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  <a:ea typeface="SimSun" pitchFamily="2" charset="-122"/>
              </a:rPr>
              <a:t>Хирургическое и интервенционное лечение ИБС в России (на млн населения)</a:t>
            </a:r>
          </a:p>
        </p:txBody>
      </p:sp>
      <p:sp>
        <p:nvSpPr>
          <p:cNvPr id="14343" name="Прямоугольник 9"/>
          <p:cNvSpPr>
            <a:spLocks noChangeArrowheads="1"/>
          </p:cNvSpPr>
          <p:nvPr/>
        </p:nvSpPr>
        <p:spPr bwMode="auto">
          <a:xfrm>
            <a:off x="107950" y="6197600"/>
            <a:ext cx="878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smtClean="0">
                <a:solidFill>
                  <a:srgbClr val="000000"/>
                </a:solidFill>
                <a:latin typeface="Tahoma" pitchFamily="34" charset="0"/>
                <a:ea typeface="SimSun" pitchFamily="2" charset="-122"/>
              </a:rPr>
              <a:t>Л.А. Бокерия, И.Н. Ступаков, Р.Г. Гудкова, В.М. Ватолин. Хирургическое лечение болезней системы кровообращения в Российской Федерации (2010–2014 гг.)//Вестник Росздравнадзора. – 2016. - №1. – с.63-69</a:t>
            </a:r>
            <a:endParaRPr lang="ru-RU" altLang="ru-RU" sz="1000" smtClean="0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7800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Динамика хирургических методов лечения при сердечно-сосудистых заболеваниях</a:t>
            </a:r>
          </a:p>
        </p:txBody>
      </p:sp>
      <p:sp>
        <p:nvSpPr>
          <p:cNvPr id="15363" name="Прямоугольник 9"/>
          <p:cNvSpPr>
            <a:spLocks noChangeArrowheads="1"/>
          </p:cNvSpPr>
          <p:nvPr/>
        </p:nvSpPr>
        <p:spPr bwMode="auto">
          <a:xfrm>
            <a:off x="107950" y="6197600"/>
            <a:ext cx="878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smtClean="0">
                <a:solidFill>
                  <a:srgbClr val="000000"/>
                </a:solidFill>
                <a:latin typeface="Tahoma" pitchFamily="34" charset="0"/>
                <a:ea typeface="SimSun" pitchFamily="2" charset="-122"/>
              </a:rPr>
              <a:t>Л.А. Бокерия, И.Н. Ступаков, Р.Г. Гудкова, В.М. Ватолин. Хирургическое лечение болезней системы кровообращения в Российской Федерации (2010–2014 гг.)//Вестник Росздравнадзора. – 2016. - №1. – с.63-69</a:t>
            </a:r>
            <a:endParaRPr lang="ru-RU" altLang="ru-RU" sz="1000" smtClean="0">
              <a:solidFill>
                <a:srgbClr val="000000"/>
              </a:solidFill>
              <a:ea typeface="SimSun" pitchFamily="2" charset="-122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8313" y="1412875"/>
          <a:ext cx="8424863" cy="3381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72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Метод</a:t>
                      </a:r>
                      <a:endParaRPr lang="ru-RU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2010</a:t>
                      </a:r>
                      <a:endParaRPr lang="ru-RU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2011</a:t>
                      </a:r>
                      <a:endParaRPr lang="ru-RU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2012</a:t>
                      </a:r>
                      <a:endParaRPr lang="ru-RU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2013</a:t>
                      </a:r>
                      <a:endParaRPr lang="ru-RU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2014</a:t>
                      </a:r>
                      <a:endParaRPr lang="ru-RU" sz="1800" dirty="0"/>
                    </a:p>
                  </a:txBody>
                  <a:tcPr marL="91439" marR="91439" marT="45707" marB="4570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7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Коронарное шунтирование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27921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31838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34305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34825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36632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325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Транслюминальная</a:t>
                      </a:r>
                      <a:r>
                        <a:rPr lang="ru-RU" sz="1400" baseline="0" dirty="0" smtClean="0"/>
                        <a:t> ангиопластика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52893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65153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80457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97290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127584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0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Имплантация электрокардиостимулятора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29 077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32 322 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35 633 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38 936 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42 010</a:t>
                      </a:r>
                    </a:p>
                    <a:p>
                      <a:endParaRPr lang="ru-RU" sz="1400" dirty="0"/>
                    </a:p>
                  </a:txBody>
                  <a:tcPr marL="91439" marR="91439" marT="45707" marB="4570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0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Вмешательство на проводящих путях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14 475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17 136 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19 563 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21 829 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26 403</a:t>
                      </a:r>
                    </a:p>
                    <a:p>
                      <a:endParaRPr lang="ru-RU" sz="1400" dirty="0"/>
                    </a:p>
                  </a:txBody>
                  <a:tcPr marL="91439" marR="91439" marT="45707" marB="4570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0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Протезирование клапанов сердца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9 470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10 382 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10 411 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10 730 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11 011</a:t>
                      </a:r>
                    </a:p>
                    <a:p>
                      <a:endParaRPr lang="ru-RU" sz="1400" dirty="0"/>
                    </a:p>
                  </a:txBody>
                  <a:tcPr marL="91439" marR="91439" marT="45707" marB="4570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7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Реконструкция клапанов сердца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4 324 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4 963 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5 114 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5140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5277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7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Коррекция врожденных пороков</a:t>
                      </a:r>
                      <a:r>
                        <a:rPr lang="ru-RU" sz="1400" baseline="0" dirty="0" smtClean="0"/>
                        <a:t> сердца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13763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14716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14754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14577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15522</a:t>
                      </a:r>
                      <a:endParaRPr lang="ru-RU" sz="1400" dirty="0"/>
                    </a:p>
                  </a:txBody>
                  <a:tcPr marL="91439" marR="91439" marT="45707" marB="45707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5429" name="Прямоугольник 1"/>
          <p:cNvSpPr>
            <a:spLocks noChangeArrowheads="1"/>
          </p:cNvSpPr>
          <p:nvPr/>
        </p:nvSpPr>
        <p:spPr bwMode="auto">
          <a:xfrm>
            <a:off x="468313" y="5084763"/>
            <a:ext cx="828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1800" smtClean="0">
                <a:solidFill>
                  <a:srgbClr val="000000"/>
                </a:solidFill>
                <a:ea typeface="SimHei" pitchFamily="49" charset="-122"/>
              </a:rPr>
              <a:t>Рост числа пациентов с коронарным шунтированием в 1,3 раза,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1800" smtClean="0">
                <a:solidFill>
                  <a:srgbClr val="000000"/>
                </a:solidFill>
                <a:ea typeface="SimHei" pitchFamily="49" charset="-122"/>
              </a:rPr>
              <a:t>с эндоваскулярными вмешательствами — в 2,4 раза  (2010-2014 г.г.)</a:t>
            </a:r>
          </a:p>
        </p:txBody>
      </p:sp>
    </p:spTree>
    <p:extLst>
      <p:ext uri="{BB962C8B-B14F-4D97-AF65-F5344CB8AC3E}">
        <p14:creationId xmlns:p14="http://schemas.microsoft.com/office/powerpoint/2010/main" val="1871022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961697" y="1341438"/>
            <a:ext cx="7713991" cy="446027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Динамика хирургических методов лечения при сердечно-сосудистых заболеваниях</a:t>
            </a:r>
          </a:p>
        </p:txBody>
      </p:sp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1150882" y="1664139"/>
            <a:ext cx="7524805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 smtClean="0">
                <a:solidFill>
                  <a:srgbClr val="000000"/>
                </a:solidFill>
                <a:ea typeface="SimSun" pitchFamily="2" charset="-122"/>
              </a:rPr>
              <a:t>Рост числа учреждений, выполняющих имплантацию ЭКС и вмешательства на проводящих путях на 19,5% </a:t>
            </a:r>
          </a:p>
          <a:p>
            <a:pPr>
              <a:spcBef>
                <a:spcPct val="0"/>
              </a:spcBef>
            </a:pPr>
            <a:r>
              <a:rPr lang="ru-RU" altLang="ru-RU" sz="1800" dirty="0" smtClean="0">
                <a:solidFill>
                  <a:srgbClr val="000000"/>
                </a:solidFill>
                <a:ea typeface="SimSun" pitchFamily="2" charset="-122"/>
              </a:rPr>
              <a:t>Рост числа пациентов с имплантированными электрокардиостимуляторами на 44,5%, с вмешательствами на проводящей системе — на 82,4%</a:t>
            </a:r>
          </a:p>
          <a:p>
            <a:pPr>
              <a:spcBef>
                <a:spcPct val="0"/>
              </a:spcBef>
            </a:pPr>
            <a:r>
              <a:rPr lang="ru-RU" altLang="ru-RU" sz="1800" dirty="0" smtClean="0">
                <a:solidFill>
                  <a:srgbClr val="000000"/>
                </a:solidFill>
                <a:ea typeface="SimSun" pitchFamily="2" charset="-122"/>
              </a:rPr>
              <a:t>Рост числа медицинских организаций, выполняющих коронарное шунтирование на 14,0%, </a:t>
            </a:r>
            <a:r>
              <a:rPr lang="ru-RU" altLang="ru-RU" sz="1800" dirty="0" err="1" smtClean="0">
                <a:solidFill>
                  <a:srgbClr val="000000"/>
                </a:solidFill>
                <a:ea typeface="SimSun" pitchFamily="2" charset="-122"/>
              </a:rPr>
              <a:t>транслюминальную</a:t>
            </a:r>
            <a:r>
              <a:rPr lang="ru-RU" altLang="ru-RU" sz="18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ru-RU" altLang="ru-RU" sz="1800" dirty="0" err="1" smtClean="0">
                <a:solidFill>
                  <a:srgbClr val="000000"/>
                </a:solidFill>
                <a:ea typeface="SimSun" pitchFamily="2" charset="-122"/>
              </a:rPr>
              <a:t>ангиопластику</a:t>
            </a:r>
            <a:r>
              <a:rPr lang="ru-RU" altLang="ru-RU" sz="1800" dirty="0" smtClean="0">
                <a:solidFill>
                  <a:srgbClr val="000000"/>
                </a:solidFill>
                <a:ea typeface="SimSun" pitchFamily="2" charset="-122"/>
              </a:rPr>
              <a:t>— на 56,2%</a:t>
            </a:r>
          </a:p>
          <a:p>
            <a:pPr>
              <a:spcBef>
                <a:spcPct val="0"/>
              </a:spcBef>
            </a:pPr>
            <a:r>
              <a:rPr lang="ru-RU" altLang="ru-RU" sz="1800" dirty="0" smtClean="0">
                <a:solidFill>
                  <a:srgbClr val="000000"/>
                </a:solidFill>
                <a:ea typeface="SimSun" pitchFamily="2" charset="-122"/>
              </a:rPr>
              <a:t>Рост числа пациентов с заменой пораженного клапана на 16,3%, </a:t>
            </a:r>
          </a:p>
          <a:p>
            <a:pPr>
              <a:spcBef>
                <a:spcPct val="0"/>
              </a:spcBef>
            </a:pPr>
            <a:r>
              <a:rPr lang="ru-RU" altLang="ru-RU" sz="1800" dirty="0" smtClean="0">
                <a:solidFill>
                  <a:srgbClr val="000000"/>
                </a:solidFill>
                <a:ea typeface="SimSun" pitchFamily="2" charset="-122"/>
              </a:rPr>
              <a:t>Рост реконструктивных </a:t>
            </a:r>
            <a:r>
              <a:rPr lang="ru-RU" altLang="ru-RU" sz="1800" dirty="0" err="1" smtClean="0">
                <a:solidFill>
                  <a:srgbClr val="000000"/>
                </a:solidFill>
                <a:ea typeface="SimSun" pitchFamily="2" charset="-122"/>
              </a:rPr>
              <a:t>клапаносохраняющих</a:t>
            </a:r>
            <a:r>
              <a:rPr lang="ru-RU" altLang="ru-RU" sz="1800" dirty="0" smtClean="0">
                <a:solidFill>
                  <a:srgbClr val="000000"/>
                </a:solidFill>
                <a:ea typeface="SimSun" pitchFamily="2" charset="-122"/>
              </a:rPr>
              <a:t> операций на 22,0%, случаев коррекции порока 2—3 клапанов — на 11,0%. </a:t>
            </a:r>
          </a:p>
          <a:p>
            <a:pPr>
              <a:spcBef>
                <a:spcPct val="0"/>
              </a:spcBef>
            </a:pPr>
            <a:r>
              <a:rPr lang="ru-RU" altLang="ru-RU" sz="1800" dirty="0" smtClean="0">
                <a:solidFill>
                  <a:srgbClr val="000000"/>
                </a:solidFill>
                <a:ea typeface="SimSun" pitchFamily="2" charset="-122"/>
              </a:rPr>
              <a:t>Рост в  3,8 раза числа случаев применения рентгенохирургических методов коррекции порока (</a:t>
            </a:r>
            <a:r>
              <a:rPr lang="ru-RU" altLang="ru-RU" sz="1800" dirty="0" err="1" smtClean="0">
                <a:solidFill>
                  <a:srgbClr val="000000"/>
                </a:solidFill>
                <a:ea typeface="SimSun" pitchFamily="2" charset="-122"/>
              </a:rPr>
              <a:t>эндопротезирование</a:t>
            </a:r>
            <a:r>
              <a:rPr lang="ru-RU" altLang="ru-RU" sz="1800" dirty="0" smtClean="0">
                <a:solidFill>
                  <a:srgbClr val="000000"/>
                </a:solidFill>
                <a:ea typeface="SimSun" pitchFamily="2" charset="-122"/>
              </a:rPr>
              <a:t> и </a:t>
            </a:r>
            <a:r>
              <a:rPr lang="ru-RU" altLang="ru-RU" sz="1800" dirty="0" err="1" smtClean="0">
                <a:solidFill>
                  <a:srgbClr val="000000"/>
                </a:solidFill>
                <a:ea typeface="SimSun" pitchFamily="2" charset="-122"/>
              </a:rPr>
              <a:t>транслюминальная</a:t>
            </a:r>
            <a:r>
              <a:rPr lang="ru-RU" altLang="ru-RU" sz="1800" dirty="0" smtClean="0">
                <a:solidFill>
                  <a:srgbClr val="000000"/>
                </a:solidFill>
                <a:ea typeface="SimSun" pitchFamily="2" charset="-122"/>
              </a:rPr>
              <a:t> баллонная </a:t>
            </a:r>
            <a:r>
              <a:rPr lang="ru-RU" altLang="ru-RU" sz="1800" dirty="0" err="1" smtClean="0">
                <a:solidFill>
                  <a:srgbClr val="000000"/>
                </a:solidFill>
                <a:ea typeface="SimSun" pitchFamily="2" charset="-122"/>
              </a:rPr>
              <a:t>вальвулопластика</a:t>
            </a:r>
            <a:r>
              <a:rPr lang="ru-RU" altLang="ru-RU" sz="1800" dirty="0" smtClean="0">
                <a:solidFill>
                  <a:srgbClr val="000000"/>
                </a:solidFill>
                <a:ea typeface="SimSun" pitchFamily="2" charset="-122"/>
              </a:rPr>
              <a:t> клапана)</a:t>
            </a:r>
          </a:p>
          <a:p>
            <a:pPr>
              <a:spcBef>
                <a:spcPct val="0"/>
              </a:spcBef>
            </a:pPr>
            <a:endParaRPr lang="ru-RU" altLang="ru-RU" sz="3200" dirty="0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6388" name="Прямоугольник 9"/>
          <p:cNvSpPr>
            <a:spLocks noChangeArrowheads="1"/>
          </p:cNvSpPr>
          <p:nvPr/>
        </p:nvSpPr>
        <p:spPr bwMode="auto">
          <a:xfrm>
            <a:off x="107950" y="6197600"/>
            <a:ext cx="878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smtClean="0">
                <a:solidFill>
                  <a:srgbClr val="000000"/>
                </a:solidFill>
                <a:latin typeface="Tahoma" pitchFamily="34" charset="0"/>
                <a:ea typeface="SimSun" pitchFamily="2" charset="-122"/>
              </a:rPr>
              <a:t>Л.А. Бокерия, И.Н. Ступаков, Р.Г. Гудкова, В.М. Ватолин. Хирургическое лечение болезней системы кровообращения в Российской Федерации (2010–2014 гг.)//Вестник Росздравнадзора. – 2016. - №1. – с.63-69</a:t>
            </a:r>
            <a:endParaRPr lang="ru-RU" altLang="ru-RU" sz="1000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4" name="Стрелка вверх 3"/>
          <p:cNvSpPr/>
          <p:nvPr/>
        </p:nvSpPr>
        <p:spPr bwMode="auto">
          <a:xfrm>
            <a:off x="107950" y="1341438"/>
            <a:ext cx="144298" cy="4302617"/>
          </a:xfrm>
          <a:prstGeom prst="up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1129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Ортопедические </a:t>
            </a:r>
            <a:r>
              <a:rPr lang="ru-RU" altLang="ru-RU" b="1" dirty="0" err="1" smtClean="0">
                <a:solidFill>
                  <a:srgbClr val="C00000"/>
                </a:solidFill>
              </a:rPr>
              <a:t>импланты</a:t>
            </a:r>
            <a:r>
              <a:rPr lang="ru-RU" altLang="ru-RU" b="1" dirty="0" smtClean="0">
                <a:solidFill>
                  <a:srgbClr val="C00000"/>
                </a:solidFill>
              </a:rPr>
              <a:t>**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half" idx="2"/>
          </p:nvPr>
        </p:nvSpPr>
        <p:spPr>
          <a:xfrm>
            <a:off x="204952" y="1196975"/>
            <a:ext cx="3815255" cy="4929188"/>
          </a:xfrm>
        </p:spPr>
        <p:txBody>
          <a:bodyPr/>
          <a:lstStyle/>
          <a:p>
            <a:pPr>
              <a:defRPr/>
            </a:pPr>
            <a:r>
              <a:rPr lang="ru-RU" sz="1100" b="1" dirty="0" err="1" smtClean="0"/>
              <a:t>Импланты</a:t>
            </a:r>
            <a:r>
              <a:rPr lang="ru-RU" sz="1100" b="1" dirty="0" smtClean="0"/>
              <a:t> суставов</a:t>
            </a:r>
            <a:endParaRPr lang="ru-RU" sz="1100" dirty="0"/>
          </a:p>
          <a:p>
            <a:pPr lvl="1">
              <a:defRPr/>
            </a:pPr>
            <a:r>
              <a:rPr lang="ru-RU" sz="1100" dirty="0" err="1" smtClean="0"/>
              <a:t>имплант</a:t>
            </a:r>
            <a:r>
              <a:rPr lang="ru-RU" sz="1100" dirty="0" smtClean="0"/>
              <a:t> </a:t>
            </a:r>
            <a:r>
              <a:rPr lang="ru-RU" sz="1100" dirty="0"/>
              <a:t>коленного сустава</a:t>
            </a:r>
          </a:p>
          <a:p>
            <a:pPr lvl="1">
              <a:defRPr/>
            </a:pPr>
            <a:r>
              <a:rPr lang="ru-RU" sz="1100" dirty="0" err="1" smtClean="0"/>
              <a:t>имплант</a:t>
            </a:r>
            <a:r>
              <a:rPr lang="ru-RU" sz="1100" dirty="0" smtClean="0"/>
              <a:t> тазобедренного </a:t>
            </a:r>
            <a:r>
              <a:rPr lang="ru-RU" sz="1100" dirty="0"/>
              <a:t>сустава</a:t>
            </a:r>
          </a:p>
          <a:p>
            <a:pPr lvl="1">
              <a:defRPr/>
            </a:pPr>
            <a:r>
              <a:rPr lang="ru-RU" sz="1100" dirty="0" err="1" smtClean="0"/>
              <a:t>импланты</a:t>
            </a:r>
            <a:r>
              <a:rPr lang="ru-RU" sz="1100" dirty="0" smtClean="0"/>
              <a:t> </a:t>
            </a:r>
            <a:r>
              <a:rPr lang="ru-RU" sz="1100" dirty="0"/>
              <a:t>других суставов</a:t>
            </a:r>
          </a:p>
          <a:p>
            <a:pPr marL="457200" lvl="1" indent="0">
              <a:buFontTx/>
              <a:buNone/>
              <a:defRPr/>
            </a:pPr>
            <a:r>
              <a:rPr lang="ru-RU" sz="1100" dirty="0" smtClean="0"/>
              <a:t>           - </a:t>
            </a:r>
            <a:r>
              <a:rPr lang="ru-RU" sz="1100" dirty="0" err="1"/>
              <a:t>имплант</a:t>
            </a:r>
            <a:r>
              <a:rPr lang="ru-RU" sz="1100" dirty="0"/>
              <a:t> плечевого сустава</a:t>
            </a:r>
          </a:p>
          <a:p>
            <a:pPr marL="0" indent="0">
              <a:buFontTx/>
              <a:buNone/>
              <a:defRPr/>
            </a:pPr>
            <a:r>
              <a:rPr lang="ru-RU" sz="1100" dirty="0" smtClean="0"/>
              <a:t>                       - </a:t>
            </a:r>
            <a:r>
              <a:rPr lang="ru-RU" sz="1100" dirty="0" err="1"/>
              <a:t>имплант</a:t>
            </a:r>
            <a:r>
              <a:rPr lang="ru-RU" sz="1100" dirty="0"/>
              <a:t> локтевого сустава</a:t>
            </a:r>
          </a:p>
          <a:p>
            <a:pPr marL="0" indent="0">
              <a:buFontTx/>
              <a:buNone/>
              <a:defRPr/>
            </a:pPr>
            <a:r>
              <a:rPr lang="ru-RU" sz="1100" dirty="0" smtClean="0"/>
              <a:t>                       - </a:t>
            </a:r>
            <a:r>
              <a:rPr lang="ru-RU" sz="1100" dirty="0" err="1"/>
              <a:t>имплант</a:t>
            </a:r>
            <a:r>
              <a:rPr lang="ru-RU" sz="1100" dirty="0"/>
              <a:t> голеностопного сустава</a:t>
            </a:r>
          </a:p>
          <a:p>
            <a:pPr marL="0" indent="0">
              <a:buFontTx/>
              <a:buNone/>
              <a:defRPr/>
            </a:pPr>
            <a:r>
              <a:rPr lang="ru-RU" sz="1100" dirty="0" smtClean="0"/>
              <a:t>                       </a:t>
            </a:r>
            <a:r>
              <a:rPr lang="ru-RU" sz="1100" dirty="0"/>
              <a:t>- </a:t>
            </a:r>
            <a:r>
              <a:rPr lang="ru-RU" sz="1100" dirty="0" err="1"/>
              <a:t>импланты</a:t>
            </a:r>
            <a:r>
              <a:rPr lang="ru-RU" sz="1100" dirty="0"/>
              <a:t> других суставов</a:t>
            </a:r>
          </a:p>
          <a:p>
            <a:pPr>
              <a:defRPr/>
            </a:pPr>
            <a:r>
              <a:rPr lang="ru-RU" sz="1100" b="1" dirty="0"/>
              <a:t>Спинальные </a:t>
            </a:r>
            <a:r>
              <a:rPr lang="ru-RU" sz="1100" b="1" dirty="0" err="1"/>
              <a:t>импланты</a:t>
            </a:r>
            <a:endParaRPr lang="ru-RU" sz="1100" dirty="0"/>
          </a:p>
          <a:p>
            <a:pPr lvl="1">
              <a:defRPr/>
            </a:pPr>
            <a:r>
              <a:rPr lang="ru-RU" sz="1100" dirty="0" err="1"/>
              <a:t>Тораколюмбальные</a:t>
            </a:r>
            <a:r>
              <a:rPr lang="ru-RU" sz="1100" dirty="0"/>
              <a:t> </a:t>
            </a:r>
            <a:r>
              <a:rPr lang="ru-RU" sz="1100" dirty="0" err="1"/>
              <a:t>импланты</a:t>
            </a:r>
            <a:endParaRPr lang="ru-RU" sz="1100" dirty="0"/>
          </a:p>
          <a:p>
            <a:pPr lvl="1">
              <a:defRPr/>
            </a:pPr>
            <a:r>
              <a:rPr lang="ru-RU" sz="1100" dirty="0"/>
              <a:t>Межпозвоночные прокладки</a:t>
            </a:r>
          </a:p>
          <a:p>
            <a:pPr lvl="1">
              <a:defRPr/>
            </a:pPr>
            <a:r>
              <a:rPr lang="ru-RU" sz="1100" dirty="0"/>
              <a:t>Устройства, сохраняющие движения</a:t>
            </a:r>
          </a:p>
          <a:p>
            <a:pPr lvl="1">
              <a:defRPr/>
            </a:pPr>
            <a:r>
              <a:rPr lang="ru-RU" sz="1100" dirty="0" err="1"/>
              <a:t>Импланты</a:t>
            </a:r>
            <a:r>
              <a:rPr lang="ru-RU" sz="1100" dirty="0"/>
              <a:t> шейных позвонков</a:t>
            </a:r>
          </a:p>
          <a:p>
            <a:pPr lvl="1">
              <a:defRPr/>
            </a:pPr>
            <a:r>
              <a:rPr lang="ru-RU" sz="1100" dirty="0"/>
              <a:t>Имплантируемые спинальные стимуляторы</a:t>
            </a:r>
          </a:p>
          <a:p>
            <a:pPr>
              <a:defRPr/>
            </a:pPr>
            <a:r>
              <a:rPr lang="ru-RU" sz="1100" b="1" dirty="0" err="1"/>
              <a:t>Ортобиологические</a:t>
            </a:r>
            <a:endParaRPr lang="ru-RU" sz="1100" dirty="0"/>
          </a:p>
          <a:p>
            <a:pPr lvl="1">
              <a:defRPr/>
            </a:pPr>
            <a:r>
              <a:rPr lang="ru-RU" sz="1100" dirty="0" err="1"/>
              <a:t>Гиалуроновая</a:t>
            </a:r>
            <a:r>
              <a:rPr lang="ru-RU" sz="1100" dirty="0"/>
              <a:t> кислота</a:t>
            </a:r>
          </a:p>
          <a:p>
            <a:pPr lvl="1">
              <a:defRPr/>
            </a:pPr>
            <a:r>
              <a:rPr lang="ru-RU" sz="1100" dirty="0"/>
              <a:t>заменители костей </a:t>
            </a:r>
          </a:p>
          <a:p>
            <a:pPr lvl="1">
              <a:defRPr/>
            </a:pPr>
            <a:r>
              <a:rPr lang="ru-RU" sz="1100" dirty="0"/>
              <a:t>факторы роста костей </a:t>
            </a:r>
          </a:p>
          <a:p>
            <a:pPr lvl="1">
              <a:defRPr/>
            </a:pPr>
            <a:r>
              <a:rPr lang="ru-RU" sz="1100" dirty="0"/>
              <a:t>Костный цемент</a:t>
            </a:r>
          </a:p>
          <a:p>
            <a:pPr>
              <a:defRPr/>
            </a:pPr>
            <a:r>
              <a:rPr lang="ru-RU" sz="1100" b="1" dirty="0" err="1"/>
              <a:t>Импланты</a:t>
            </a:r>
            <a:r>
              <a:rPr lang="ru-RU" sz="1100" b="1" dirty="0"/>
              <a:t> травмы</a:t>
            </a:r>
            <a:endParaRPr lang="ru-RU" sz="1100" dirty="0"/>
          </a:p>
          <a:p>
            <a:pPr lvl="1">
              <a:defRPr/>
            </a:pPr>
            <a:r>
              <a:rPr lang="ru-RU" sz="1100" dirty="0"/>
              <a:t>Внутренние фиксирующие устройства</a:t>
            </a:r>
          </a:p>
          <a:p>
            <a:pPr lvl="1">
              <a:defRPr/>
            </a:pPr>
            <a:r>
              <a:rPr lang="ru-RU" sz="1100" dirty="0" err="1"/>
              <a:t>Краниомаксиллофациальные</a:t>
            </a:r>
            <a:r>
              <a:rPr lang="ru-RU" sz="1100" dirty="0"/>
              <a:t> </a:t>
            </a:r>
            <a:r>
              <a:rPr lang="ru-RU" sz="1100" dirty="0" err="1"/>
              <a:t>импланты</a:t>
            </a:r>
            <a:endParaRPr lang="ru-RU" sz="1100" dirty="0"/>
          </a:p>
          <a:p>
            <a:pPr lvl="1">
              <a:defRPr/>
            </a:pPr>
            <a:r>
              <a:rPr lang="ru-RU" sz="1100" dirty="0"/>
              <a:t>Имплантируемые стимуляторы при травме</a:t>
            </a:r>
          </a:p>
          <a:p>
            <a:pPr>
              <a:defRPr/>
            </a:pP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384941"/>
              </p:ext>
            </p:extLst>
          </p:nvPr>
        </p:nvGraphicFramePr>
        <p:xfrm>
          <a:off x="4130566" y="3058511"/>
          <a:ext cx="4819759" cy="2049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4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93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31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Тип операции</a:t>
                      </a:r>
                      <a:endParaRPr lang="ru-RU" sz="1400" dirty="0"/>
                    </a:p>
                  </a:txBody>
                  <a:tcPr marL="91455" marR="91455" marT="45716" marB="45716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 100</a:t>
                      </a:r>
                      <a:r>
                        <a:rPr lang="ru-RU" sz="1400" baseline="0" dirty="0" smtClean="0"/>
                        <a:t> тыс. жителей***</a:t>
                      </a:r>
                      <a:endParaRPr lang="ru-RU" sz="1400" dirty="0"/>
                    </a:p>
                  </a:txBody>
                  <a:tcPr marL="91455" marR="91455" marT="45716" marB="45716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31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Имплантация тазобедренных суставов</a:t>
                      </a:r>
                      <a:endParaRPr lang="ru-RU" sz="1400" dirty="0"/>
                    </a:p>
                  </a:txBody>
                  <a:tcPr marL="91455" marR="91455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44-301,4</a:t>
                      </a:r>
                      <a:endParaRPr lang="ru-RU" sz="1400" dirty="0"/>
                    </a:p>
                  </a:txBody>
                  <a:tcPr marL="91455" marR="91455" marT="45716" marB="4571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31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Имплантация коленных суставов</a:t>
                      </a:r>
                      <a:endParaRPr lang="ru-RU" sz="1400" dirty="0"/>
                    </a:p>
                  </a:txBody>
                  <a:tcPr marL="91455" marR="91455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11-215,3</a:t>
                      </a:r>
                    </a:p>
                  </a:txBody>
                  <a:tcPr marL="91455" marR="91455" marT="45716" marB="4571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8450" name="Прямоугольник 7"/>
          <p:cNvSpPr>
            <a:spLocks noChangeArrowheads="1"/>
          </p:cNvSpPr>
          <p:nvPr/>
        </p:nvSpPr>
        <p:spPr bwMode="auto">
          <a:xfrm>
            <a:off x="4164013" y="1838216"/>
            <a:ext cx="457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90% населения в возрасте старше 40 лет страдает от дегенеративных заболеваний суставов*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6875" y="6176963"/>
            <a:ext cx="8339138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*</a:t>
            </a:r>
            <a:r>
              <a:rPr lang="en-US" sz="900" dirty="0">
                <a:solidFill>
                  <a:prstClr val="black"/>
                </a:solidFill>
                <a:latin typeface="Arial"/>
              </a:rPr>
              <a:t>Long M, Rack HJ (1998) Titanium alloys in total joint replacement-a materials science perspective. Biomaterials 19:1621–1639</a:t>
            </a:r>
            <a:endParaRPr lang="ru-RU" sz="2000" dirty="0">
              <a:solidFill>
                <a:srgbClr val="000000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8452" name="TextBox 2"/>
          <p:cNvSpPr txBox="1">
            <a:spLocks noChangeArrowheads="1"/>
          </p:cNvSpPr>
          <p:nvPr/>
        </p:nvSpPr>
        <p:spPr bwMode="auto">
          <a:xfrm>
            <a:off x="396875" y="6367463"/>
            <a:ext cx="77628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smtClean="0">
                <a:solidFill>
                  <a:srgbClr val="000000"/>
                </a:solidFill>
                <a:ea typeface="SimSun" pitchFamily="2" charset="-122"/>
              </a:rPr>
              <a:t>**Хенч Л., Джонс Д. Биоматериалы, искусственные клапаны и инжиниринг тканей –М., Техносфера, 2007. – 304с</a:t>
            </a:r>
            <a:r>
              <a:rPr lang="ru-RU" altLang="ru-RU" sz="1100" smtClean="0">
                <a:solidFill>
                  <a:srgbClr val="000000"/>
                </a:solidFill>
                <a:ea typeface="SimSun" pitchFamily="2" charset="-122"/>
              </a:rPr>
              <a:t>.</a:t>
            </a:r>
          </a:p>
        </p:txBody>
      </p:sp>
      <p:pic>
        <p:nvPicPr>
          <p:cNvPr id="1845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10" y="247157"/>
            <a:ext cx="8175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2" y="214422"/>
            <a:ext cx="14700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247157"/>
            <a:ext cx="18335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6" name="TextBox 1"/>
          <p:cNvSpPr txBox="1">
            <a:spLocks noChangeArrowheads="1"/>
          </p:cNvSpPr>
          <p:nvPr/>
        </p:nvSpPr>
        <p:spPr bwMode="auto">
          <a:xfrm>
            <a:off x="4159632" y="5411402"/>
            <a:ext cx="444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ru-RU" altLang="ru-RU" sz="1400" dirty="0" smtClean="0">
                <a:solidFill>
                  <a:srgbClr val="000000"/>
                </a:solidFill>
              </a:rPr>
              <a:t>Устройства временной фиксации – 1млн ежегодно</a:t>
            </a:r>
          </a:p>
          <a:p>
            <a:r>
              <a:rPr lang="ru-RU" altLang="ru-RU" sz="1400" dirty="0" err="1" smtClean="0">
                <a:solidFill>
                  <a:srgbClr val="000000"/>
                </a:solidFill>
              </a:rPr>
              <a:t>Импланты</a:t>
            </a:r>
            <a:r>
              <a:rPr lang="ru-RU" altLang="ru-RU" sz="1400" dirty="0" smtClean="0">
                <a:solidFill>
                  <a:srgbClr val="000000"/>
                </a:solidFill>
              </a:rPr>
              <a:t> позвоночника – 400 тыс. ежегодно**</a:t>
            </a:r>
          </a:p>
        </p:txBody>
      </p:sp>
      <p:sp>
        <p:nvSpPr>
          <p:cNvPr id="18457" name="TextBox 2"/>
          <p:cNvSpPr txBox="1">
            <a:spLocks noChangeArrowheads="1"/>
          </p:cNvSpPr>
          <p:nvPr/>
        </p:nvSpPr>
        <p:spPr bwMode="auto">
          <a:xfrm>
            <a:off x="404813" y="6572250"/>
            <a:ext cx="6911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ea typeface="SimSun" pitchFamily="2" charset="-122"/>
              </a:rPr>
              <a:t>***</a:t>
            </a:r>
            <a:r>
              <a:rPr lang="en-US" altLang="ru-RU" sz="1000" smtClean="0">
                <a:solidFill>
                  <a:srgbClr val="000000"/>
                </a:solidFill>
                <a:ea typeface="SimSun" pitchFamily="2" charset="-122"/>
              </a:rPr>
              <a:t>Surgical operation and procedures statistics (Eurostat Statistics Explained)</a:t>
            </a:r>
            <a:r>
              <a:rPr lang="ru-RU" altLang="ru-RU" sz="1000" smtClean="0">
                <a:solidFill>
                  <a:srgbClr val="000000"/>
                </a:solidFill>
                <a:ea typeface="SimSun" pitchFamily="2" charset="-122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1260642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/>
          <p:cNvSpPr>
            <a:spLocks noChangeArrowheads="1"/>
          </p:cNvSpPr>
          <p:nvPr/>
        </p:nvSpPr>
        <p:spPr bwMode="gray">
          <a:xfrm>
            <a:off x="268015" y="1513490"/>
            <a:ext cx="4010298" cy="3988676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Кардиоваскулярные </a:t>
            </a:r>
            <a:r>
              <a:rPr lang="ru-RU" altLang="ru-RU" b="1" dirty="0" err="1" smtClean="0">
                <a:solidFill>
                  <a:srgbClr val="C00000"/>
                </a:solidFill>
              </a:rPr>
              <a:t>импланты</a:t>
            </a:r>
            <a:r>
              <a:rPr lang="ru-RU" altLang="ru-RU" dirty="0" smtClean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half" idx="2"/>
          </p:nvPr>
        </p:nvSpPr>
        <p:spPr>
          <a:xfrm>
            <a:off x="396875" y="1654175"/>
            <a:ext cx="4038600" cy="5000625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FontTx/>
              <a:buNone/>
              <a:defRPr/>
            </a:pPr>
            <a:r>
              <a:rPr lang="ru-RU" sz="1100" b="1" dirty="0" smtClean="0">
                <a:latin typeface="+mj-lt"/>
                <a:ea typeface="Calibri"/>
                <a:cs typeface="Times New Roman"/>
              </a:rPr>
              <a:t>Устройства сердечной </a:t>
            </a:r>
            <a:r>
              <a:rPr lang="ru-RU" sz="1100" b="1" dirty="0" err="1" smtClean="0">
                <a:latin typeface="+mj-lt"/>
                <a:ea typeface="Calibri"/>
                <a:cs typeface="Times New Roman"/>
              </a:rPr>
              <a:t>ресинхронизирующей</a:t>
            </a:r>
            <a:r>
              <a:rPr lang="ru-RU" sz="1100" b="1" dirty="0" smtClean="0">
                <a:latin typeface="+mj-lt"/>
                <a:ea typeface="Calibri"/>
                <a:cs typeface="Times New Roman"/>
              </a:rPr>
              <a:t> терапии</a:t>
            </a:r>
            <a:endParaRPr lang="ru-RU" sz="1100" dirty="0" smtClean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Symbol"/>
              <a:buChar char=""/>
              <a:defRPr/>
            </a:pPr>
            <a:r>
              <a:rPr lang="ru-RU" sz="1100" dirty="0" smtClean="0">
                <a:latin typeface="+mj-lt"/>
                <a:ea typeface="Calibri"/>
                <a:cs typeface="Times New Roman"/>
              </a:rPr>
              <a:t>имплантируемые </a:t>
            </a:r>
            <a:r>
              <a:rPr lang="ru-RU" sz="1100" dirty="0" err="1" smtClean="0">
                <a:latin typeface="+mj-lt"/>
                <a:ea typeface="Calibri"/>
                <a:cs typeface="Times New Roman"/>
              </a:rPr>
              <a:t>кардиовертеры</a:t>
            </a:r>
            <a:r>
              <a:rPr lang="ru-RU" sz="1100" dirty="0" smtClean="0">
                <a:latin typeface="+mj-lt"/>
                <a:ea typeface="Calibri"/>
                <a:cs typeface="Times New Roman"/>
              </a:rPr>
              <a:t>-дефибрилляторы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Symbol"/>
              <a:buChar char=""/>
              <a:defRPr/>
            </a:pPr>
            <a:r>
              <a:rPr lang="ru-RU" sz="1100" dirty="0" smtClean="0">
                <a:latin typeface="+mj-lt"/>
                <a:ea typeface="Calibri"/>
                <a:cs typeface="Times New Roman"/>
              </a:rPr>
              <a:t>имплантируемые кардиостимуляторы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Symbol"/>
              <a:buChar char=""/>
              <a:defRPr/>
            </a:pPr>
            <a:r>
              <a:rPr lang="ru-RU" sz="1100" dirty="0" smtClean="0">
                <a:latin typeface="+mj-lt"/>
                <a:ea typeface="Calibri"/>
                <a:cs typeface="Times New Roman"/>
              </a:rPr>
              <a:t>водители ритма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Symbol"/>
              <a:buChar char=""/>
              <a:defRPr/>
            </a:pPr>
            <a:r>
              <a:rPr lang="ru-RU" sz="1100" dirty="0" smtClean="0">
                <a:latin typeface="+mj-lt"/>
                <a:ea typeface="Calibri"/>
                <a:cs typeface="Times New Roman"/>
              </a:rPr>
              <a:t>аксессуары водителей ритма (проводники, батареи)</a:t>
            </a:r>
          </a:p>
          <a:p>
            <a:pPr marL="114300" indent="0">
              <a:lnSpc>
                <a:spcPct val="115000"/>
              </a:lnSpc>
              <a:spcAft>
                <a:spcPts val="0"/>
              </a:spcAft>
              <a:buFontTx/>
              <a:buNone/>
              <a:defRPr/>
            </a:pPr>
            <a:r>
              <a:rPr lang="ru-RU" sz="1100" b="1" dirty="0" smtClean="0">
                <a:latin typeface="+mj-lt"/>
                <a:ea typeface="Calibri"/>
                <a:cs typeface="Times New Roman"/>
              </a:rPr>
              <a:t>Сердечные </a:t>
            </a:r>
            <a:r>
              <a:rPr lang="ru-RU" sz="1100" b="1" dirty="0" err="1" smtClean="0">
                <a:latin typeface="+mj-lt"/>
                <a:ea typeface="Calibri"/>
                <a:cs typeface="Times New Roman"/>
              </a:rPr>
              <a:t>стенты</a:t>
            </a:r>
            <a:r>
              <a:rPr lang="ru-RU" sz="1100" b="1" dirty="0" smtClean="0">
                <a:latin typeface="+mj-lt"/>
                <a:ea typeface="Calibri"/>
                <a:cs typeface="Times New Roman"/>
              </a:rPr>
              <a:t> и связанные с ними имплантаты</a:t>
            </a:r>
            <a:endParaRPr lang="ru-RU" sz="1100" dirty="0" smtClean="0">
              <a:latin typeface="+mj-lt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Aft>
                <a:spcPts val="0"/>
              </a:spcAft>
              <a:buFont typeface="Times New Roman"/>
              <a:buChar char="•"/>
              <a:defRPr/>
            </a:pPr>
            <a:r>
              <a:rPr lang="ru-RU" sz="1100" dirty="0" smtClean="0">
                <a:latin typeface="+mj-lt"/>
                <a:ea typeface="Calibri"/>
                <a:cs typeface="Times New Roman"/>
              </a:rPr>
              <a:t>Коронарные </a:t>
            </a:r>
            <a:r>
              <a:rPr lang="ru-RU" sz="1100" dirty="0" err="1" smtClean="0">
                <a:latin typeface="+mj-lt"/>
                <a:ea typeface="Calibri"/>
                <a:cs typeface="Times New Roman"/>
              </a:rPr>
              <a:t>стенты</a:t>
            </a:r>
            <a:r>
              <a:rPr lang="ru-RU" sz="1100" dirty="0" smtClean="0">
                <a:latin typeface="+mj-lt"/>
                <a:ea typeface="Calibri"/>
                <a:cs typeface="Times New Roman"/>
              </a:rPr>
              <a:t> (лекарственно-покрытые </a:t>
            </a:r>
            <a:r>
              <a:rPr lang="ru-RU" sz="1100" dirty="0" err="1" smtClean="0">
                <a:latin typeface="+mj-lt"/>
                <a:ea typeface="Calibri"/>
                <a:cs typeface="Times New Roman"/>
              </a:rPr>
              <a:t>стенты</a:t>
            </a:r>
            <a:r>
              <a:rPr lang="ru-RU" sz="1100" dirty="0" smtClean="0">
                <a:latin typeface="+mj-lt"/>
                <a:ea typeface="Calibri"/>
                <a:cs typeface="Times New Roman"/>
              </a:rPr>
              <a:t>, металлические </a:t>
            </a:r>
            <a:r>
              <a:rPr lang="ru-RU" sz="1100" dirty="0" err="1" smtClean="0">
                <a:latin typeface="+mj-lt"/>
                <a:ea typeface="Calibri"/>
                <a:cs typeface="Times New Roman"/>
              </a:rPr>
              <a:t>стенты</a:t>
            </a:r>
            <a:r>
              <a:rPr lang="ru-RU" sz="1100" dirty="0" smtClean="0">
                <a:latin typeface="+mj-lt"/>
                <a:ea typeface="Calibri"/>
                <a:cs typeface="Times New Roman"/>
              </a:rPr>
              <a:t>) </a:t>
            </a:r>
          </a:p>
          <a:p>
            <a:pPr lvl="1">
              <a:lnSpc>
                <a:spcPct val="115000"/>
              </a:lnSpc>
              <a:spcAft>
                <a:spcPts val="0"/>
              </a:spcAft>
              <a:buFont typeface="Times New Roman"/>
              <a:buChar char="•"/>
              <a:defRPr/>
            </a:pPr>
            <a:r>
              <a:rPr lang="ru-RU" sz="1100" dirty="0" err="1" smtClean="0">
                <a:latin typeface="+mj-lt"/>
                <a:ea typeface="Calibri"/>
                <a:cs typeface="Times New Roman"/>
              </a:rPr>
              <a:t>Стент</a:t>
            </a:r>
            <a:r>
              <a:rPr lang="ru-RU" sz="1100" dirty="0" smtClean="0">
                <a:latin typeface="+mj-lt"/>
                <a:ea typeface="Calibri"/>
                <a:cs typeface="Times New Roman"/>
              </a:rPr>
              <a:t>-связанные </a:t>
            </a:r>
            <a:r>
              <a:rPr lang="ru-RU" sz="1100" dirty="0" err="1" smtClean="0">
                <a:latin typeface="+mj-lt"/>
                <a:ea typeface="Calibri"/>
                <a:cs typeface="Times New Roman"/>
              </a:rPr>
              <a:t>импланты</a:t>
            </a:r>
            <a:r>
              <a:rPr lang="ru-RU" sz="1100" dirty="0" smtClean="0">
                <a:latin typeface="+mj-lt"/>
                <a:ea typeface="Calibri"/>
                <a:cs typeface="Times New Roman"/>
              </a:rPr>
              <a:t> (синтетические графты – сосудистые графты, периферические графты, фильтры полой вены)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Tx/>
              <a:buNone/>
              <a:defRPr/>
            </a:pPr>
            <a:r>
              <a:rPr lang="ru-RU" sz="1100" b="1" dirty="0" smtClean="0">
                <a:latin typeface="+mj-lt"/>
                <a:ea typeface="Calibri"/>
                <a:cs typeface="Times New Roman"/>
              </a:rPr>
              <a:t>Структурные сердечные </a:t>
            </a:r>
            <a:r>
              <a:rPr lang="ru-RU" sz="1100" b="1" dirty="0" err="1" smtClean="0">
                <a:latin typeface="+mj-lt"/>
                <a:ea typeface="Calibri"/>
                <a:cs typeface="Times New Roman"/>
              </a:rPr>
              <a:t>импланты</a:t>
            </a:r>
            <a:endParaRPr lang="ru-RU" sz="1100" dirty="0" smtClean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Symbol"/>
              <a:buChar char=""/>
              <a:defRPr/>
            </a:pPr>
            <a:r>
              <a:rPr lang="ru-RU" sz="1100" dirty="0" smtClean="0">
                <a:latin typeface="+mj-lt"/>
                <a:ea typeface="Calibri"/>
                <a:cs typeface="Times New Roman"/>
              </a:rPr>
              <a:t>Сердечные клапаны и аксессуары  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Symbol"/>
              <a:buChar char=""/>
              <a:defRPr/>
            </a:pPr>
            <a:r>
              <a:rPr lang="ru-RU" sz="1100" dirty="0" smtClean="0">
                <a:latin typeface="+mj-lt"/>
                <a:ea typeface="Calibri"/>
                <a:cs typeface="Times New Roman"/>
              </a:rPr>
              <a:t>ткани клапанов сердца 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Symbol"/>
              <a:buChar char=""/>
              <a:defRPr/>
            </a:pPr>
            <a:r>
              <a:rPr lang="ru-RU" sz="1100" dirty="0" smtClean="0">
                <a:latin typeface="+mj-lt"/>
                <a:ea typeface="Calibri"/>
                <a:cs typeface="Times New Roman"/>
              </a:rPr>
              <a:t> Желудочковые ассистирующие устройства  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Symbol"/>
              <a:buChar char=""/>
              <a:defRPr/>
            </a:pPr>
            <a:r>
              <a:rPr lang="ru-RU" sz="1100" dirty="0" smtClean="0">
                <a:latin typeface="+mj-lt"/>
                <a:ea typeface="Calibri"/>
                <a:cs typeface="Times New Roman"/>
              </a:rPr>
              <a:t>Имплантируемые сердечные мониторы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891093"/>
              </p:ext>
            </p:extLst>
          </p:nvPr>
        </p:nvGraphicFramePr>
        <p:xfrm>
          <a:off x="4642452" y="1628775"/>
          <a:ext cx="4319588" cy="1341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97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8283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Имплант</a:t>
                      </a:r>
                      <a:endParaRPr lang="ru-RU" sz="1400" dirty="0"/>
                    </a:p>
                  </a:txBody>
                  <a:tcPr marL="91421" marR="91421" marT="45731" marB="4573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</a:t>
                      </a:r>
                      <a:endParaRPr lang="ru-RU" sz="1400" dirty="0"/>
                    </a:p>
                  </a:txBody>
                  <a:tcPr marL="91421" marR="91421" marT="45731" marB="45731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2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кардиостимуляторы</a:t>
                      </a:r>
                    </a:p>
                    <a:p>
                      <a:endParaRPr lang="ru-RU" sz="1400" dirty="0"/>
                    </a:p>
                  </a:txBody>
                  <a:tcPr marL="91421" marR="91421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40- 200 тыс.</a:t>
                      </a:r>
                    </a:p>
                    <a:p>
                      <a:endParaRPr lang="ru-RU" sz="1400" i="1" dirty="0"/>
                    </a:p>
                  </a:txBody>
                  <a:tcPr marL="91421" marR="91421" marT="45731" marB="4573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клапаны</a:t>
                      </a:r>
                      <a:r>
                        <a:rPr lang="ru-RU" sz="1400" baseline="0" dirty="0" smtClean="0"/>
                        <a:t> сердца</a:t>
                      </a:r>
                      <a:endParaRPr lang="ru-RU" sz="1400" dirty="0"/>
                    </a:p>
                  </a:txBody>
                  <a:tcPr marL="91421" marR="91421" marT="45731" marB="4573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5- 40 тыс.</a:t>
                      </a:r>
                      <a:endParaRPr lang="ru-RU" sz="1400" dirty="0"/>
                    </a:p>
                  </a:txBody>
                  <a:tcPr marL="91421" marR="91421" marT="45731" marB="4573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9474" name="TextBox 2"/>
          <p:cNvSpPr txBox="1">
            <a:spLocks noChangeArrowheads="1"/>
          </p:cNvSpPr>
          <p:nvPr/>
        </p:nvSpPr>
        <p:spPr bwMode="auto">
          <a:xfrm>
            <a:off x="396875" y="6368256"/>
            <a:ext cx="7762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rgbClr val="000000"/>
                </a:solidFill>
                <a:ea typeface="SimSun" pitchFamily="2" charset="-122"/>
              </a:rPr>
              <a:t>**</a:t>
            </a:r>
            <a:r>
              <a:rPr lang="ru-RU" altLang="ru-RU" sz="1000" dirty="0" err="1" smtClean="0">
                <a:solidFill>
                  <a:srgbClr val="000000"/>
                </a:solidFill>
                <a:ea typeface="SimSun" pitchFamily="2" charset="-122"/>
              </a:rPr>
              <a:t>Хенч</a:t>
            </a:r>
            <a:r>
              <a:rPr lang="ru-RU" altLang="ru-RU" sz="1000" dirty="0" smtClean="0">
                <a:solidFill>
                  <a:srgbClr val="000000"/>
                </a:solidFill>
                <a:ea typeface="SimSun" pitchFamily="2" charset="-122"/>
              </a:rPr>
              <a:t> Л., Джонс Д. Биоматериалы, искусственные клапаны и инжиниринг тканей –М., </a:t>
            </a:r>
            <a:r>
              <a:rPr lang="ru-RU" altLang="ru-RU" sz="1000" dirty="0" err="1" smtClean="0">
                <a:solidFill>
                  <a:srgbClr val="000000"/>
                </a:solidFill>
                <a:ea typeface="SimSun" pitchFamily="2" charset="-122"/>
              </a:rPr>
              <a:t>Техносфера</a:t>
            </a:r>
            <a:r>
              <a:rPr lang="ru-RU" altLang="ru-RU" sz="1000" dirty="0" smtClean="0">
                <a:solidFill>
                  <a:srgbClr val="000000"/>
                </a:solidFill>
                <a:ea typeface="SimSun" pitchFamily="2" charset="-122"/>
              </a:rPr>
              <a:t>, 2007. – 304с</a:t>
            </a:r>
            <a:r>
              <a:rPr lang="ru-RU" altLang="ru-RU" sz="1100" dirty="0" smtClean="0">
                <a:solidFill>
                  <a:srgbClr val="000000"/>
                </a:solidFill>
                <a:ea typeface="SimSun" pitchFamily="2" charset="-122"/>
              </a:rPr>
              <a:t>.</a:t>
            </a:r>
          </a:p>
        </p:txBody>
      </p:sp>
      <p:pic>
        <p:nvPicPr>
          <p:cNvPr id="194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690" y="3507827"/>
            <a:ext cx="1822997" cy="182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42" y="3507828"/>
            <a:ext cx="2156305" cy="182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/>
          <p:cNvSpPr>
            <a:spLocks noChangeArrowheads="1"/>
          </p:cNvSpPr>
          <p:nvPr/>
        </p:nvSpPr>
        <p:spPr bwMode="gray">
          <a:xfrm>
            <a:off x="346840" y="1213946"/>
            <a:ext cx="3864797" cy="436929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Другие медицинские </a:t>
            </a:r>
            <a:r>
              <a:rPr lang="ru-RU" altLang="ru-RU" b="1" dirty="0" err="1" smtClean="0">
                <a:solidFill>
                  <a:srgbClr val="C00000"/>
                </a:solidFill>
              </a:rPr>
              <a:t>импланты</a:t>
            </a:r>
            <a:endParaRPr lang="ru-RU" altLang="ru-RU" b="1" dirty="0" smtClean="0">
              <a:solidFill>
                <a:srgbClr val="C000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85913"/>
            <a:ext cx="8229600" cy="5000625"/>
          </a:xfrm>
        </p:spPr>
        <p:txBody>
          <a:bodyPr/>
          <a:lstStyle/>
          <a:p>
            <a:pPr marL="11430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100" b="1" dirty="0" err="1" smtClean="0">
                <a:latin typeface="+mj-lt"/>
                <a:ea typeface="Calibri"/>
                <a:cs typeface="Times New Roman"/>
              </a:rPr>
              <a:t>Отоларингеальные</a:t>
            </a:r>
            <a:r>
              <a:rPr lang="ru-RU" sz="11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ru-RU" sz="1100" b="1" dirty="0" err="1" smtClean="0">
                <a:latin typeface="+mj-lt"/>
                <a:ea typeface="Calibri"/>
                <a:cs typeface="Times New Roman"/>
              </a:rPr>
              <a:t>импланты</a:t>
            </a:r>
            <a:endParaRPr lang="ru-RU" sz="1100" dirty="0" smtClean="0">
              <a:latin typeface="+mj-lt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1100" dirty="0" err="1" smtClean="0">
                <a:latin typeface="+mj-lt"/>
                <a:ea typeface="Calibri"/>
                <a:cs typeface="Times New Roman"/>
              </a:rPr>
              <a:t>Кохлеарные</a:t>
            </a:r>
            <a:r>
              <a:rPr lang="ru-RU" sz="11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ru-RU" sz="1100" dirty="0" err="1" smtClean="0">
                <a:latin typeface="+mj-lt"/>
                <a:ea typeface="Calibri"/>
                <a:cs typeface="Times New Roman"/>
              </a:rPr>
              <a:t>импланты</a:t>
            </a:r>
            <a:endParaRPr lang="ru-RU" sz="1100" dirty="0" smtClean="0">
              <a:latin typeface="+mj-lt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1100" dirty="0" smtClean="0">
                <a:latin typeface="+mj-lt"/>
                <a:ea typeface="Calibri"/>
                <a:cs typeface="Times New Roman"/>
              </a:rPr>
              <a:t>Стенты трахеи и пищевода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1100" dirty="0" smtClean="0">
                <a:latin typeface="+mj-lt"/>
                <a:ea typeface="Calibri"/>
                <a:cs typeface="Times New Roman"/>
              </a:rPr>
              <a:t>Косметические </a:t>
            </a:r>
            <a:r>
              <a:rPr lang="ru-RU" sz="1100" dirty="0" err="1" smtClean="0">
                <a:latin typeface="+mj-lt"/>
                <a:ea typeface="Calibri"/>
                <a:cs typeface="Times New Roman"/>
              </a:rPr>
              <a:t>импланты</a:t>
            </a:r>
            <a:r>
              <a:rPr lang="ru-RU" sz="1100" dirty="0" smtClean="0">
                <a:latin typeface="+mj-lt"/>
                <a:ea typeface="Calibri"/>
                <a:cs typeface="Times New Roman"/>
              </a:rPr>
              <a:t> </a:t>
            </a:r>
            <a:br>
              <a:rPr lang="ru-RU" sz="1100" dirty="0" smtClean="0">
                <a:latin typeface="+mj-lt"/>
                <a:ea typeface="Calibri"/>
                <a:cs typeface="Times New Roman"/>
              </a:rPr>
            </a:br>
            <a:r>
              <a:rPr lang="ru-RU" sz="1100" dirty="0" smtClean="0">
                <a:latin typeface="+mj-lt"/>
                <a:ea typeface="Calibri"/>
                <a:cs typeface="Times New Roman"/>
              </a:rPr>
              <a:t>(</a:t>
            </a:r>
            <a:r>
              <a:rPr lang="ru-RU" sz="1100" dirty="0" err="1" smtClean="0">
                <a:latin typeface="+mj-lt"/>
                <a:ea typeface="Calibri"/>
                <a:cs typeface="Times New Roman"/>
              </a:rPr>
              <a:t>импланты</a:t>
            </a:r>
            <a:r>
              <a:rPr lang="ru-RU" sz="1100" dirty="0" smtClean="0">
                <a:latin typeface="+mj-lt"/>
                <a:ea typeface="Calibri"/>
                <a:cs typeface="Times New Roman"/>
              </a:rPr>
              <a:t> молочной железы)</a:t>
            </a:r>
          </a:p>
          <a:p>
            <a:pPr marL="11430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100" b="1" dirty="0" smtClean="0">
                <a:latin typeface="+mj-lt"/>
                <a:ea typeface="Calibri"/>
                <a:cs typeface="Times New Roman"/>
              </a:rPr>
              <a:t>Офтальмологические </a:t>
            </a:r>
            <a:r>
              <a:rPr lang="ru-RU" sz="1100" b="1" dirty="0" err="1" smtClean="0">
                <a:latin typeface="+mj-lt"/>
                <a:ea typeface="Calibri"/>
                <a:cs typeface="Times New Roman"/>
              </a:rPr>
              <a:t>импланты</a:t>
            </a:r>
            <a:endParaRPr lang="ru-RU" sz="1100" dirty="0" smtClean="0">
              <a:latin typeface="+mj-lt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1100" dirty="0" smtClean="0">
                <a:latin typeface="+mj-lt"/>
                <a:ea typeface="Calibri"/>
                <a:cs typeface="Times New Roman"/>
              </a:rPr>
              <a:t>Внутриглазные линзы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1100" dirty="0" smtClean="0">
                <a:latin typeface="+mj-lt"/>
                <a:ea typeface="Calibri"/>
                <a:cs typeface="Times New Roman"/>
              </a:rPr>
              <a:t>Глаукома и другие линзы</a:t>
            </a:r>
          </a:p>
          <a:p>
            <a:pPr marL="85725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100" b="1" dirty="0" err="1" smtClean="0">
                <a:latin typeface="+mj-lt"/>
                <a:ea typeface="Calibri"/>
                <a:cs typeface="Times New Roman"/>
              </a:rPr>
              <a:t>Нейростимуляторы</a:t>
            </a:r>
            <a:endParaRPr lang="ru-RU" sz="1100" dirty="0">
              <a:latin typeface="+mj-lt"/>
              <a:ea typeface="Calibri"/>
              <a:cs typeface="Times New Roman"/>
            </a:endParaRPr>
          </a:p>
          <a:p>
            <a:pPr marL="85725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100" b="1" dirty="0" smtClean="0">
                <a:latin typeface="+mj-lt"/>
                <a:ea typeface="Calibri"/>
                <a:cs typeface="Times New Roman"/>
              </a:rPr>
              <a:t>Гастроэнтерологические </a:t>
            </a:r>
            <a:r>
              <a:rPr lang="ru-RU" sz="1100" b="1" dirty="0" err="1" smtClean="0">
                <a:latin typeface="+mj-lt"/>
                <a:ea typeface="Calibri"/>
                <a:cs typeface="Times New Roman"/>
              </a:rPr>
              <a:t>импланты</a:t>
            </a:r>
            <a:endParaRPr lang="ru-RU" sz="1100" dirty="0" smtClean="0">
              <a:latin typeface="+mj-lt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1100" dirty="0" smtClean="0">
                <a:latin typeface="+mj-lt"/>
                <a:ea typeface="Calibri"/>
                <a:cs typeface="Times New Roman"/>
              </a:rPr>
              <a:t>Желудочные бандажи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1100" dirty="0" err="1" smtClean="0">
                <a:latin typeface="+mj-lt"/>
                <a:ea typeface="Calibri"/>
                <a:cs typeface="Times New Roman"/>
              </a:rPr>
              <a:t>Билиарные</a:t>
            </a:r>
            <a:r>
              <a:rPr lang="ru-RU" sz="11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ru-RU" sz="1100" dirty="0" err="1" smtClean="0">
                <a:latin typeface="+mj-lt"/>
                <a:ea typeface="Calibri"/>
                <a:cs typeface="Times New Roman"/>
              </a:rPr>
              <a:t>стенты</a:t>
            </a:r>
            <a:endParaRPr lang="ru-RU" sz="1100" dirty="0" smtClean="0">
              <a:latin typeface="+mj-lt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1100" dirty="0" smtClean="0">
                <a:latin typeface="+mj-lt"/>
                <a:ea typeface="Calibri"/>
                <a:cs typeface="Times New Roman"/>
              </a:rPr>
              <a:t>Урологические </a:t>
            </a:r>
            <a:r>
              <a:rPr lang="ru-RU" sz="1100" dirty="0" err="1" smtClean="0">
                <a:latin typeface="+mj-lt"/>
                <a:ea typeface="Calibri"/>
                <a:cs typeface="Times New Roman"/>
              </a:rPr>
              <a:t>импланты</a:t>
            </a:r>
            <a:endParaRPr lang="ru-RU" sz="1100" dirty="0" smtClean="0">
              <a:latin typeface="+mj-lt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100" b="1" dirty="0" smtClean="0">
                <a:latin typeface="+mj-lt"/>
                <a:ea typeface="Calibri"/>
                <a:cs typeface="Times New Roman"/>
              </a:rPr>
              <a:t>Гинекологические </a:t>
            </a:r>
            <a:r>
              <a:rPr lang="ru-RU" sz="1100" b="1" dirty="0" err="1" smtClean="0">
                <a:latin typeface="+mj-lt"/>
                <a:ea typeface="Calibri"/>
                <a:cs typeface="Times New Roman"/>
              </a:rPr>
              <a:t>импланты</a:t>
            </a:r>
            <a:endParaRPr lang="ru-RU" sz="1100" dirty="0" smtClean="0">
              <a:latin typeface="+mj-lt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1100" dirty="0" smtClean="0">
                <a:latin typeface="+mj-lt"/>
                <a:ea typeface="Calibri"/>
                <a:cs typeface="Times New Roman"/>
              </a:rPr>
              <a:t>Протезирующие </a:t>
            </a:r>
            <a:r>
              <a:rPr lang="ru-RU" sz="1100" dirty="0" err="1" smtClean="0">
                <a:latin typeface="+mj-lt"/>
                <a:ea typeface="Calibri"/>
                <a:cs typeface="Times New Roman"/>
              </a:rPr>
              <a:t>деффекты</a:t>
            </a:r>
            <a:r>
              <a:rPr lang="ru-RU" sz="1100" dirty="0" smtClean="0">
                <a:latin typeface="+mj-lt"/>
                <a:ea typeface="Calibri"/>
                <a:cs typeface="Times New Roman"/>
              </a:rPr>
              <a:t> мягких тканей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1100" dirty="0" smtClean="0">
                <a:latin typeface="+mj-lt"/>
                <a:ea typeface="Calibri"/>
                <a:cs typeface="Times New Roman"/>
              </a:rPr>
              <a:t>Внутриматочные устройства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100" b="1" dirty="0" err="1" smtClean="0">
                <a:latin typeface="+mj-lt"/>
                <a:ea typeface="Calibri"/>
                <a:cs typeface="Times New Roman"/>
              </a:rPr>
              <a:t>Импланты</a:t>
            </a:r>
            <a:r>
              <a:rPr lang="ru-RU" sz="1100" b="1" dirty="0" smtClean="0">
                <a:latin typeface="+mj-lt"/>
                <a:ea typeface="Calibri"/>
                <a:cs typeface="Times New Roman"/>
              </a:rPr>
              <a:t> препаратов</a:t>
            </a:r>
            <a:endParaRPr lang="ru-RU" sz="1100" dirty="0" smtClean="0">
              <a:latin typeface="+mj-lt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1100" dirty="0" smtClean="0">
                <a:latin typeface="+mj-lt"/>
                <a:ea typeface="Calibri"/>
                <a:cs typeface="Times New Roman"/>
              </a:rPr>
              <a:t>Гормональные </a:t>
            </a:r>
            <a:r>
              <a:rPr lang="ru-RU" sz="1100" dirty="0" err="1" smtClean="0">
                <a:latin typeface="+mj-lt"/>
                <a:ea typeface="Calibri"/>
                <a:cs typeface="Times New Roman"/>
              </a:rPr>
              <a:t>импланты</a:t>
            </a:r>
            <a:endParaRPr lang="ru-RU" sz="1100" dirty="0" smtClean="0">
              <a:latin typeface="+mj-lt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1100" dirty="0" smtClean="0">
                <a:latin typeface="+mj-lt"/>
                <a:ea typeface="Calibri"/>
                <a:cs typeface="Times New Roman"/>
              </a:rPr>
              <a:t>Продукты </a:t>
            </a:r>
            <a:r>
              <a:rPr lang="ru-RU" sz="1100" dirty="0" err="1" smtClean="0">
                <a:latin typeface="+mj-lt"/>
                <a:ea typeface="Calibri"/>
                <a:cs typeface="Times New Roman"/>
              </a:rPr>
              <a:t>брахитерапии</a:t>
            </a:r>
            <a:endParaRPr lang="ru-RU" sz="1100" dirty="0" smtClean="0">
              <a:latin typeface="+mj-lt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1100" dirty="0" smtClean="0">
                <a:latin typeface="+mj-lt"/>
                <a:ea typeface="Calibri"/>
                <a:cs typeface="Times New Roman"/>
              </a:rPr>
              <a:t>Имплантируемые лекарственные помпы</a:t>
            </a:r>
          </a:p>
          <a:p>
            <a:pPr eaLnBrk="1" hangingPunct="1">
              <a:defRPr/>
            </a:pPr>
            <a:endParaRPr lang="ru-RU" alt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246853"/>
              </p:ext>
            </p:extLst>
          </p:nvPr>
        </p:nvGraphicFramePr>
        <p:xfrm>
          <a:off x="4542714" y="1213946"/>
          <a:ext cx="4356100" cy="2468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8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999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Тип </a:t>
                      </a:r>
                      <a:r>
                        <a:rPr lang="ru-RU" sz="1800" dirty="0" err="1" smtClean="0"/>
                        <a:t>импланта</a:t>
                      </a:r>
                      <a:endParaRPr lang="ru-RU" sz="1800" dirty="0"/>
                    </a:p>
                  </a:txBody>
                  <a:tcPr marL="91443" marR="91443" marT="45709" marB="45709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Частота на 100 тыс. жителей</a:t>
                      </a:r>
                      <a:endParaRPr lang="ru-RU" sz="1800" dirty="0"/>
                    </a:p>
                  </a:txBody>
                  <a:tcPr marL="91443" marR="91443" marT="45709" marB="45709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0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Внутриглазные линзы (хирургия катаракты)</a:t>
                      </a:r>
                    </a:p>
                    <a:p>
                      <a:endParaRPr lang="ru-RU" sz="1800" dirty="0"/>
                    </a:p>
                  </a:txBody>
                  <a:tcPr marL="91443" marR="91443"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60,7-3436,7*</a:t>
                      </a:r>
                    </a:p>
                    <a:p>
                      <a:endParaRPr lang="ru-RU" sz="1800" dirty="0"/>
                    </a:p>
                  </a:txBody>
                  <a:tcPr marL="91443" marR="91443" marT="45709" marB="4570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995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Кохлеарные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импланты</a:t>
                      </a:r>
                      <a:endParaRPr lang="ru-RU" sz="1800" dirty="0"/>
                    </a:p>
                  </a:txBody>
                  <a:tcPr marL="91443" marR="91443" marT="45709" marB="4570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0,2-6,0</a:t>
                      </a:r>
                      <a:endParaRPr lang="ru-RU" sz="1800" dirty="0"/>
                    </a:p>
                  </a:txBody>
                  <a:tcPr marL="91443" marR="91443" marT="45709" marB="4570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0498" name="TextBox 2"/>
          <p:cNvSpPr txBox="1">
            <a:spLocks noChangeArrowheads="1"/>
          </p:cNvSpPr>
          <p:nvPr/>
        </p:nvSpPr>
        <p:spPr bwMode="auto">
          <a:xfrm>
            <a:off x="755650" y="6308725"/>
            <a:ext cx="6911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ea typeface="SimSun" pitchFamily="2" charset="-122"/>
              </a:rPr>
              <a:t>*</a:t>
            </a:r>
            <a:r>
              <a:rPr lang="en-US" altLang="ru-RU" sz="1100" smtClean="0">
                <a:solidFill>
                  <a:srgbClr val="000000"/>
                </a:solidFill>
                <a:ea typeface="SimSun" pitchFamily="2" charset="-122"/>
              </a:rPr>
              <a:t>Surgical operation and procedures statistics (Eurostat Statistics Explained)</a:t>
            </a:r>
            <a:r>
              <a:rPr lang="ru-RU" altLang="ru-RU" sz="1100" smtClean="0">
                <a:solidFill>
                  <a:srgbClr val="000000"/>
                </a:solidFill>
                <a:ea typeface="SimSun" pitchFamily="2" charset="-122"/>
              </a:rPr>
              <a:t>, 2015</a:t>
            </a:r>
          </a:p>
        </p:txBody>
      </p:sp>
      <p:pic>
        <p:nvPicPr>
          <p:cNvPr id="20499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135438"/>
            <a:ext cx="2057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135438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55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/>
          <p:cNvSpPr>
            <a:spLocks noChangeArrowheads="1"/>
          </p:cNvSpPr>
          <p:nvPr/>
        </p:nvSpPr>
        <p:spPr bwMode="gray">
          <a:xfrm>
            <a:off x="472281" y="4288221"/>
            <a:ext cx="8312944" cy="1748931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Трансплантация органов и тканей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4297363"/>
            <a:ext cx="8229600" cy="5000625"/>
          </a:xfrm>
        </p:spPr>
        <p:txBody>
          <a:bodyPr/>
          <a:lstStyle/>
          <a:p>
            <a:pPr algn="just">
              <a:defRPr/>
            </a:pPr>
            <a:r>
              <a:rPr lang="ru-RU" dirty="0" smtClean="0">
                <a:latin typeface="+mj-lt"/>
              </a:rPr>
              <a:t>С начала реализации приоритетного национального проекта «Здоровье», число трансплантаций органов в России, выполняемых в год, увеличилось в 2 раза (до 1400), в том числе в 1,7 раз увеличилось число трансплантаций почки, в 3 раза – число трансплантаций печени, в 15 раз – число трансплантаций сердца*</a:t>
            </a:r>
          </a:p>
          <a:p>
            <a:pPr algn="just">
              <a:defRPr/>
            </a:pPr>
            <a:r>
              <a:rPr lang="ru-RU" dirty="0" smtClean="0">
                <a:latin typeface="+mj-lt"/>
              </a:rPr>
              <a:t>Потребность населения в таких операциях по разным оценкам составляет около 9 тыс. трансплантаций органов в год**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1484313"/>
          <a:ext cx="4824412" cy="242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2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355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Тип операции</a:t>
                      </a:r>
                      <a:endParaRPr lang="ru-RU" sz="1800" dirty="0"/>
                    </a:p>
                  </a:txBody>
                  <a:tcPr marL="91438" marR="91438" marT="45722" marB="45722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Частота на 100 тыс. жителей</a:t>
                      </a:r>
                      <a:endParaRPr lang="ru-RU" sz="1800" dirty="0"/>
                    </a:p>
                  </a:txBody>
                  <a:tcPr marL="91438" marR="91438" marT="45722" marB="45722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Трансплантация почек</a:t>
                      </a:r>
                    </a:p>
                    <a:p>
                      <a:endParaRPr lang="ru-RU" sz="1800" dirty="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1,1-5,5*</a:t>
                      </a:r>
                    </a:p>
                    <a:p>
                      <a:endParaRPr lang="ru-RU" sz="1800" dirty="0"/>
                    </a:p>
                  </a:txBody>
                  <a:tcPr marL="91438" marR="91438" marT="45722" marB="457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91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Трансплантация костного мозга</a:t>
                      </a:r>
                      <a:endParaRPr lang="ru-RU" sz="1800" dirty="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1,9-8,9</a:t>
                      </a:r>
                      <a:endParaRPr lang="ru-RU" sz="1800" dirty="0"/>
                    </a:p>
                  </a:txBody>
                  <a:tcPr marL="91438" marR="91438" marT="45722" marB="4572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1522" name="TextBox 2"/>
          <p:cNvSpPr txBox="1">
            <a:spLocks noChangeArrowheads="1"/>
          </p:cNvSpPr>
          <p:nvPr/>
        </p:nvSpPr>
        <p:spPr bwMode="auto">
          <a:xfrm>
            <a:off x="728663" y="6465888"/>
            <a:ext cx="69119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  <a:ea typeface="SimSun" pitchFamily="2" charset="-122"/>
              </a:rPr>
              <a:t>**</a:t>
            </a:r>
            <a:r>
              <a:rPr lang="en-US" altLang="ru-RU" sz="1100" dirty="0" smtClean="0">
                <a:solidFill>
                  <a:srgbClr val="000000"/>
                </a:solidFill>
                <a:ea typeface="SimSun" pitchFamily="2" charset="-122"/>
              </a:rPr>
              <a:t>www.rosminzdrav.ru</a:t>
            </a:r>
            <a:endParaRPr lang="ru-RU" altLang="ru-RU" sz="1100" dirty="0" smtClean="0">
              <a:solidFill>
                <a:srgbClr val="000000"/>
              </a:solidFill>
              <a:ea typeface="SimSun" pitchFamily="2" charset="-122"/>
            </a:endParaRPr>
          </a:p>
        </p:txBody>
      </p:sp>
      <p:pic>
        <p:nvPicPr>
          <p:cNvPr id="21523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84313"/>
            <a:ext cx="32766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4" name="TextBox 2"/>
          <p:cNvSpPr txBox="1">
            <a:spLocks noChangeArrowheads="1"/>
          </p:cNvSpPr>
          <p:nvPr/>
        </p:nvSpPr>
        <p:spPr bwMode="auto">
          <a:xfrm>
            <a:off x="728663" y="6169025"/>
            <a:ext cx="6911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ea typeface="SimSun" pitchFamily="2" charset="-122"/>
              </a:rPr>
              <a:t>*</a:t>
            </a:r>
            <a:r>
              <a:rPr lang="en-US" altLang="ru-RU" sz="1100" smtClean="0">
                <a:solidFill>
                  <a:srgbClr val="000000"/>
                </a:solidFill>
                <a:ea typeface="SimSun" pitchFamily="2" charset="-122"/>
              </a:rPr>
              <a:t>Surgical operation and procedures statistics (Eurostat Statistics Explained)</a:t>
            </a:r>
            <a:r>
              <a:rPr lang="ru-RU" altLang="ru-RU" sz="1100" smtClean="0">
                <a:solidFill>
                  <a:srgbClr val="000000"/>
                </a:solidFill>
                <a:ea typeface="SimSun" pitchFamily="2" charset="-122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1716562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236483" y="1576552"/>
            <a:ext cx="3752193" cy="3704896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Эндоскопические технологии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483" y="1773238"/>
            <a:ext cx="3982545" cy="50006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600" dirty="0" smtClean="0">
                <a:latin typeface="+mj-lt"/>
              </a:rPr>
              <a:t>Методом  малоинвазивных технологий с  использованием эндоскопической техники выполняется более 40% хирургических вмешательств</a:t>
            </a:r>
          </a:p>
          <a:p>
            <a:pPr eaLnBrk="1" hangingPunct="1">
              <a:defRPr/>
            </a:pPr>
            <a:r>
              <a:rPr lang="ru-RU" altLang="ru-RU" sz="1600" dirty="0" smtClean="0">
                <a:latin typeface="+mj-lt"/>
              </a:rPr>
              <a:t>В 1996 году в РФ было проведено  около 2,5  тысяч эндоскопических операций, в  2014  году  - более 1,2  миллиона </a:t>
            </a:r>
          </a:p>
          <a:p>
            <a:pPr eaLnBrk="1" hangingPunct="1">
              <a:defRPr/>
            </a:pPr>
            <a:r>
              <a:rPr lang="ru-RU" altLang="ru-RU" sz="1600" dirty="0" smtClean="0">
                <a:latin typeface="+mj-lt"/>
              </a:rPr>
              <a:t>За 15 лет прирост оперативной активности  составил более 400%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52" y="1773238"/>
            <a:ext cx="467184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012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4136570" y="1612642"/>
            <a:ext cx="4818743" cy="3491741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68313" y="109033"/>
            <a:ext cx="8552975" cy="8366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sz="2000" b="1" dirty="0" smtClean="0">
                <a:solidFill>
                  <a:srgbClr val="C00000"/>
                </a:solidFill>
              </a:rPr>
              <a:t/>
            </a:r>
            <a:br>
              <a:rPr lang="ru-RU" altLang="ru-RU" sz="2000" b="1" dirty="0" smtClean="0">
                <a:solidFill>
                  <a:srgbClr val="C00000"/>
                </a:solidFill>
              </a:rPr>
            </a:br>
            <a:r>
              <a:rPr lang="ru-RU" altLang="ru-RU" sz="2000" b="1" dirty="0" smtClean="0">
                <a:solidFill>
                  <a:srgbClr val="C00000"/>
                </a:solidFill>
              </a:rPr>
              <a:t>КЛЮЧЕВЫЕ ПОЛОЖЕНИЯ </a:t>
            </a:r>
            <a:br>
              <a:rPr lang="ru-RU" altLang="ru-RU" sz="2000" b="1" dirty="0" smtClean="0">
                <a:solidFill>
                  <a:srgbClr val="C00000"/>
                </a:solidFill>
              </a:rPr>
            </a:br>
            <a:r>
              <a:rPr lang="ru-RU" altLang="ru-RU" sz="2000" b="1" dirty="0" smtClean="0">
                <a:solidFill>
                  <a:srgbClr val="C00000"/>
                </a:solidFill>
              </a:rPr>
              <a:t>СОВРЕМЕННОЙ ДОКТРИНЫ ГОСПИТАЛЬНОЙ ЭПИДЕМИОЛОГИИ</a:t>
            </a:r>
            <a:r>
              <a:rPr lang="ru-RU" altLang="ru-RU" sz="2000" b="1" dirty="0">
                <a:solidFill>
                  <a:srgbClr val="C00000"/>
                </a:solidFill>
              </a:rPr>
              <a:t/>
            </a:r>
            <a:br>
              <a:rPr lang="ru-RU" altLang="ru-RU" sz="2000" b="1" dirty="0">
                <a:solidFill>
                  <a:srgbClr val="C00000"/>
                </a:solidFill>
              </a:rPr>
            </a:br>
            <a:endParaRPr lang="ru-RU" altLang="ru-RU" sz="2000" b="1" dirty="0" smtClean="0">
              <a:solidFill>
                <a:srgbClr val="C00000"/>
              </a:solidFill>
            </a:endParaRPr>
          </a:p>
        </p:txBody>
      </p:sp>
      <p:sp>
        <p:nvSpPr>
          <p:cNvPr id="7172" name="Объект 3"/>
          <p:cNvSpPr>
            <a:spLocks noGrp="1"/>
          </p:cNvSpPr>
          <p:nvPr>
            <p:ph idx="1"/>
          </p:nvPr>
        </p:nvSpPr>
        <p:spPr>
          <a:xfrm>
            <a:off x="4230915" y="1766337"/>
            <a:ext cx="4913085" cy="4195763"/>
          </a:xfrm>
        </p:spPr>
        <p:txBody>
          <a:bodyPr/>
          <a:lstStyle/>
          <a:p>
            <a:endParaRPr lang="ru-RU" altLang="ru-RU" dirty="0" smtClean="0"/>
          </a:p>
          <a:p>
            <a:pPr marL="0" indent="0">
              <a:buNone/>
            </a:pPr>
            <a:r>
              <a:rPr lang="ru-RU" altLang="ru-RU" sz="2400" dirty="0">
                <a:latin typeface="+mj-lt"/>
                <a:cs typeface="Times New Roman" panose="02020603050405020304" pitchFamily="18" charset="0"/>
              </a:rPr>
              <a:t>Стратегическая задача здравоохранения – обеспечение качества и безопасности медицинской помощи</a:t>
            </a:r>
          </a:p>
          <a:p>
            <a:pPr marL="0" indent="0">
              <a:buNone/>
            </a:pPr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Эпидемиологическая безопасность </a:t>
            </a:r>
            <a:r>
              <a:rPr lang="ru-RU" altLang="ru-RU" sz="2400" dirty="0">
                <a:latin typeface="+mj-lt"/>
                <a:cs typeface="Times New Roman" panose="02020603050405020304" pitchFamily="18" charset="0"/>
              </a:rPr>
              <a:t>– ее неотъемлемая составляющая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8" y="1668554"/>
            <a:ext cx="3489636" cy="355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640274" y="1612642"/>
            <a:ext cx="2363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Эпидемиологическая безопасность</a:t>
            </a: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17634">
            <a:off x="1410053" y="1599891"/>
            <a:ext cx="184975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 rot="1208250">
            <a:off x="1744970" y="1993143"/>
            <a:ext cx="15717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Эпидемиологическая</a:t>
            </a:r>
            <a:b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     безопасность</a:t>
            </a:r>
          </a:p>
        </p:txBody>
      </p:sp>
      <p:sp>
        <p:nvSpPr>
          <p:cNvPr id="13" name="Прямоугольник 6"/>
          <p:cNvSpPr>
            <a:spLocks noChangeArrowheads="1"/>
          </p:cNvSpPr>
          <p:nvPr/>
        </p:nvSpPr>
        <p:spPr bwMode="auto">
          <a:xfrm>
            <a:off x="468313" y="6381750"/>
            <a:ext cx="82073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*Эпидемиологическая безопасность – важнейшая составляющая обеспечения качества и безопасности медицинской помощи/ </a:t>
            </a:r>
            <a:r>
              <a:rPr lang="ru-RU" altLang="ru-RU" sz="900" b="1" dirty="0" err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Брико</a:t>
            </a:r>
            <a:r>
              <a:rPr lang="ru-RU" altLang="ru-RU" sz="900" b="1" dirty="0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 Н.И., Брусина Е.Б., Зуева Л.П., Ефимов Г.Е., </a:t>
            </a:r>
            <a:r>
              <a:rPr lang="ru-RU" altLang="ru-RU" sz="900" b="1" dirty="0" err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Ковалишена</a:t>
            </a:r>
            <a:r>
              <a:rPr lang="ru-RU" altLang="ru-RU" sz="900" b="1" dirty="0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 О.В., Стасенко В.Л., </a:t>
            </a:r>
            <a:r>
              <a:rPr lang="ru-RU" altLang="ru-RU" sz="900" b="1" dirty="0" err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Фельдблюм</a:t>
            </a:r>
            <a:r>
              <a:rPr lang="ru-RU" altLang="ru-RU" sz="900" b="1" dirty="0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 И.В., </a:t>
            </a:r>
            <a:r>
              <a:rPr lang="ru-RU" altLang="ru-RU" sz="900" b="1" dirty="0" err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Шкарин</a:t>
            </a:r>
            <a:r>
              <a:rPr lang="ru-RU" altLang="ru-RU" sz="900" b="1" dirty="0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 В.В.//Вестник Росздравнадзора. 2014. №</a:t>
            </a:r>
            <a:r>
              <a:rPr lang="ru-RU" altLang="ru-RU" sz="900" b="1" dirty="0">
                <a:solidFill>
                  <a:srgbClr val="000000"/>
                </a:solidFill>
                <a:latin typeface="Arial-BoldMT"/>
                <a:ea typeface="SimSun" pitchFamily="2" charset="-122"/>
              </a:rPr>
              <a:t>3</a:t>
            </a:r>
            <a:r>
              <a:rPr lang="ru-RU" altLang="ru-RU" sz="900" b="1" dirty="0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 . С. 27-32.</a:t>
            </a:r>
            <a:endParaRPr lang="ru-RU" altLang="ru-RU" sz="900" dirty="0" smtClean="0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3131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t="-2434" r="9447" b="2434"/>
          <a:stretch>
            <a:fillRect/>
          </a:stretch>
        </p:blipFill>
        <p:spPr bwMode="auto">
          <a:xfrm>
            <a:off x="4506037" y="577533"/>
            <a:ext cx="4337109" cy="314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4" descr="Картинки по запросу нейрохирургическая операционн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9" y="663403"/>
            <a:ext cx="4174964" cy="306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441435" y="101428"/>
            <a:ext cx="8229600" cy="561975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ТЕХНИЧЕСКАЯ НАСЫЩЕННОСТЬ ОПЕРАЦИОННЫХ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9" y="3725190"/>
            <a:ext cx="4159198" cy="293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 descr="Картинки по запросу surgical microscope operating ro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03" y="3725191"/>
            <a:ext cx="4337109" cy="293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326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 descr="Картинки по запросу хирургическая операционная 1980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89" y="3879850"/>
            <a:ext cx="371316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Картинки по запросу хирургическая операционная 1980 г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2" y="765175"/>
            <a:ext cx="4412688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Картинки по запросу история хирургии операционн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2" y="4010996"/>
            <a:ext cx="4412688" cy="238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 descr="Картинки по запросу листер в операционно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432" y="765175"/>
            <a:ext cx="3749675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079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C00000"/>
                </a:solidFill>
              </a:rPr>
              <a:t>ТЕНДЕНЦИИ МЕДИЦИНСКИХ ТЕХНОЛОГИЙ В </a:t>
            </a:r>
            <a:r>
              <a:rPr lang="ru-RU" altLang="ru-RU" b="1" dirty="0" smtClean="0">
                <a:solidFill>
                  <a:srgbClr val="C00000"/>
                </a:solidFill>
              </a:rPr>
              <a:t>АКУШЕРСТВЕ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18949" y="1857375"/>
            <a:ext cx="4038600" cy="50006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283780" y="1123481"/>
            <a:ext cx="4792717" cy="4946243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83777" y="963801"/>
            <a:ext cx="4792717" cy="510592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ru-RU" altLang="ru-RU" sz="1600" dirty="0" smtClean="0">
              <a:latin typeface="+mj-lt"/>
            </a:endParaRPr>
          </a:p>
          <a:p>
            <a:pPr eaLnBrk="1" hangingPunct="1">
              <a:defRPr/>
            </a:pPr>
            <a:r>
              <a:rPr lang="ru-RU" altLang="ru-RU" sz="1800" dirty="0" smtClean="0">
                <a:latin typeface="+mj-lt"/>
              </a:rPr>
              <a:t>Общее число родов в 2016 году – 1 845 659</a:t>
            </a:r>
            <a:endParaRPr lang="ru-RU" altLang="ru-RU" sz="1800" dirty="0">
              <a:latin typeface="+mj-lt"/>
            </a:endParaRPr>
          </a:p>
          <a:p>
            <a:pPr eaLnBrk="1" hangingPunct="1">
              <a:defRPr/>
            </a:pPr>
            <a:r>
              <a:rPr lang="ru-RU" altLang="ru-RU" sz="1800" dirty="0" smtClean="0">
                <a:latin typeface="+mj-lt"/>
              </a:rPr>
              <a:t>Двукратный рост числа перинатальных центров</a:t>
            </a:r>
          </a:p>
          <a:p>
            <a:pPr eaLnBrk="1" hangingPunct="1">
              <a:defRPr/>
            </a:pPr>
            <a:r>
              <a:rPr lang="ru-RU" altLang="ru-RU" sz="1800" dirty="0" smtClean="0">
                <a:latin typeface="+mj-lt"/>
              </a:rPr>
              <a:t>Сокращение длительности пребывания на акушерской койке в 1,3 раза, на койке патологии беременности – в 1,4 раза</a:t>
            </a:r>
          </a:p>
          <a:p>
            <a:pPr eaLnBrk="1" hangingPunct="1">
              <a:defRPr/>
            </a:pPr>
            <a:r>
              <a:rPr lang="ru-RU" altLang="ru-RU" sz="1800" dirty="0" smtClean="0">
                <a:latin typeface="+mj-lt"/>
              </a:rPr>
              <a:t>Рост числа коек патологии новорожденных и недоношенных детей с 10505 в 2005г. До 12782 – в 2016</a:t>
            </a:r>
          </a:p>
          <a:p>
            <a:pPr eaLnBrk="1" hangingPunct="1">
              <a:defRPr/>
            </a:pPr>
            <a:r>
              <a:rPr lang="ru-RU" altLang="ru-RU" sz="1800" dirty="0" smtClean="0">
                <a:latin typeface="+mj-lt"/>
              </a:rPr>
              <a:t>Рост числа детей на грудном вскармливании (2016г. - 43,4% в возрасте от 3 до 6 мес.)</a:t>
            </a:r>
          </a:p>
          <a:p>
            <a:pPr eaLnBrk="1" hangingPunct="1">
              <a:defRPr/>
            </a:pPr>
            <a:r>
              <a:rPr lang="ru-RU" altLang="ru-RU" sz="1800" dirty="0" smtClean="0">
                <a:latin typeface="+mj-lt"/>
              </a:rPr>
              <a:t>Сокращение числа молочных кухонь в 6,4 раза с 2005г.</a:t>
            </a:r>
          </a:p>
          <a:p>
            <a:pPr eaLnBrk="1" hangingPunct="1">
              <a:defRPr/>
            </a:pPr>
            <a:endParaRPr lang="ru-RU" altLang="ru-RU" sz="1600" dirty="0" smtClean="0">
              <a:latin typeface="+mj-lt"/>
            </a:endParaRPr>
          </a:p>
        </p:txBody>
      </p:sp>
      <p:graphicFrame>
        <p:nvGraphicFramePr>
          <p:cNvPr id="14" name="Диаграмма 13"/>
          <p:cNvGraphicFramePr/>
          <p:nvPr>
            <p:extLst/>
          </p:nvPr>
        </p:nvGraphicFramePr>
        <p:xfrm>
          <a:off x="5202621" y="1106702"/>
          <a:ext cx="3547241" cy="239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/>
          </p:nvPr>
        </p:nvGraphicFramePr>
        <p:xfrm>
          <a:off x="5218386" y="3596602"/>
          <a:ext cx="3783724" cy="252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854787" y="6465888"/>
            <a:ext cx="69119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  <a:ea typeface="SimSun" pitchFamily="2" charset="-122"/>
              </a:rPr>
              <a:t>**</a:t>
            </a:r>
            <a:r>
              <a:rPr lang="en-US" altLang="ru-RU" sz="1100" dirty="0" smtClean="0">
                <a:solidFill>
                  <a:srgbClr val="000000"/>
                </a:solidFill>
                <a:ea typeface="SimSun" pitchFamily="2" charset="-122"/>
              </a:rPr>
              <a:t>www.rosminzdrav.ru</a:t>
            </a:r>
            <a:endParaRPr lang="ru-RU" altLang="ru-RU" sz="1100" dirty="0" smtClean="0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98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C00000"/>
                </a:solidFill>
              </a:rPr>
              <a:t>ТЕНДЕНЦИИ МЕДИЦИНСКИХ ТЕХНОЛОГИЙ В </a:t>
            </a:r>
            <a:r>
              <a:rPr lang="ru-RU" altLang="ru-RU" b="1" dirty="0" smtClean="0">
                <a:solidFill>
                  <a:srgbClr val="C00000"/>
                </a:solidFill>
              </a:rPr>
              <a:t>АКУШЕРСТВЕ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283780" y="1359964"/>
            <a:ext cx="8418785" cy="344851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51791" y="1305163"/>
            <a:ext cx="8418787" cy="351739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ru-RU" altLang="ru-RU" sz="2000" dirty="0" smtClean="0">
              <a:latin typeface="+mj-lt"/>
            </a:endParaRPr>
          </a:p>
          <a:p>
            <a:pPr eaLnBrk="1" hangingPunct="1">
              <a:defRPr/>
            </a:pPr>
            <a:r>
              <a:rPr lang="ru-RU" altLang="ru-RU" sz="2400" dirty="0" smtClean="0">
                <a:latin typeface="+mj-lt"/>
              </a:rPr>
              <a:t>Нормальные роды  - 38,4%</a:t>
            </a:r>
            <a:endParaRPr lang="ru-RU" altLang="ru-RU" sz="2400" dirty="0">
              <a:latin typeface="+mj-lt"/>
            </a:endParaRPr>
          </a:p>
          <a:p>
            <a:pPr eaLnBrk="1" hangingPunct="1">
              <a:defRPr/>
            </a:pPr>
            <a:r>
              <a:rPr lang="ru-RU" altLang="ru-RU" sz="2400" dirty="0" smtClean="0">
                <a:latin typeface="+mj-lt"/>
              </a:rPr>
              <a:t>Кесарево сечение -  27,8%</a:t>
            </a:r>
          </a:p>
          <a:p>
            <a:pPr eaLnBrk="1" hangingPunct="1">
              <a:defRPr/>
            </a:pPr>
            <a:r>
              <a:rPr lang="ru-RU" altLang="ru-RU" sz="2400" dirty="0" smtClean="0">
                <a:latin typeface="+mj-lt"/>
              </a:rPr>
              <a:t>16110 новорожденных от ВИЧ-инфицированных матерей</a:t>
            </a:r>
          </a:p>
          <a:p>
            <a:pPr eaLnBrk="1" hangingPunct="1">
              <a:defRPr/>
            </a:pPr>
            <a:r>
              <a:rPr lang="ru-RU" altLang="ru-RU" sz="2400" dirty="0" smtClean="0">
                <a:latin typeface="+mj-lt"/>
              </a:rPr>
              <a:t>Выхаживание детей с низкой и экстремально низкой массой тела (21,25% от числа родившихся живыми)</a:t>
            </a:r>
          </a:p>
          <a:p>
            <a:pPr eaLnBrk="1" hangingPunct="1">
              <a:defRPr/>
            </a:pPr>
            <a:endParaRPr lang="ru-RU" altLang="ru-RU" sz="2400" dirty="0">
              <a:latin typeface="+mj-lt"/>
            </a:endParaRPr>
          </a:p>
          <a:p>
            <a:pPr eaLnBrk="1" hangingPunct="1">
              <a:defRPr/>
            </a:pPr>
            <a:endParaRPr lang="ru-RU" altLang="ru-RU" sz="2000" dirty="0" smtClean="0">
              <a:latin typeface="+mj-lt"/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728663" y="6465888"/>
            <a:ext cx="69119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  <a:ea typeface="SimSun" pitchFamily="2" charset="-122"/>
              </a:rPr>
              <a:t>**</a:t>
            </a:r>
            <a:r>
              <a:rPr lang="en-US" altLang="ru-RU" sz="1100" dirty="0" smtClean="0">
                <a:solidFill>
                  <a:srgbClr val="000000"/>
                </a:solidFill>
                <a:ea typeface="SimSun" pitchFamily="2" charset="-122"/>
              </a:rPr>
              <a:t>www.rosminzdrav.ru</a:t>
            </a:r>
            <a:endParaRPr lang="ru-RU" altLang="ru-RU" sz="1100" dirty="0" smtClean="0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8760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gray">
          <a:xfrm>
            <a:off x="283780" y="5407573"/>
            <a:ext cx="8418785" cy="1229711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gray">
          <a:xfrm>
            <a:off x="283780" y="1103586"/>
            <a:ext cx="8418785" cy="370489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Антимикробная защита медицинских технологий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0006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Медицинская одноразовая одежда</a:t>
            </a:r>
          </a:p>
          <a:p>
            <a:pPr>
              <a:defRPr/>
            </a:pPr>
            <a:r>
              <a:rPr lang="ru-RU" dirty="0" smtClean="0"/>
              <a:t>Операционные стерильные одноразовые комплекты</a:t>
            </a:r>
          </a:p>
          <a:p>
            <a:pPr>
              <a:defRPr/>
            </a:pPr>
            <a:r>
              <a:rPr lang="ru-RU" dirty="0" smtClean="0"/>
              <a:t>Системы обеспечения чистой воздушной среды (ламинарные безмикробные потоки)</a:t>
            </a:r>
          </a:p>
          <a:p>
            <a:pPr>
              <a:defRPr/>
            </a:pPr>
            <a:r>
              <a:rPr lang="ru-RU" dirty="0" smtClean="0"/>
              <a:t>Наборы хирургических стерильных одноразовых инструментов</a:t>
            </a:r>
          </a:p>
          <a:p>
            <a:pPr>
              <a:defRPr/>
            </a:pPr>
            <a:r>
              <a:rPr lang="ru-RU" dirty="0" smtClean="0"/>
              <a:t>Одноразовые стерильные наборы для акушерства и анестезиологии</a:t>
            </a:r>
          </a:p>
          <a:p>
            <a:pPr>
              <a:defRPr/>
            </a:pPr>
            <a:r>
              <a:rPr lang="ru-RU" dirty="0" smtClean="0"/>
              <a:t>Бактериальные фильтры для системы водоснабжения</a:t>
            </a:r>
          </a:p>
          <a:p>
            <a:pPr>
              <a:defRPr/>
            </a:pPr>
            <a:r>
              <a:rPr lang="ru-RU" dirty="0" smtClean="0"/>
              <a:t>Респираторная поддержка  (аппараты ИВЛ с </a:t>
            </a:r>
            <a:r>
              <a:rPr lang="ru-RU" dirty="0" smtClean="0">
                <a:latin typeface="PTSansRegular"/>
              </a:rPr>
              <a:t>максимальной синхронизацией с респираторным состоянием пациента, стерилизуемым дыхательным контуром и бактериальными фильтрами)</a:t>
            </a:r>
          </a:p>
          <a:p>
            <a:pPr>
              <a:defRPr/>
            </a:pPr>
            <a:r>
              <a:rPr lang="ru-RU" dirty="0" err="1" smtClean="0">
                <a:latin typeface="PTSansRegular"/>
              </a:rPr>
              <a:t>Инфузионные</a:t>
            </a:r>
            <a:r>
              <a:rPr lang="ru-RU" dirty="0" smtClean="0">
                <a:latin typeface="PTSansRegular"/>
              </a:rPr>
              <a:t> растворы, соответствующие </a:t>
            </a:r>
            <a:r>
              <a:rPr lang="en-US" dirty="0" smtClean="0">
                <a:latin typeface="PTSansRegular"/>
              </a:rPr>
              <a:t>GMP </a:t>
            </a:r>
            <a:r>
              <a:rPr lang="ru-RU" dirty="0" smtClean="0">
                <a:latin typeface="PTSansRegular"/>
              </a:rPr>
              <a:t>стандарту и одноразовые </a:t>
            </a:r>
            <a:r>
              <a:rPr lang="ru-RU" dirty="0" err="1" smtClean="0">
                <a:latin typeface="PTSansRegular"/>
              </a:rPr>
              <a:t>инфузионные</a:t>
            </a:r>
            <a:r>
              <a:rPr lang="ru-RU" dirty="0" smtClean="0">
                <a:latin typeface="PTSansRegular"/>
              </a:rPr>
              <a:t> системы с бактериальными фильтрами</a:t>
            </a:r>
          </a:p>
          <a:p>
            <a:pPr>
              <a:defRPr/>
            </a:pPr>
            <a:r>
              <a:rPr lang="ru-RU" dirty="0" smtClean="0">
                <a:latin typeface="PTSansRegular"/>
              </a:rPr>
              <a:t>Стерильные  перевязочные материалы</a:t>
            </a:r>
          </a:p>
          <a:p>
            <a:pPr>
              <a:defRPr/>
            </a:pPr>
            <a:r>
              <a:rPr lang="ru-RU" dirty="0" smtClean="0">
                <a:latin typeface="PTSansRegular"/>
              </a:rPr>
              <a:t>Замкнутый цикл централизованной стерилизации медицинских изделий</a:t>
            </a:r>
          </a:p>
          <a:p>
            <a:pPr>
              <a:defRPr/>
            </a:pPr>
            <a:r>
              <a:rPr lang="ru-RU" dirty="0" smtClean="0">
                <a:latin typeface="PTSansRegular"/>
              </a:rPr>
              <a:t>Закрытые дренажные системы</a:t>
            </a:r>
          </a:p>
          <a:p>
            <a:pPr>
              <a:defRPr/>
            </a:pPr>
            <a:endParaRPr lang="ru-RU" dirty="0">
              <a:latin typeface="PTSansRegular"/>
            </a:endParaRPr>
          </a:p>
          <a:p>
            <a:pPr marL="0" indent="0">
              <a:buFontTx/>
              <a:buNone/>
              <a:defRPr/>
            </a:pPr>
            <a:r>
              <a:rPr lang="ru-RU" sz="2000" b="1" dirty="0" smtClean="0">
                <a:solidFill>
                  <a:srgbClr val="990000"/>
                </a:solidFill>
                <a:latin typeface="PTSansRegular"/>
              </a:rPr>
              <a:t>Проблемы</a:t>
            </a:r>
          </a:p>
          <a:p>
            <a:pPr marL="0" indent="0">
              <a:buNone/>
              <a:defRPr/>
            </a:pPr>
            <a:endParaRPr lang="ru-RU" dirty="0" smtClean="0">
              <a:latin typeface="PTSansRegular"/>
            </a:endParaRPr>
          </a:p>
          <a:p>
            <a:pPr>
              <a:defRPr/>
            </a:pPr>
            <a:r>
              <a:rPr lang="ru-RU" dirty="0">
                <a:latin typeface="PTSansRegular"/>
              </a:rPr>
              <a:t>С</a:t>
            </a:r>
            <a:r>
              <a:rPr lang="ru-RU" dirty="0" smtClean="0">
                <a:latin typeface="PTSansRegular"/>
              </a:rPr>
              <a:t>тарые помещения</a:t>
            </a:r>
          </a:p>
          <a:p>
            <a:pPr>
              <a:defRPr/>
            </a:pPr>
            <a:r>
              <a:rPr lang="ru-RU" dirty="0" smtClean="0">
                <a:latin typeface="PTSansRegular"/>
              </a:rPr>
              <a:t>Дефицит ресурсов</a:t>
            </a:r>
          </a:p>
          <a:p>
            <a:pPr>
              <a:defRPr/>
            </a:pPr>
            <a:r>
              <a:rPr lang="ru-RU" dirty="0" smtClean="0">
                <a:latin typeface="PTSansRegular"/>
              </a:rPr>
              <a:t>Недостаточные знания о возможностях антимикробной защиты</a:t>
            </a:r>
          </a:p>
          <a:p>
            <a:pPr>
              <a:defRPr/>
            </a:pPr>
            <a:r>
              <a:rPr lang="ru-RU" dirty="0" smtClean="0">
                <a:latin typeface="PTSansRegular"/>
              </a:rPr>
              <a:t>Старые стереотипы</a:t>
            </a:r>
          </a:p>
          <a:p>
            <a:pPr>
              <a:defRPr/>
            </a:pPr>
            <a:endParaRPr lang="ru-RU" dirty="0">
              <a:latin typeface="PTSansRegular"/>
            </a:endParaRPr>
          </a:p>
          <a:p>
            <a:pPr>
              <a:defRPr/>
            </a:pPr>
            <a:endParaRPr lang="ru-RU" dirty="0" smtClean="0">
              <a:latin typeface="PTSansRegular"/>
            </a:endParaRPr>
          </a:p>
          <a:p>
            <a:pPr>
              <a:defRPr/>
            </a:pPr>
            <a:endParaRPr lang="ru-RU" dirty="0" smtClean="0">
              <a:latin typeface="PTSansRegular"/>
            </a:endParaRP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543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gray">
          <a:xfrm>
            <a:off x="283780" y="1170778"/>
            <a:ext cx="8339958" cy="507236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Свойства возбудителей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36028" y="1693097"/>
            <a:ext cx="7835462" cy="5000625"/>
          </a:xfrm>
        </p:spPr>
        <p:txBody>
          <a:bodyPr/>
          <a:lstStyle/>
          <a:p>
            <a:pPr>
              <a:defRPr/>
            </a:pPr>
            <a:r>
              <a:rPr lang="ru-RU" altLang="ru-RU" sz="1600" dirty="0" smtClean="0"/>
              <a:t>Сохранение жизнеспособности </a:t>
            </a:r>
            <a:r>
              <a:rPr lang="ru-RU" altLang="ru-RU" sz="1600" dirty="0"/>
              <a:t>при больших колебаниях температуры, влажности, активной реакции среды, содержания органических веществ</a:t>
            </a:r>
          </a:p>
          <a:p>
            <a:pPr>
              <a:defRPr/>
            </a:pPr>
            <a:r>
              <a:rPr lang="ru-RU" altLang="ru-RU" sz="1600" dirty="0" smtClean="0"/>
              <a:t>Продукция биопленок</a:t>
            </a:r>
          </a:p>
          <a:p>
            <a:pPr>
              <a:defRPr/>
            </a:pPr>
            <a:r>
              <a:rPr lang="ru-RU" altLang="ru-RU" sz="1600" dirty="0" smtClean="0"/>
              <a:t>Быстрое формирование механизмов </a:t>
            </a:r>
            <a:r>
              <a:rPr lang="ru-RU" altLang="ru-RU" sz="1600" dirty="0"/>
              <a:t>устойчивости к </a:t>
            </a:r>
            <a:r>
              <a:rPr lang="ru-RU" altLang="ru-RU" sz="1600" dirty="0" smtClean="0"/>
              <a:t>антимикробным средствам</a:t>
            </a:r>
          </a:p>
          <a:p>
            <a:pPr>
              <a:defRPr/>
            </a:pPr>
            <a:r>
              <a:rPr lang="ru-RU" altLang="ru-RU" sz="1600" dirty="0" smtClean="0"/>
              <a:t>Формирование госпитальных клонов популяций микроорганизмов</a:t>
            </a:r>
          </a:p>
          <a:p>
            <a:pPr>
              <a:defRPr/>
            </a:pPr>
            <a:endParaRPr lang="ru-RU" altLang="ru-RU" dirty="0"/>
          </a:p>
          <a:p>
            <a:pPr>
              <a:defRPr/>
            </a:pPr>
            <a:endParaRPr lang="ru-RU" altLang="ru-RU" dirty="0" smtClean="0"/>
          </a:p>
          <a:p>
            <a:pPr marL="0" indent="0">
              <a:buFontTx/>
              <a:buNone/>
              <a:defRPr/>
            </a:pPr>
            <a:r>
              <a:rPr lang="ru-RU" altLang="ru-RU" sz="1600" b="1" dirty="0" smtClean="0">
                <a:solidFill>
                  <a:srgbClr val="990000"/>
                </a:solidFill>
              </a:rPr>
              <a:t>Проблемы</a:t>
            </a:r>
          </a:p>
          <a:p>
            <a:pPr>
              <a:defRPr/>
            </a:pPr>
            <a:r>
              <a:rPr lang="ru-RU" altLang="ru-RU" sz="1600" dirty="0" smtClean="0"/>
              <a:t>Нерациональное использование антимикробных препаратов</a:t>
            </a:r>
          </a:p>
          <a:p>
            <a:pPr>
              <a:defRPr/>
            </a:pPr>
            <a:r>
              <a:rPr lang="ru-RU" altLang="ru-RU" sz="1600" dirty="0" smtClean="0"/>
              <a:t>Длительное пребывание пациентов  в стационаре</a:t>
            </a:r>
          </a:p>
          <a:p>
            <a:pPr>
              <a:defRPr/>
            </a:pPr>
            <a:r>
              <a:rPr lang="ru-RU" altLang="ru-RU" sz="1600" dirty="0" smtClean="0"/>
              <a:t>Недооценка необходимости мониторинга</a:t>
            </a:r>
          </a:p>
          <a:p>
            <a:pPr>
              <a:defRPr/>
            </a:pPr>
            <a:r>
              <a:rPr lang="ru-RU" altLang="ru-RU" sz="1600" dirty="0" smtClean="0"/>
              <a:t>Недооценка профилактических мероприятий (гигиена рук, изоляция и др.)  </a:t>
            </a:r>
          </a:p>
          <a:p>
            <a:pPr>
              <a:defRPr/>
            </a:pPr>
            <a:endParaRPr lang="ru-RU" altLang="ru-RU" dirty="0" smtClean="0">
              <a:solidFill>
                <a:srgbClr val="5E87CA">
                  <a:lumMod val="50000"/>
                </a:srgbClr>
              </a:solidFill>
            </a:endParaRPr>
          </a:p>
          <a:p>
            <a:pPr>
              <a:defRPr/>
            </a:pPr>
            <a:endParaRPr lang="ru-RU" altLang="ru-RU" dirty="0" smtClean="0">
              <a:solidFill>
                <a:srgbClr val="5E87CA">
                  <a:lumMod val="50000"/>
                </a:srgbClr>
              </a:solidFill>
            </a:endParaRPr>
          </a:p>
          <a:p>
            <a:pPr>
              <a:defRPr/>
            </a:pPr>
            <a:endParaRPr lang="ru-RU" altLang="ru-RU" dirty="0" smtClean="0">
              <a:solidFill>
                <a:srgbClr val="5E87CA">
                  <a:lumMod val="50000"/>
                </a:srgbClr>
              </a:solidFill>
            </a:endParaRPr>
          </a:p>
          <a:p>
            <a:pPr>
              <a:defRPr/>
            </a:pPr>
            <a:endParaRPr lang="ru-RU" altLang="ru-RU" dirty="0">
              <a:solidFill>
                <a:srgbClr val="5E87CA">
                  <a:lumMod val="50000"/>
                </a:srgbClr>
              </a:solidFill>
            </a:endParaRP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775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914401"/>
            <a:ext cx="8547100" cy="465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Тенденции ИСМП в хирургии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25538"/>
            <a:ext cx="8229600" cy="5000625"/>
          </a:xfrm>
        </p:spPr>
        <p:txBody>
          <a:bodyPr/>
          <a:lstStyle/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r>
              <a:rPr lang="en-US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50 </a:t>
            </a:r>
            <a:r>
              <a:rPr lang="ru-RU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% снижение </a:t>
            </a:r>
            <a:r>
              <a:rPr lang="ru-RU" altLang="ru-RU" dirty="0" err="1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посткатетеризационных</a:t>
            </a:r>
            <a:r>
              <a:rPr lang="ru-RU" alt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инфекций кровотока  в период с</a:t>
            </a:r>
            <a:r>
              <a:rPr lang="en-US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2008 and 2014</a:t>
            </a:r>
            <a:r>
              <a:rPr lang="ru-RU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г.г.*</a:t>
            </a: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Отсутствие изменений частоты </a:t>
            </a:r>
            <a:r>
              <a:rPr lang="ru-RU" altLang="ru-RU" dirty="0" err="1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посткатеризационных</a:t>
            </a:r>
            <a:r>
              <a:rPr lang="ru-RU" alt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инфекций мочевыводящих путей с </a:t>
            </a:r>
            <a:r>
              <a:rPr lang="en-US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2009 </a:t>
            </a:r>
            <a:r>
              <a:rPr lang="ru-RU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по</a:t>
            </a:r>
            <a:r>
              <a:rPr lang="en-US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2014</a:t>
            </a:r>
            <a:r>
              <a:rPr lang="ru-RU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г.г</a:t>
            </a:r>
            <a:r>
              <a:rPr lang="ru-RU" alt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.*</a:t>
            </a:r>
            <a:endParaRPr lang="ru-RU" altLang="ru-RU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r>
              <a:rPr lang="en-US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17 </a:t>
            </a:r>
            <a:r>
              <a:rPr lang="ru-RU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% снижение частоты инфекций области хирургического вмешательства  (США</a:t>
            </a:r>
            <a:r>
              <a:rPr lang="ru-RU" alt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)* </a:t>
            </a:r>
            <a:r>
              <a:rPr lang="ru-RU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и трехкратное снижение в РФ с  2005 г.</a:t>
            </a: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r>
              <a:rPr lang="en-US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8 </a:t>
            </a:r>
            <a:r>
              <a:rPr lang="ru-RU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% снижение частоты инфекций, вызванных </a:t>
            </a:r>
            <a:r>
              <a:rPr lang="en-US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 </a:t>
            </a:r>
            <a:r>
              <a:rPr lang="en-US" altLang="ru-RU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Clostridium diffici</a:t>
            </a:r>
            <a:r>
              <a:rPr lang="en-US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 </a:t>
            </a:r>
            <a:r>
              <a:rPr lang="ru-RU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с </a:t>
            </a:r>
            <a:r>
              <a:rPr lang="en-US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2009 </a:t>
            </a:r>
            <a:r>
              <a:rPr lang="ru-RU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по</a:t>
            </a:r>
            <a:r>
              <a:rPr lang="en-US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2014</a:t>
            </a:r>
            <a:r>
              <a:rPr lang="ru-RU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г.г</a:t>
            </a:r>
            <a:r>
              <a:rPr lang="ru-RU" alt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.*</a:t>
            </a:r>
            <a:endParaRPr lang="ru-RU" altLang="ru-RU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r>
              <a:rPr lang="en-US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13 </a:t>
            </a:r>
            <a:r>
              <a:rPr lang="ru-RU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% снижение частоты бактериемии, вызванной </a:t>
            </a:r>
            <a:r>
              <a:rPr lang="en-US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 </a:t>
            </a:r>
            <a:r>
              <a:rPr lang="en-US" altLang="ru-RU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Staphylococcus aureus (MRSA) </a:t>
            </a:r>
            <a:r>
              <a:rPr lang="ru-RU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с </a:t>
            </a:r>
            <a:r>
              <a:rPr lang="en-US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20</a:t>
            </a:r>
            <a:r>
              <a:rPr lang="ru-RU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11</a:t>
            </a:r>
            <a:r>
              <a:rPr lang="en-US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по</a:t>
            </a:r>
            <a:r>
              <a:rPr lang="en-US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2014</a:t>
            </a:r>
            <a:r>
              <a:rPr lang="ru-RU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г.г</a:t>
            </a:r>
            <a:r>
              <a:rPr lang="ru-RU" alt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.*</a:t>
            </a:r>
            <a:endParaRPr lang="ru-RU" altLang="ru-RU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Сохраняющаяся высокая частота </a:t>
            </a:r>
            <a:r>
              <a:rPr lang="ru-RU" altLang="ru-RU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поствентиляционных</a:t>
            </a:r>
            <a:r>
              <a:rPr lang="ru-RU" alt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инфекций дыхательных путей: 27,9% ВАП у детей и 49,% - у </a:t>
            </a:r>
            <a:r>
              <a:rPr lang="ru-RU" alt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взрослых**</a:t>
            </a: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1.5 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случая инфекций на </a:t>
            </a:r>
            <a:r>
              <a:rPr lang="en-US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1,000 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протезированных человеко-лет без убедительных данных о  </a:t>
            </a:r>
            <a:r>
              <a:rPr 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тенденциях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***</a:t>
            </a:r>
            <a:endParaRPr lang="ru-RU" altLang="ru-RU" sz="1600" dirty="0" smtClean="0">
              <a:solidFill>
                <a:srgbClr val="000000"/>
              </a:solidFill>
              <a:latin typeface="Helvetica" pitchFamily="2" charset="0"/>
              <a:cs typeface="Times New Roman" pitchFamily="18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>
              <a:solidFill>
                <a:srgbClr val="000000"/>
              </a:solidFill>
              <a:latin typeface="Helvetica" pitchFamily="2" charset="0"/>
              <a:cs typeface="Times New Roman" pitchFamily="18" charset="0"/>
            </a:endParaRPr>
          </a:p>
          <a:p>
            <a:pPr marL="0" indent="0" eaLnBrk="1" hangingPunct="1">
              <a:lnSpc>
                <a:spcPts val="1875"/>
              </a:lnSpc>
              <a:spcAft>
                <a:spcPts val="1000"/>
              </a:spcAft>
              <a:buSzPts val="1000"/>
              <a:buFontTx/>
              <a:buNone/>
              <a:tabLst>
                <a:tab pos="457200" algn="l"/>
              </a:tabLst>
              <a:defRPr/>
            </a:pPr>
            <a:r>
              <a:rPr lang="en-US" altLang="ru-RU" sz="800" dirty="0" smtClean="0">
                <a:latin typeface="+mj-lt"/>
                <a:cs typeface="Calibri" pitchFamily="34" charset="0"/>
              </a:rPr>
              <a:t>*www.cdc.gov</a:t>
            </a:r>
            <a:r>
              <a:rPr lang="en-US" altLang="ru-RU" sz="800" dirty="0">
                <a:solidFill>
                  <a:srgbClr val="000000"/>
                </a:solidFill>
                <a:cs typeface="Calibri" pitchFamily="34" charset="0"/>
              </a:rPr>
              <a:t>www.cdc.gov</a:t>
            </a: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800" dirty="0" smtClean="0">
              <a:latin typeface="+mj-lt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solidFill>
                <a:srgbClr val="000000"/>
              </a:solidFill>
              <a:latin typeface="Helvetica" pitchFamily="2" charset="0"/>
              <a:cs typeface="Times New Roman" pitchFamily="18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8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tabLst>
                <a:tab pos="457200" algn="l"/>
              </a:tabLst>
              <a:defRPr/>
            </a:pPr>
            <a:endParaRPr lang="ru-RU" altLang="ru-RU" dirty="0" smtClean="0"/>
          </a:p>
        </p:txBody>
      </p:sp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323850" y="5892800"/>
            <a:ext cx="69135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700" smtClean="0">
                <a:solidFill>
                  <a:srgbClr val="000000"/>
                </a:solidFill>
                <a:ea typeface="SimSun" pitchFamily="2" charset="-122"/>
              </a:rPr>
              <a:t>**Суворов С.Г., Лекманов А.У., Ярошецкий А.И., Проценко Д.Н., Гельфанд Б.Р. НАЦИОНАЛЬНОЕ ЭПИДЕМИОЛОГИЧЕСКОЕ ИССЛЕДОВАНИЕ РУВЕНТ: ПРИМЕНЕНИЕ ИСКУССТВЕННОЙ ВЕНТИЛЯЦИИ ЛЕГКИХ В ОТДЕЛЕНИЯХ РЕАНИМАЦИИ И ИНТЕНСИВНОЙ ТЕРАПИИ У ДЕТЕЙ// Педиатрия и неонатология. 2015. – №2. – с. 27-32. 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58775" y="6308725"/>
            <a:ext cx="69135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800" kern="1800" dirty="0" smtClean="0">
                <a:solidFill>
                  <a:srgbClr val="000000"/>
                </a:solidFill>
                <a:latin typeface="Arial"/>
                <a:ea typeface="Times New Roman"/>
              </a:rPr>
              <a:t>*** Aaron J. </a:t>
            </a:r>
            <a:r>
              <a:rPr lang="en-US" sz="800" kern="1800" dirty="0" err="1" smtClean="0">
                <a:solidFill>
                  <a:srgbClr val="000000"/>
                </a:solidFill>
                <a:latin typeface="Arial"/>
                <a:ea typeface="Times New Roman"/>
              </a:rPr>
              <a:t>Tandea</a:t>
            </a:r>
            <a:r>
              <a:rPr lang="en-US" sz="800" kern="1800" dirty="0" smtClean="0">
                <a:solidFill>
                  <a:srgbClr val="000000"/>
                </a:solidFill>
                <a:latin typeface="Arial"/>
                <a:ea typeface="Times New Roman"/>
              </a:rPr>
              <a:t>, Robin Pate . Prosthetic Joint Infection</a:t>
            </a:r>
            <a:r>
              <a:rPr lang="en-US" sz="800" b="1" kern="1800" dirty="0" smtClean="0">
                <a:solidFill>
                  <a:srgbClr val="000000"/>
                </a:solidFill>
                <a:latin typeface="Arial"/>
                <a:ea typeface="Times New Roman"/>
              </a:rPr>
              <a:t>//</a:t>
            </a:r>
            <a:r>
              <a:rPr lang="en-US" sz="800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Clin</a:t>
            </a:r>
            <a:r>
              <a:rPr lang="en-US" sz="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Microbiol</a:t>
            </a:r>
            <a:r>
              <a:rPr lang="en-US" sz="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Rev. 2014 Apr; 27(2): 302–345</a:t>
            </a:r>
            <a:endParaRPr lang="ru-RU" altLang="ru-RU" sz="700" dirty="0" smtClean="0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9930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6" y="1608083"/>
            <a:ext cx="8547100" cy="342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Тенденции ИСМП в акушерстве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992642"/>
            <a:ext cx="8229600" cy="5000625"/>
          </a:xfrm>
        </p:spPr>
        <p:txBody>
          <a:bodyPr/>
          <a:lstStyle/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Снижение частоты родового сепсиса, разлитой послеродовой инфекции в 7,7 раза с 2005г.. (с 1,31 до 0,17 на 1000 родов)</a:t>
            </a: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Высокий риск присоединения ИСМП у детей с низкой и экстремально низкой массой тела</a:t>
            </a: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Рост частоты внутриутробных инфекций</a:t>
            </a: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>
              <a:solidFill>
                <a:srgbClr val="000000"/>
              </a:solidFill>
              <a:latin typeface="Helvetica" pitchFamily="2" charset="0"/>
              <a:cs typeface="Times New Roman" pitchFamily="18" charset="0"/>
            </a:endParaRPr>
          </a:p>
          <a:p>
            <a:pPr marL="0" indent="0" eaLnBrk="1" hangingPunct="1">
              <a:lnSpc>
                <a:spcPts val="1875"/>
              </a:lnSpc>
              <a:spcAft>
                <a:spcPts val="1000"/>
              </a:spcAft>
              <a:buSzPts val="1000"/>
              <a:buFontTx/>
              <a:buNone/>
              <a:tabLst>
                <a:tab pos="457200" algn="l"/>
              </a:tabLst>
              <a:defRPr/>
            </a:pPr>
            <a:r>
              <a:rPr lang="en-US" altLang="ru-RU" sz="800" dirty="0" smtClean="0">
                <a:latin typeface="+mj-lt"/>
                <a:cs typeface="Calibri" pitchFamily="34" charset="0"/>
              </a:rPr>
              <a:t>*</a:t>
            </a:r>
            <a:endParaRPr lang="ru-RU" altLang="ru-RU" sz="800" dirty="0" smtClean="0">
              <a:latin typeface="+mj-lt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solidFill>
                <a:srgbClr val="000000"/>
              </a:solidFill>
              <a:latin typeface="Helvetica" pitchFamily="2" charset="0"/>
              <a:cs typeface="Times New Roman" pitchFamily="18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8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tabLst>
                <a:tab pos="457200" algn="l"/>
              </a:tabLst>
              <a:defRPr/>
            </a:pPr>
            <a:endParaRPr lang="ru-RU" altLang="ru-RU" dirty="0" smtClean="0"/>
          </a:p>
        </p:txBody>
      </p:sp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323849" y="5728630"/>
            <a:ext cx="69135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700" dirty="0" smtClean="0">
                <a:solidFill>
                  <a:srgbClr val="000000"/>
                </a:solidFill>
                <a:ea typeface="SimSun" pitchFamily="2" charset="-122"/>
              </a:rPr>
              <a:t>**Суворов С.Г., </a:t>
            </a:r>
            <a:r>
              <a:rPr lang="ru-RU" altLang="ru-RU" sz="700" dirty="0" err="1" smtClean="0">
                <a:solidFill>
                  <a:srgbClr val="000000"/>
                </a:solidFill>
                <a:ea typeface="SimSun" pitchFamily="2" charset="-122"/>
              </a:rPr>
              <a:t>Лекманов</a:t>
            </a:r>
            <a:r>
              <a:rPr lang="ru-RU" altLang="ru-RU" sz="700" dirty="0" smtClean="0">
                <a:solidFill>
                  <a:srgbClr val="000000"/>
                </a:solidFill>
                <a:ea typeface="SimSun" pitchFamily="2" charset="-122"/>
              </a:rPr>
              <a:t> А.У., </a:t>
            </a:r>
            <a:r>
              <a:rPr lang="ru-RU" altLang="ru-RU" sz="700" dirty="0" err="1" smtClean="0">
                <a:solidFill>
                  <a:srgbClr val="000000"/>
                </a:solidFill>
                <a:ea typeface="SimSun" pitchFamily="2" charset="-122"/>
              </a:rPr>
              <a:t>Ярошецкий</a:t>
            </a:r>
            <a:r>
              <a:rPr lang="ru-RU" altLang="ru-RU" sz="700" dirty="0" smtClean="0">
                <a:solidFill>
                  <a:srgbClr val="000000"/>
                </a:solidFill>
                <a:ea typeface="SimSun" pitchFamily="2" charset="-122"/>
              </a:rPr>
              <a:t> А.И., Проценко Д.Н., Гельфанд Б.Р. НАЦИОНАЛЬНОЕ ЭПИДЕМИОЛОГИЧЕСКОЕ ИССЛЕДОВАНИЕ РУВЕНТ: ПРИМЕНЕНИЕ ИСКУССТВЕННОЙ ВЕНТИЛЯЦИИ ЛЕГКИХ В ОТДЕЛЕНИЯХ РЕАНИМАЦИИ И ИНТЕНСИВНОЙ ТЕРАПИИ У ДЕТЕЙ// Педиатрия и неонатология. 2015. – №2. – с. 27-32. 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58775" y="6308725"/>
            <a:ext cx="69135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800" kern="1800" dirty="0" smtClean="0">
                <a:solidFill>
                  <a:srgbClr val="000000"/>
                </a:solidFill>
                <a:latin typeface="Arial"/>
                <a:ea typeface="Times New Roman"/>
              </a:rPr>
              <a:t>*** Aaron J. </a:t>
            </a:r>
            <a:r>
              <a:rPr lang="en-US" sz="800" kern="1800" dirty="0" err="1" smtClean="0">
                <a:solidFill>
                  <a:srgbClr val="000000"/>
                </a:solidFill>
                <a:latin typeface="Arial"/>
                <a:ea typeface="Times New Roman"/>
              </a:rPr>
              <a:t>Tandea</a:t>
            </a:r>
            <a:r>
              <a:rPr lang="en-US" sz="800" kern="1800" dirty="0" smtClean="0">
                <a:solidFill>
                  <a:srgbClr val="000000"/>
                </a:solidFill>
                <a:latin typeface="Arial"/>
                <a:ea typeface="Times New Roman"/>
              </a:rPr>
              <a:t>, Robin Pate . Prosthetic Joint Infection</a:t>
            </a:r>
            <a:r>
              <a:rPr lang="en-US" sz="800" b="1" kern="1800" dirty="0" smtClean="0">
                <a:solidFill>
                  <a:srgbClr val="000000"/>
                </a:solidFill>
                <a:latin typeface="Arial"/>
                <a:ea typeface="Times New Roman"/>
              </a:rPr>
              <a:t>//</a:t>
            </a:r>
            <a:r>
              <a:rPr lang="en-US" sz="800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Clin</a:t>
            </a:r>
            <a:r>
              <a:rPr lang="en-US" sz="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Microbiol</a:t>
            </a:r>
            <a:r>
              <a:rPr lang="en-US" sz="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Rev. 2014 Apr; 27(2): 302–345</a:t>
            </a:r>
            <a:endParaRPr lang="ru-RU" altLang="ru-RU" sz="700" dirty="0" smtClean="0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2616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051246"/>
            <a:ext cx="8547100" cy="465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Вероятность  инфекций в медицинской организации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25538"/>
            <a:ext cx="8229600" cy="5000625"/>
          </a:xfrm>
        </p:spPr>
        <p:txBody>
          <a:bodyPr/>
          <a:lstStyle/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>
              <a:solidFill>
                <a:srgbClr val="000000"/>
              </a:solidFill>
              <a:latin typeface="Helvetica" pitchFamily="2" charset="0"/>
              <a:cs typeface="Times New Roman" pitchFamily="18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800" dirty="0" smtClean="0">
              <a:latin typeface="+mj-lt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solidFill>
                <a:srgbClr val="000000"/>
              </a:solidFill>
              <a:latin typeface="Helvetica" pitchFamily="2" charset="0"/>
              <a:cs typeface="Times New Roman" pitchFamily="18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8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tabLst>
                <a:tab pos="457200" algn="l"/>
              </a:tabLst>
              <a:defRPr/>
            </a:pPr>
            <a:endParaRPr lang="ru-RU" alt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09599" y="1407459"/>
            <a:ext cx="76289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5% от всех заносов ОКИ (ОКИ вирусной этиологии) ИСМП</a:t>
            </a:r>
          </a:p>
          <a:p>
            <a:r>
              <a:rPr lang="ru-RU" dirty="0" smtClean="0"/>
              <a:t>0,22% от всех заносов  ВКИ ИСМП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Заносы возбудителей:</a:t>
            </a:r>
          </a:p>
          <a:p>
            <a:r>
              <a:rPr lang="ru-RU" dirty="0" smtClean="0"/>
              <a:t>Педикулез 1,34 на 1000 поступающих пациентов</a:t>
            </a:r>
          </a:p>
          <a:p>
            <a:r>
              <a:rPr lang="ru-RU" dirty="0" smtClean="0"/>
              <a:t>Чесотка 0,68 на 1000 поступающих пациентов</a:t>
            </a:r>
          </a:p>
          <a:p>
            <a:r>
              <a:rPr lang="ru-RU" dirty="0" smtClean="0"/>
              <a:t>Сифилис 5,33 на 1000 поступающих пациентов</a:t>
            </a:r>
          </a:p>
          <a:p>
            <a:r>
              <a:rPr lang="ru-RU" dirty="0" smtClean="0"/>
              <a:t>ВИЧ 9,4 на 1000 поступающих пациентов</a:t>
            </a:r>
          </a:p>
          <a:p>
            <a:r>
              <a:rPr lang="ru-RU" dirty="0" smtClean="0"/>
              <a:t>ВГВ 9,9  на 1000 поступающих пациентов</a:t>
            </a:r>
          </a:p>
          <a:p>
            <a:r>
              <a:rPr lang="ru-RU" dirty="0" smtClean="0"/>
              <a:t>ВГС 19,92 на 1000 поступающих пациентов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567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258" y="2065845"/>
            <a:ext cx="3011214" cy="271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814586"/>
            <a:ext cx="5454869" cy="306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КЛЮЧЕВЫЕ ПОЛОЖЕНИЯ: ОЦЕНКА И УПРАВЛЕНИЕ  РИСКОМ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455899"/>
            <a:ext cx="8229600" cy="5000625"/>
          </a:xfrm>
        </p:spPr>
        <p:txBody>
          <a:bodyPr/>
          <a:lstStyle/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>
              <a:solidFill>
                <a:srgbClr val="000000"/>
              </a:solidFill>
              <a:latin typeface="Helvetica" pitchFamily="2" charset="0"/>
              <a:cs typeface="Times New Roman" pitchFamily="18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800" dirty="0" smtClean="0">
              <a:latin typeface="+mj-lt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solidFill>
                <a:srgbClr val="000000"/>
              </a:solidFill>
              <a:latin typeface="Helvetica" pitchFamily="2" charset="0"/>
              <a:cs typeface="Times New Roman" pitchFamily="18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8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tabLst>
                <a:tab pos="457200" algn="l"/>
              </a:tabLst>
              <a:defRPr/>
            </a:pPr>
            <a:endParaRPr lang="ru-RU" altLang="ru-RU" dirty="0" smtClean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37010" y="2065845"/>
            <a:ext cx="4666595" cy="367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12176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Риск ИСМП  в медицинской организации существует всегда*</a:t>
            </a:r>
          </a:p>
          <a:p>
            <a:pPr marL="342900" marR="0" lvl="0" indent="-342900" algn="l" defTabSz="12176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Воздействие на риск ИСМП эффективнее воздействия на результат его  реализации (случай ИСМП)**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5" y="5855332"/>
            <a:ext cx="86775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2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200" i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sz="12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Report on the burden of endemic health care-associated infection Worldwide. A systematic review of the literature. - World Health Organization, 2011. – 40 </a:t>
            </a:r>
            <a:r>
              <a:rPr lang="ru-RU" sz="12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200" i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i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ru-RU" sz="1200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Брусина</a:t>
            </a:r>
            <a:r>
              <a:rPr lang="ru-RU" sz="12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Е.Б. , Барбараш О.Л. Управление риском инфекций, связанных с оказанием медицинской помощи (риск-менеджмент)//Медицинский альманах  № 5 (40) ноябрь 2015, с. 22-25.</a:t>
            </a:r>
          </a:p>
        </p:txBody>
      </p:sp>
    </p:spTree>
    <p:extLst>
      <p:ext uri="{BB962C8B-B14F-4D97-AF65-F5344CB8AC3E}">
        <p14:creationId xmlns:p14="http://schemas.microsoft.com/office/powerpoint/2010/main" val="3091693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468314" y="1612642"/>
            <a:ext cx="8487000" cy="3491741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301094" y="173038"/>
            <a:ext cx="8362950" cy="561975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C00000"/>
                </a:solidFill>
              </a:rPr>
              <a:t/>
            </a:r>
            <a:br>
              <a:rPr lang="ru-RU" altLang="ru-RU" sz="2000" b="1" dirty="0" smtClean="0">
                <a:solidFill>
                  <a:srgbClr val="C00000"/>
                </a:solidFill>
              </a:rPr>
            </a:br>
            <a:r>
              <a:rPr lang="ru-RU" altLang="ru-RU" sz="2000" b="1" dirty="0" smtClean="0">
                <a:solidFill>
                  <a:srgbClr val="C00000"/>
                </a:solidFill>
              </a:rPr>
              <a:t>ЭПИДЕМИОЛОГИЧЕСКАЯ БЕЗОПАСНОСТЬ</a:t>
            </a:r>
          </a:p>
        </p:txBody>
      </p:sp>
      <p:sp>
        <p:nvSpPr>
          <p:cNvPr id="7172" name="Объект 3"/>
          <p:cNvSpPr>
            <a:spLocks noGrp="1"/>
          </p:cNvSpPr>
          <p:nvPr>
            <p:ph idx="1"/>
          </p:nvPr>
        </p:nvSpPr>
        <p:spPr>
          <a:xfrm>
            <a:off x="667657" y="1423956"/>
            <a:ext cx="8476343" cy="4205871"/>
          </a:xfrm>
        </p:spPr>
        <p:txBody>
          <a:bodyPr/>
          <a:lstStyle/>
          <a:p>
            <a:endParaRPr lang="ru-RU" altLang="ru-RU" dirty="0" smtClean="0"/>
          </a:p>
          <a:p>
            <a:pPr marL="0" lv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rgbClr val="002060"/>
                </a:solidFill>
              </a:rPr>
              <a:t>Состояние, характеризующееся совокупностью условий, при которых </a:t>
            </a:r>
            <a:r>
              <a:rPr lang="ru-RU" sz="2400" b="1" dirty="0">
                <a:solidFill>
                  <a:srgbClr val="C00000"/>
                </a:solidFill>
              </a:rPr>
              <a:t>отсутствует недопустимый риск</a:t>
            </a:r>
            <a:r>
              <a:rPr lang="ru-RU" sz="2400" dirty="0">
                <a:solidFill>
                  <a:srgbClr val="C00000"/>
                </a:solidFill>
              </a:rPr>
              <a:t>  </a:t>
            </a:r>
            <a:r>
              <a:rPr lang="ru-RU" sz="2400" dirty="0">
                <a:solidFill>
                  <a:srgbClr val="002060"/>
                </a:solidFill>
              </a:rPr>
              <a:t>возникновения у пациентов и медицинского персонала заболевания инфекциями, связанными с  оказанием медицинской помощи, состояния носительства, интоксикации, сенсибилизации организма, травм, вызванных микро- и </a:t>
            </a:r>
            <a:r>
              <a:rPr lang="ru-RU" sz="2400" dirty="0" err="1">
                <a:solidFill>
                  <a:srgbClr val="002060"/>
                </a:solidFill>
              </a:rPr>
              <a:t>макроорганизмами</a:t>
            </a:r>
            <a:r>
              <a:rPr lang="ru-RU" sz="2400" dirty="0">
                <a:solidFill>
                  <a:srgbClr val="002060"/>
                </a:solidFill>
              </a:rPr>
              <a:t> и продуктами их жизнедеятельности, а также культурами клеток и тканей</a:t>
            </a:r>
          </a:p>
        </p:txBody>
      </p:sp>
      <p:sp>
        <p:nvSpPr>
          <p:cNvPr id="13" name="Прямоугольник 6"/>
          <p:cNvSpPr>
            <a:spLocks noChangeArrowheads="1"/>
          </p:cNvSpPr>
          <p:nvPr/>
        </p:nvSpPr>
        <p:spPr bwMode="auto">
          <a:xfrm>
            <a:off x="468312" y="6127834"/>
            <a:ext cx="82073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*Эпидемиологическая безопасность – важнейшая составляющая обеспечения качества и безопасности медицинской помощи/ </a:t>
            </a:r>
            <a:r>
              <a:rPr lang="ru-RU" altLang="ru-RU" sz="900" b="1" dirty="0" err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Брико</a:t>
            </a:r>
            <a:r>
              <a:rPr lang="ru-RU" altLang="ru-RU" sz="900" b="1" dirty="0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 Н.И., Брусина Е.Б., Зуева Л.П., Ефимов Г.Е., </a:t>
            </a:r>
            <a:r>
              <a:rPr lang="ru-RU" altLang="ru-RU" sz="900" b="1" dirty="0" err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Ковалишена</a:t>
            </a:r>
            <a:r>
              <a:rPr lang="ru-RU" altLang="ru-RU" sz="900" b="1" dirty="0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 О.В., Стасенко В.Л., </a:t>
            </a:r>
            <a:r>
              <a:rPr lang="ru-RU" altLang="ru-RU" sz="900" b="1" dirty="0" err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Фельдблюм</a:t>
            </a:r>
            <a:r>
              <a:rPr lang="ru-RU" altLang="ru-RU" sz="900" b="1" dirty="0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 И.В., </a:t>
            </a:r>
            <a:r>
              <a:rPr lang="ru-RU" altLang="ru-RU" sz="900" b="1" dirty="0" err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Шкарин</a:t>
            </a:r>
            <a:r>
              <a:rPr lang="ru-RU" altLang="ru-RU" sz="900" b="1" dirty="0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 В.В.//Вестник Росздравнадзора. 2014. №</a:t>
            </a:r>
            <a:r>
              <a:rPr lang="ru-RU" altLang="ru-RU" sz="900" b="1" dirty="0">
                <a:solidFill>
                  <a:srgbClr val="000000"/>
                </a:solidFill>
                <a:latin typeface="Arial-BoldMT"/>
                <a:ea typeface="SimSun" pitchFamily="2" charset="-122"/>
              </a:rPr>
              <a:t>3</a:t>
            </a:r>
            <a:r>
              <a:rPr lang="ru-RU" altLang="ru-RU" sz="900" b="1" dirty="0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 . С. 27-32.</a:t>
            </a:r>
            <a:endParaRPr lang="ru-RU" altLang="ru-RU" sz="900" dirty="0" smtClean="0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795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КЛЮЧЕВЫЕ ПОЛОЖЕНИЯ: ОЦЕНКА И УПРАВЛЕНИЕ РИСКОМ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25538"/>
            <a:ext cx="8229600" cy="5000625"/>
          </a:xfrm>
        </p:spPr>
        <p:txBody>
          <a:bodyPr/>
          <a:lstStyle/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>
              <a:solidFill>
                <a:srgbClr val="000000"/>
              </a:solidFill>
              <a:latin typeface="Helvetica" pitchFamily="2" charset="0"/>
              <a:cs typeface="Times New Roman" pitchFamily="18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800" dirty="0" smtClean="0">
              <a:latin typeface="+mj-lt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solidFill>
                <a:srgbClr val="000000"/>
              </a:solidFill>
              <a:latin typeface="Helvetica" pitchFamily="2" charset="0"/>
              <a:cs typeface="Times New Roman" pitchFamily="18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8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tabLst>
                <a:tab pos="457200" algn="l"/>
              </a:tabLst>
              <a:defRPr/>
            </a:pPr>
            <a:endParaRPr lang="ru-RU" altLang="ru-RU" dirty="0" smtClean="0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>
            <a:off x="860425" y="1225550"/>
            <a:ext cx="7423150" cy="23304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gray">
          <a:xfrm>
            <a:off x="2646363" y="1697038"/>
            <a:ext cx="60340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Традиционно ИСМП оценивается по заболеваемости, т.е. по случившемуся</a:t>
            </a:r>
            <a:br>
              <a:rPr lang="ru-RU" altLang="ru-RU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нежелательному исходу</a:t>
            </a:r>
            <a:endParaRPr lang="en-US" altLang="ru-RU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1244600" y="1646238"/>
            <a:ext cx="1157288" cy="15779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B75D86"/>
              </a:gs>
              <a:gs pos="100000">
                <a:srgbClr val="B75D86">
                  <a:gamma/>
                  <a:shade val="69804"/>
                  <a:invGamma/>
                </a:srgb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ker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1435500" y="1824038"/>
            <a:ext cx="713767" cy="1042226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B75D86">
                  <a:gamma/>
                  <a:tint val="54510"/>
                  <a:invGamma/>
                </a:srgbClr>
              </a:gs>
              <a:gs pos="50000">
                <a:srgbClr val="B75D86">
                  <a:alpha val="0"/>
                </a:srgbClr>
              </a:gs>
              <a:gs pos="100000">
                <a:srgbClr val="B75D86">
                  <a:gamma/>
                  <a:tint val="54510"/>
                  <a:invGamma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ru-RU" ker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860425" y="3621088"/>
            <a:ext cx="7423150" cy="23304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gray">
          <a:xfrm>
            <a:off x="1244600" y="3850257"/>
            <a:ext cx="1154113" cy="14732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5E87CA"/>
              </a:gs>
              <a:gs pos="100000">
                <a:srgbClr val="5E87CA">
                  <a:gamma/>
                  <a:shade val="69804"/>
                  <a:invGamma/>
                </a:srgb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ker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gray">
          <a:xfrm>
            <a:off x="1374635" y="4237625"/>
            <a:ext cx="713767" cy="1042225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5E87CA">
                  <a:gamma/>
                  <a:tint val="54510"/>
                  <a:invGamma/>
                </a:srgbClr>
              </a:gs>
              <a:gs pos="50000">
                <a:srgbClr val="5E87CA">
                  <a:alpha val="0"/>
                </a:srgbClr>
              </a:gs>
              <a:gs pos="100000">
                <a:srgbClr val="5E87CA">
                  <a:gamma/>
                  <a:tint val="54510"/>
                  <a:invGamma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ru-RU" ker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gray">
          <a:xfrm>
            <a:off x="2508578" y="3801838"/>
            <a:ext cx="57277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Вмешательство в эпидемический процесс до развития ИСМП на основе оценки потенциального риска и принятия мер по его минимизации более перспективно </a:t>
            </a: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29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55588" y="4157663"/>
            <a:ext cx="4221162" cy="1922462"/>
          </a:xfrm>
          <a:prstGeom prst="rect">
            <a:avLst/>
          </a:prstGeom>
          <a:solidFill>
            <a:srgbClr val="86F96B"/>
          </a:solidFill>
          <a:ln w="25400" cap="flat" cmpd="sng" algn="ctr">
            <a:solidFill>
              <a:srgbClr val="41F517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5588" y="2092325"/>
            <a:ext cx="4221162" cy="1922463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КЛЮЧЕВЫЕ ПОЛОЖЕНИЯ: ОЦЕНКА И УПРАВЛЕНИЕ РИСКОМ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25538"/>
            <a:ext cx="8229600" cy="5000625"/>
          </a:xfrm>
        </p:spPr>
        <p:txBody>
          <a:bodyPr/>
          <a:lstStyle/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>
              <a:solidFill>
                <a:srgbClr val="000000"/>
              </a:solidFill>
              <a:latin typeface="Helvetica" pitchFamily="2" charset="0"/>
              <a:cs typeface="Times New Roman" pitchFamily="18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800" dirty="0" smtClean="0">
              <a:latin typeface="+mj-lt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solidFill>
                <a:srgbClr val="000000"/>
              </a:solidFill>
              <a:latin typeface="Helvetica" pitchFamily="2" charset="0"/>
              <a:cs typeface="Times New Roman" pitchFamily="18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8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tabLst>
                <a:tab pos="457200" algn="l"/>
              </a:tabLst>
              <a:defRPr/>
            </a:pPr>
            <a:endParaRPr lang="ru-RU" altLang="ru-RU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4589463" y="2092325"/>
            <a:ext cx="4221162" cy="1922463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94225" y="4171950"/>
            <a:ext cx="4221163" cy="1922463"/>
          </a:xfrm>
          <a:prstGeom prst="rect">
            <a:avLst/>
          </a:prstGeom>
          <a:solidFill>
            <a:srgbClr val="E38177"/>
          </a:solidFill>
          <a:ln w="25400" cap="flat" cmpd="sng" algn="ctr">
            <a:solidFill>
              <a:srgbClr val="E38177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46425" y="2101850"/>
            <a:ext cx="1282700" cy="1908175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94050" y="4165600"/>
            <a:ext cx="1282700" cy="1906588"/>
          </a:xfrm>
          <a:prstGeom prst="rect">
            <a:avLst/>
          </a:prstGeom>
          <a:solidFill>
            <a:srgbClr val="37C73A"/>
          </a:solidFill>
          <a:ln w="25400" cap="flat" cmpd="sng" algn="ctr">
            <a:solidFill>
              <a:srgbClr val="37C73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94225" y="4187825"/>
            <a:ext cx="1282700" cy="1906588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E38177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94225" y="2100263"/>
            <a:ext cx="1282700" cy="1906587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301625" y="2162175"/>
            <a:ext cx="29400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Риск не статичный и неизменный, </a:t>
            </a:r>
            <a:b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а управляемый параметр, на уровень которого </a:t>
            </a:r>
            <a:b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можно и нужно  оказывать управляющее воздействие</a:t>
            </a: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417513" y="4379913"/>
            <a:ext cx="25241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Воздействие можно оказать только  на идентифицированный, проанализированный</a:t>
            </a:r>
            <a:br>
              <a:rPr kumimoji="0" lang="ru-RU" alt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ru-RU" alt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 и оцененный риск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6027738" y="4379913"/>
            <a:ext cx="2659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Управление рисками требует опережающего мышления</a:t>
            </a:r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3413125" y="2252663"/>
            <a:ext cx="93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ru-RU" sz="8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R</a:t>
            </a:r>
            <a:endParaRPr kumimoji="0" lang="ru-RU" altLang="ru-RU" sz="8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" name="TextBox 71"/>
          <p:cNvSpPr txBox="1">
            <a:spLocks noChangeArrowheads="1"/>
          </p:cNvSpPr>
          <p:nvPr/>
        </p:nvSpPr>
        <p:spPr bwMode="auto">
          <a:xfrm>
            <a:off x="4725988" y="4171950"/>
            <a:ext cx="939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ru-RU" sz="8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K</a:t>
            </a:r>
            <a:endParaRPr kumimoji="0" lang="ru-RU" altLang="ru-RU" sz="8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1" name="TextBox 72"/>
          <p:cNvSpPr txBox="1">
            <a:spLocks noChangeArrowheads="1"/>
          </p:cNvSpPr>
          <p:nvPr/>
        </p:nvSpPr>
        <p:spPr bwMode="auto">
          <a:xfrm>
            <a:off x="4799013" y="2314575"/>
            <a:ext cx="93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ru-RU" sz="8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I</a:t>
            </a:r>
            <a:endParaRPr kumimoji="0" lang="ru-RU" altLang="ru-RU" sz="8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2" name="TextBox 73"/>
          <p:cNvSpPr txBox="1">
            <a:spLocks noChangeArrowheads="1"/>
          </p:cNvSpPr>
          <p:nvPr/>
        </p:nvSpPr>
        <p:spPr bwMode="auto">
          <a:xfrm>
            <a:off x="3443288" y="4192588"/>
            <a:ext cx="939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ru-RU" sz="8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S</a:t>
            </a:r>
            <a:endParaRPr kumimoji="0" lang="ru-RU" altLang="ru-RU" sz="8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3" name="TextBox 9"/>
          <p:cNvSpPr txBox="1">
            <a:spLocks noChangeArrowheads="1"/>
          </p:cNvSpPr>
          <p:nvPr/>
        </p:nvSpPr>
        <p:spPr bwMode="auto">
          <a:xfrm>
            <a:off x="5822950" y="2176463"/>
            <a:ext cx="31559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Высокий уровень</a:t>
            </a:r>
            <a:b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начального риска не должен </a:t>
            </a:r>
            <a:b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служить основанием для отказа от осуществления</a:t>
            </a:r>
            <a:b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 деятельности, связанной с этим риском</a:t>
            </a:r>
          </a:p>
        </p:txBody>
      </p:sp>
    </p:spTree>
    <p:extLst>
      <p:ext uri="{BB962C8B-B14F-4D97-AF65-F5344CB8AC3E}">
        <p14:creationId xmlns:p14="http://schemas.microsoft.com/office/powerpoint/2010/main" val="386750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051246"/>
            <a:ext cx="8547100" cy="465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РИСК - МЕНЕДЖМЕНТ ИСМП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25538"/>
            <a:ext cx="8229600" cy="5000625"/>
          </a:xfrm>
        </p:spPr>
        <p:txBody>
          <a:bodyPr/>
          <a:lstStyle/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>
              <a:solidFill>
                <a:srgbClr val="000000"/>
              </a:solidFill>
              <a:latin typeface="Helvetica" pitchFamily="2" charset="0"/>
              <a:cs typeface="Times New Roman" pitchFamily="18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800" dirty="0" smtClean="0">
              <a:latin typeface="+mj-lt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solidFill>
                <a:srgbClr val="000000"/>
              </a:solidFill>
              <a:latin typeface="Helvetica" pitchFamily="2" charset="0"/>
              <a:cs typeface="Times New Roman" pitchFamily="18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8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tabLst>
                <a:tab pos="457200" algn="l"/>
              </a:tabLst>
              <a:defRPr/>
            </a:pPr>
            <a:endParaRPr lang="ru-RU" alt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09599" y="1407459"/>
            <a:ext cx="76289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процесс связанный с выявлением, анализом и реагированием на риск: принятием и выполнением управленческих решений, направленных на снижение вероятности возникновения ИСМП и минимизацию возможных потерь, вызванных реализацией риска</a:t>
            </a:r>
          </a:p>
        </p:txBody>
      </p:sp>
    </p:spTree>
    <p:extLst>
      <p:ext uri="{BB962C8B-B14F-4D97-AF65-F5344CB8AC3E}">
        <p14:creationId xmlns:p14="http://schemas.microsoft.com/office/powerpoint/2010/main" val="1944582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1"/>
          <p:cNvSpPr txBox="1">
            <a:spLocks noChangeArrowheads="1"/>
          </p:cNvSpPr>
          <p:nvPr/>
        </p:nvSpPr>
        <p:spPr bwMode="auto">
          <a:xfrm>
            <a:off x="438150" y="5016500"/>
            <a:ext cx="26289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1400" b="1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ИДЕНТИФИКАЦИЯ РИСКОВ</a:t>
            </a:r>
            <a:endParaRPr lang="ru-RU" altLang="ru-RU" sz="1200">
              <a:solidFill>
                <a:srgbClr val="A8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Какой возбудитель определяет риск? Как он передается?</a:t>
            </a:r>
          </a:p>
          <a:p>
            <a:pPr algn="ctr" eaLnBrk="1" hangingPunct="1"/>
            <a:r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в группе риска: пациенты /персонал?</a:t>
            </a:r>
            <a:endParaRPr lang="en-US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TextBox 13"/>
          <p:cNvSpPr txBox="1">
            <a:spLocks noChangeArrowheads="1"/>
          </p:cNvSpPr>
          <p:nvPr/>
        </p:nvSpPr>
        <p:spPr bwMode="auto">
          <a:xfrm>
            <a:off x="6097588" y="4683125"/>
            <a:ext cx="33766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1600" b="1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ИЗБЕГАНИЕ РИСКА</a:t>
            </a:r>
          </a:p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Есть ли альтернативные</a:t>
            </a:r>
            <a:br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процедуры, которые</a:t>
            </a:r>
            <a:br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могли бы исключить риск?</a:t>
            </a:r>
          </a:p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риск не может быть исключен, </a:t>
            </a:r>
            <a:br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 подлежит управлению</a:t>
            </a:r>
            <a:endParaRPr lang="en-US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ircular Arrow 17"/>
          <p:cNvSpPr/>
          <p:nvPr/>
        </p:nvSpPr>
        <p:spPr>
          <a:xfrm>
            <a:off x="1989970" y="1448443"/>
            <a:ext cx="5374969" cy="5209933"/>
          </a:xfrm>
          <a:prstGeom prst="circularArrow">
            <a:avLst>
              <a:gd name="adj1" fmla="val 13428"/>
              <a:gd name="adj2" fmla="val 1021413"/>
              <a:gd name="adj3" fmla="val 19434775"/>
              <a:gd name="adj4" fmla="val 1043232"/>
              <a:gd name="adj5" fmla="val 18097"/>
            </a:avLst>
          </a:prstGeom>
          <a:solidFill>
            <a:srgbClr val="0070C0"/>
          </a:solidFill>
          <a:effectLst>
            <a:outerShdw blurRad="3302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flat" dir="t">
              <a:rot lat="0" lon="0" rev="4800000"/>
            </a:lightRig>
          </a:scene3d>
          <a:sp3d extrusionH="254000" contourW="12700">
            <a:bevelT/>
            <a:extrusionClr>
              <a:schemeClr val="bg1"/>
            </a:extrusionClr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UY" sz="2400">
              <a:solidFill>
                <a:prstClr val="black"/>
              </a:solidFill>
            </a:endParaRPr>
          </a:p>
        </p:txBody>
      </p:sp>
      <p:grpSp>
        <p:nvGrpSpPr>
          <p:cNvPr id="31749" name="Group 7"/>
          <p:cNvGrpSpPr>
            <a:grpSpLocks/>
          </p:cNvGrpSpPr>
          <p:nvPr/>
        </p:nvGrpSpPr>
        <p:grpSpPr bwMode="auto">
          <a:xfrm>
            <a:off x="5211763" y="4637088"/>
            <a:ext cx="977900" cy="1014412"/>
            <a:chOff x="6875704" y="5143201"/>
            <a:chExt cx="1300356" cy="1351752"/>
          </a:xfrm>
        </p:grpSpPr>
        <p:sp>
          <p:nvSpPr>
            <p:cNvPr id="9" name="Oval 8"/>
            <p:cNvSpPr/>
            <p:nvPr/>
          </p:nvSpPr>
          <p:spPr>
            <a:xfrm>
              <a:off x="6875704" y="6038023"/>
              <a:ext cx="1300356" cy="45693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947477" y="5143201"/>
              <a:ext cx="1156810" cy="1157133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31750" name="Group 10"/>
          <p:cNvGrpSpPr>
            <a:grpSpLocks/>
          </p:cNvGrpSpPr>
          <p:nvPr/>
        </p:nvGrpSpPr>
        <p:grpSpPr bwMode="auto">
          <a:xfrm>
            <a:off x="5181600" y="2282825"/>
            <a:ext cx="977900" cy="1016000"/>
            <a:chOff x="6875704" y="5143201"/>
            <a:chExt cx="1300356" cy="1351752"/>
          </a:xfrm>
        </p:grpSpPr>
        <p:sp>
          <p:nvSpPr>
            <p:cNvPr id="13" name="Oval 12"/>
            <p:cNvSpPr/>
            <p:nvPr/>
          </p:nvSpPr>
          <p:spPr>
            <a:xfrm>
              <a:off x="6875704" y="6038737"/>
              <a:ext cx="1300356" cy="456216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947477" y="5143201"/>
              <a:ext cx="1156810" cy="1157438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31751" name="Group 15"/>
          <p:cNvGrpSpPr>
            <a:grpSpLocks/>
          </p:cNvGrpSpPr>
          <p:nvPr/>
        </p:nvGrpSpPr>
        <p:grpSpPr bwMode="auto">
          <a:xfrm>
            <a:off x="2555875" y="3517900"/>
            <a:ext cx="868363" cy="1016000"/>
            <a:chOff x="6947372" y="5143201"/>
            <a:chExt cx="1157020" cy="1351752"/>
          </a:xfrm>
        </p:grpSpPr>
        <p:sp>
          <p:nvSpPr>
            <p:cNvPr id="17" name="Oval 16"/>
            <p:cNvSpPr/>
            <p:nvPr/>
          </p:nvSpPr>
          <p:spPr>
            <a:xfrm>
              <a:off x="6987562" y="6038737"/>
              <a:ext cx="1076641" cy="456216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947372" y="5143201"/>
              <a:ext cx="1157020" cy="1157438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31752" name="Group 20"/>
          <p:cNvGrpSpPr>
            <a:grpSpLocks/>
          </p:cNvGrpSpPr>
          <p:nvPr/>
        </p:nvGrpSpPr>
        <p:grpSpPr bwMode="auto">
          <a:xfrm>
            <a:off x="3578225" y="4845050"/>
            <a:ext cx="868363" cy="1016000"/>
            <a:chOff x="6947372" y="5143201"/>
            <a:chExt cx="1157020" cy="1351752"/>
          </a:xfrm>
        </p:grpSpPr>
        <p:sp>
          <p:nvSpPr>
            <p:cNvPr id="22" name="Oval 21"/>
            <p:cNvSpPr/>
            <p:nvPr/>
          </p:nvSpPr>
          <p:spPr>
            <a:xfrm>
              <a:off x="6987562" y="6038737"/>
              <a:ext cx="1076641" cy="456216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947372" y="5143201"/>
              <a:ext cx="1157020" cy="1157438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white"/>
                </a:solidFill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6135688" y="2405063"/>
            <a:ext cx="2039937" cy="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251575" y="5038725"/>
            <a:ext cx="2039938" cy="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00088" y="3803650"/>
            <a:ext cx="1730375" cy="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051050" y="5505450"/>
            <a:ext cx="1527175" cy="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7" name="TextBox 31"/>
          <p:cNvSpPr txBox="1">
            <a:spLocks noChangeArrowheads="1"/>
          </p:cNvSpPr>
          <p:nvPr/>
        </p:nvSpPr>
        <p:spPr bwMode="auto">
          <a:xfrm>
            <a:off x="133350" y="3513138"/>
            <a:ext cx="212883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1217613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7613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7613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7613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7613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АНАЛИЗ РИСКОВ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приводит к риску? Каковы вероятные последствия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Каков рейтинг риска?</a:t>
            </a:r>
          </a:p>
        </p:txBody>
      </p:sp>
      <p:grpSp>
        <p:nvGrpSpPr>
          <p:cNvPr id="31758" name="Group 15"/>
          <p:cNvGrpSpPr>
            <a:grpSpLocks/>
          </p:cNvGrpSpPr>
          <p:nvPr/>
        </p:nvGrpSpPr>
        <p:grpSpPr bwMode="auto">
          <a:xfrm>
            <a:off x="3529013" y="2184400"/>
            <a:ext cx="868362" cy="1016000"/>
            <a:chOff x="6947372" y="5143201"/>
            <a:chExt cx="1157020" cy="1351752"/>
          </a:xfrm>
        </p:grpSpPr>
        <p:sp>
          <p:nvSpPr>
            <p:cNvPr id="30" name="Oval 16"/>
            <p:cNvSpPr/>
            <p:nvPr/>
          </p:nvSpPr>
          <p:spPr>
            <a:xfrm>
              <a:off x="6987560" y="6038737"/>
              <a:ext cx="1076643" cy="456216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1" name="Oval 19"/>
            <p:cNvSpPr/>
            <p:nvPr/>
          </p:nvSpPr>
          <p:spPr>
            <a:xfrm>
              <a:off x="6947372" y="5143201"/>
              <a:ext cx="1157020" cy="1157438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31759" name="TextBox 40"/>
          <p:cNvSpPr txBox="1">
            <a:spLocks noChangeArrowheads="1"/>
          </p:cNvSpPr>
          <p:nvPr/>
        </p:nvSpPr>
        <p:spPr bwMode="auto">
          <a:xfrm>
            <a:off x="300038" y="1522413"/>
            <a:ext cx="2130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1217613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7613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7613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7613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7613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ОЦЕНКА РИСКОВ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должно быть сделано для минимизации риска?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это внедрить в практику (персонал, ресурсы)?</a:t>
            </a:r>
          </a:p>
        </p:txBody>
      </p:sp>
      <p:pic>
        <p:nvPicPr>
          <p:cNvPr id="3176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424113"/>
            <a:ext cx="1573212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1" name="TextBox 41"/>
          <p:cNvSpPr txBox="1">
            <a:spLocks noChangeArrowheads="1"/>
          </p:cNvSpPr>
          <p:nvPr/>
        </p:nvSpPr>
        <p:spPr bwMode="auto">
          <a:xfrm>
            <a:off x="6745288" y="1854200"/>
            <a:ext cx="2309812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1600" b="1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МИНИМИЗАЦИЯ РИСКА</a:t>
            </a:r>
          </a:p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должно быть сделано для снижения риска? Кто ответственен  за проводимые мероприятия? Как изменения риска будут отслеживаться и как будет проводиться обзор рисков?</a:t>
            </a:r>
          </a:p>
        </p:txBody>
      </p:sp>
      <p:sp>
        <p:nvSpPr>
          <p:cNvPr id="31762" name="TextBox 18"/>
          <p:cNvSpPr txBox="1">
            <a:spLocks noChangeArrowheads="1"/>
          </p:cNvSpPr>
          <p:nvPr/>
        </p:nvSpPr>
        <p:spPr bwMode="auto">
          <a:xfrm>
            <a:off x="5556250" y="4832350"/>
            <a:ext cx="360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1763" name="TextBox 42"/>
          <p:cNvSpPr txBox="1">
            <a:spLocks noChangeArrowheads="1"/>
          </p:cNvSpPr>
          <p:nvPr/>
        </p:nvSpPr>
        <p:spPr bwMode="auto">
          <a:xfrm>
            <a:off x="3817938" y="4979988"/>
            <a:ext cx="360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31764" name="TextBox 43"/>
          <p:cNvSpPr txBox="1">
            <a:spLocks noChangeArrowheads="1"/>
          </p:cNvSpPr>
          <p:nvPr/>
        </p:nvSpPr>
        <p:spPr bwMode="auto">
          <a:xfrm>
            <a:off x="2770188" y="3667125"/>
            <a:ext cx="360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31765" name="TextBox 44"/>
          <p:cNvSpPr txBox="1">
            <a:spLocks noChangeArrowheads="1"/>
          </p:cNvSpPr>
          <p:nvPr/>
        </p:nvSpPr>
        <p:spPr bwMode="auto">
          <a:xfrm>
            <a:off x="3729038" y="2327275"/>
            <a:ext cx="360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31766" name="TextBox 45"/>
          <p:cNvSpPr txBox="1">
            <a:spLocks noChangeArrowheads="1"/>
          </p:cNvSpPr>
          <p:nvPr/>
        </p:nvSpPr>
        <p:spPr bwMode="auto">
          <a:xfrm>
            <a:off x="5527675" y="2403475"/>
            <a:ext cx="360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3176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tx2"/>
                </a:solidFill>
              </a:rPr>
              <a:t>УПРАВЛЕНИЕ РИСКОМ</a:t>
            </a:r>
          </a:p>
        </p:txBody>
      </p:sp>
      <p:pic>
        <p:nvPicPr>
          <p:cNvPr id="31768" name="Рисунок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03288"/>
            <a:ext cx="8505825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69" name="Group 6"/>
          <p:cNvGrpSpPr>
            <a:grpSpLocks/>
          </p:cNvGrpSpPr>
          <p:nvPr/>
        </p:nvGrpSpPr>
        <p:grpSpPr bwMode="auto">
          <a:xfrm>
            <a:off x="3662363" y="1328738"/>
            <a:ext cx="2287587" cy="836612"/>
            <a:chOff x="0" y="0"/>
            <a:chExt cx="4288" cy="2445"/>
          </a:xfrm>
        </p:grpSpPr>
        <p:sp>
          <p:nvSpPr>
            <p:cNvPr id="31773" name="Freeform 7"/>
            <p:cNvSpPr>
              <a:spLocks/>
            </p:cNvSpPr>
            <p:nvPr/>
          </p:nvSpPr>
          <p:spPr bwMode="auto">
            <a:xfrm>
              <a:off x="0" y="978"/>
              <a:ext cx="3785" cy="90"/>
            </a:xfrm>
            <a:custGeom>
              <a:avLst/>
              <a:gdLst>
                <a:gd name="T0" fmla="*/ 0 w 3785"/>
                <a:gd name="T1" fmla="*/ 0 h 90"/>
                <a:gd name="T2" fmla="*/ 90 w 3785"/>
                <a:gd name="T3" fmla="*/ 90 h 90"/>
                <a:gd name="T4" fmla="*/ 3785 w 3785"/>
                <a:gd name="T5" fmla="*/ 90 h 90"/>
                <a:gd name="T6" fmla="*/ 3695 w 3785"/>
                <a:gd name="T7" fmla="*/ 0 h 90"/>
                <a:gd name="T8" fmla="*/ 0 w 3785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5"/>
                <a:gd name="T16" fmla="*/ 0 h 90"/>
                <a:gd name="T17" fmla="*/ 3785 w 3785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5" h="90">
                  <a:moveTo>
                    <a:pt x="0" y="0"/>
                  </a:moveTo>
                  <a:lnTo>
                    <a:pt x="90" y="90"/>
                  </a:lnTo>
                  <a:lnTo>
                    <a:pt x="3785" y="90"/>
                  </a:lnTo>
                  <a:lnTo>
                    <a:pt x="3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 w="4826" cmpd="sng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774" name="Freeform 8"/>
            <p:cNvSpPr>
              <a:spLocks/>
            </p:cNvSpPr>
            <p:nvPr/>
          </p:nvSpPr>
          <p:spPr bwMode="auto">
            <a:xfrm>
              <a:off x="0" y="978"/>
              <a:ext cx="90" cy="477"/>
            </a:xfrm>
            <a:custGeom>
              <a:avLst/>
              <a:gdLst>
                <a:gd name="T0" fmla="*/ 90 w 90"/>
                <a:gd name="T1" fmla="*/ 90 h 477"/>
                <a:gd name="T2" fmla="*/ 90 w 90"/>
                <a:gd name="T3" fmla="*/ 477 h 477"/>
                <a:gd name="T4" fmla="*/ 5 w 90"/>
                <a:gd name="T5" fmla="*/ 392 h 477"/>
                <a:gd name="T6" fmla="*/ 0 w 90"/>
                <a:gd name="T7" fmla="*/ 0 h 477"/>
                <a:gd name="T8" fmla="*/ 90 w 90"/>
                <a:gd name="T9" fmla="*/ 90 h 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77"/>
                <a:gd name="T17" fmla="*/ 90 w 90"/>
                <a:gd name="T18" fmla="*/ 477 h 4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77">
                  <a:moveTo>
                    <a:pt x="90" y="90"/>
                  </a:moveTo>
                  <a:lnTo>
                    <a:pt x="90" y="477"/>
                  </a:lnTo>
                  <a:lnTo>
                    <a:pt x="5" y="392"/>
                  </a:lnTo>
                  <a:lnTo>
                    <a:pt x="0" y="0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rgbClr val="969696"/>
            </a:solidFill>
            <a:ln w="4826" cmpd="sng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775" name="Freeform 9"/>
            <p:cNvSpPr>
              <a:spLocks/>
            </p:cNvSpPr>
            <p:nvPr/>
          </p:nvSpPr>
          <p:spPr bwMode="auto">
            <a:xfrm>
              <a:off x="88" y="97"/>
              <a:ext cx="4200" cy="2348"/>
            </a:xfrm>
            <a:custGeom>
              <a:avLst/>
              <a:gdLst>
                <a:gd name="T0" fmla="*/ 0 w 4200"/>
                <a:gd name="T1" fmla="*/ 1360 h 2348"/>
                <a:gd name="T2" fmla="*/ 3709 w 4200"/>
                <a:gd name="T3" fmla="*/ 1360 h 2348"/>
                <a:gd name="T4" fmla="*/ 3208 w 4200"/>
                <a:gd name="T5" fmla="*/ 2348 h 2348"/>
                <a:gd name="T6" fmla="*/ 3576 w 4200"/>
                <a:gd name="T7" fmla="*/ 2348 h 2348"/>
                <a:gd name="T8" fmla="*/ 4200 w 4200"/>
                <a:gd name="T9" fmla="*/ 1181 h 2348"/>
                <a:gd name="T10" fmla="*/ 3576 w 4200"/>
                <a:gd name="T11" fmla="*/ 0 h 2348"/>
                <a:gd name="T12" fmla="*/ 3161 w 4200"/>
                <a:gd name="T13" fmla="*/ 0 h 2348"/>
                <a:gd name="T14" fmla="*/ 3695 w 4200"/>
                <a:gd name="T15" fmla="*/ 973 h 2348"/>
                <a:gd name="T16" fmla="*/ 0 w 4200"/>
                <a:gd name="T17" fmla="*/ 973 h 2348"/>
                <a:gd name="T18" fmla="*/ 0 w 4200"/>
                <a:gd name="T19" fmla="*/ 1360 h 23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00"/>
                <a:gd name="T31" fmla="*/ 0 h 2348"/>
                <a:gd name="T32" fmla="*/ 4200 w 4200"/>
                <a:gd name="T33" fmla="*/ 2348 h 23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00" h="2348">
                  <a:moveTo>
                    <a:pt x="0" y="1360"/>
                  </a:moveTo>
                  <a:lnTo>
                    <a:pt x="3709" y="1360"/>
                  </a:lnTo>
                  <a:lnTo>
                    <a:pt x="3208" y="2348"/>
                  </a:lnTo>
                  <a:lnTo>
                    <a:pt x="3576" y="2348"/>
                  </a:lnTo>
                  <a:lnTo>
                    <a:pt x="4200" y="1181"/>
                  </a:lnTo>
                  <a:lnTo>
                    <a:pt x="3576" y="0"/>
                  </a:lnTo>
                  <a:lnTo>
                    <a:pt x="3161" y="0"/>
                  </a:lnTo>
                  <a:lnTo>
                    <a:pt x="3695" y="973"/>
                  </a:lnTo>
                  <a:lnTo>
                    <a:pt x="0" y="973"/>
                  </a:lnTo>
                  <a:lnTo>
                    <a:pt x="0" y="1360"/>
                  </a:lnTo>
                  <a:close/>
                </a:path>
              </a:pathLst>
            </a:custGeom>
            <a:solidFill>
              <a:srgbClr val="C0C0C0"/>
            </a:solidFill>
            <a:ln w="4826" cmpd="sng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776" name="Freeform 10"/>
            <p:cNvSpPr>
              <a:spLocks/>
            </p:cNvSpPr>
            <p:nvPr/>
          </p:nvSpPr>
          <p:spPr bwMode="auto">
            <a:xfrm>
              <a:off x="3156" y="0"/>
              <a:ext cx="510" cy="95"/>
            </a:xfrm>
            <a:custGeom>
              <a:avLst/>
              <a:gdLst>
                <a:gd name="T0" fmla="*/ 95 w 510"/>
                <a:gd name="T1" fmla="*/ 95 h 95"/>
                <a:gd name="T2" fmla="*/ 0 w 510"/>
                <a:gd name="T3" fmla="*/ 0 h 95"/>
                <a:gd name="T4" fmla="*/ 435 w 510"/>
                <a:gd name="T5" fmla="*/ 0 h 95"/>
                <a:gd name="T6" fmla="*/ 510 w 510"/>
                <a:gd name="T7" fmla="*/ 95 h 95"/>
                <a:gd name="T8" fmla="*/ 95 w 510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95"/>
                <a:gd name="T17" fmla="*/ 510 w 510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95">
                  <a:moveTo>
                    <a:pt x="95" y="95"/>
                  </a:moveTo>
                  <a:lnTo>
                    <a:pt x="0" y="0"/>
                  </a:lnTo>
                  <a:lnTo>
                    <a:pt x="435" y="0"/>
                  </a:lnTo>
                  <a:lnTo>
                    <a:pt x="510" y="95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C9C9C9"/>
            </a:solidFill>
            <a:ln w="4826" cmpd="sng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777" name="Freeform 11"/>
            <p:cNvSpPr>
              <a:spLocks/>
            </p:cNvSpPr>
            <p:nvPr/>
          </p:nvSpPr>
          <p:spPr bwMode="auto">
            <a:xfrm>
              <a:off x="3206" y="1455"/>
              <a:ext cx="593" cy="988"/>
            </a:xfrm>
            <a:custGeom>
              <a:avLst/>
              <a:gdLst>
                <a:gd name="T0" fmla="*/ 92 w 593"/>
                <a:gd name="T1" fmla="*/ 988 h 988"/>
                <a:gd name="T2" fmla="*/ 0 w 593"/>
                <a:gd name="T3" fmla="*/ 896 h 988"/>
                <a:gd name="T4" fmla="*/ 465 w 593"/>
                <a:gd name="T5" fmla="*/ 0 h 988"/>
                <a:gd name="T6" fmla="*/ 593 w 593"/>
                <a:gd name="T7" fmla="*/ 0 h 988"/>
                <a:gd name="T8" fmla="*/ 92 w 593"/>
                <a:gd name="T9" fmla="*/ 988 h 9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3"/>
                <a:gd name="T16" fmla="*/ 0 h 988"/>
                <a:gd name="T17" fmla="*/ 593 w 593"/>
                <a:gd name="T18" fmla="*/ 988 h 9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3" h="988">
                  <a:moveTo>
                    <a:pt x="92" y="988"/>
                  </a:moveTo>
                  <a:lnTo>
                    <a:pt x="0" y="896"/>
                  </a:lnTo>
                  <a:lnTo>
                    <a:pt x="465" y="0"/>
                  </a:lnTo>
                  <a:lnTo>
                    <a:pt x="593" y="0"/>
                  </a:lnTo>
                  <a:lnTo>
                    <a:pt x="92" y="988"/>
                  </a:lnTo>
                  <a:close/>
                </a:path>
              </a:pathLst>
            </a:custGeom>
            <a:solidFill>
              <a:srgbClr val="C9C9C9"/>
            </a:solidFill>
            <a:ln w="4826" cmpd="sng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778" name="Freeform 12"/>
            <p:cNvSpPr>
              <a:spLocks/>
            </p:cNvSpPr>
            <p:nvPr/>
          </p:nvSpPr>
          <p:spPr bwMode="auto">
            <a:xfrm>
              <a:off x="3156" y="0"/>
              <a:ext cx="629" cy="1068"/>
            </a:xfrm>
            <a:custGeom>
              <a:avLst/>
              <a:gdLst>
                <a:gd name="T0" fmla="*/ 539 w 629"/>
                <a:gd name="T1" fmla="*/ 978 h 1068"/>
                <a:gd name="T2" fmla="*/ 0 w 629"/>
                <a:gd name="T3" fmla="*/ 0 h 1068"/>
                <a:gd name="T4" fmla="*/ 95 w 629"/>
                <a:gd name="T5" fmla="*/ 95 h 1068"/>
                <a:gd name="T6" fmla="*/ 629 w 629"/>
                <a:gd name="T7" fmla="*/ 1068 h 1068"/>
                <a:gd name="T8" fmla="*/ 539 w 629"/>
                <a:gd name="T9" fmla="*/ 978 h 1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068"/>
                <a:gd name="T17" fmla="*/ 629 w 629"/>
                <a:gd name="T18" fmla="*/ 1068 h 1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068">
                  <a:moveTo>
                    <a:pt x="539" y="978"/>
                  </a:moveTo>
                  <a:lnTo>
                    <a:pt x="0" y="0"/>
                  </a:lnTo>
                  <a:lnTo>
                    <a:pt x="95" y="95"/>
                  </a:lnTo>
                  <a:lnTo>
                    <a:pt x="629" y="1068"/>
                  </a:lnTo>
                  <a:lnTo>
                    <a:pt x="539" y="978"/>
                  </a:lnTo>
                  <a:close/>
                </a:path>
              </a:pathLst>
            </a:custGeom>
            <a:solidFill>
              <a:srgbClr val="969696"/>
            </a:solidFill>
            <a:ln w="4826" cmpd="sng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31770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049338"/>
            <a:ext cx="2058988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660775" y="1554163"/>
            <a:ext cx="24987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Обмен информацией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81325" y="1296988"/>
            <a:ext cx="16732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3575765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9" y="1103588"/>
            <a:ext cx="3641835" cy="547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КЛЮЧЕВЫЕ ПОЛОЖЕНИЯ: ЭПИДЕМИОЛОГИЧЕСКИЙ И МИКРОБИОЛОГИЧЕСКИЙ МОНИТОРИНГ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276639"/>
            <a:ext cx="8229600" cy="5000625"/>
          </a:xfrm>
        </p:spPr>
        <p:txBody>
          <a:bodyPr/>
          <a:lstStyle/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>
              <a:solidFill>
                <a:srgbClr val="000000"/>
              </a:solidFill>
              <a:latin typeface="Helvetica" pitchFamily="2" charset="0"/>
              <a:cs typeface="Times New Roman" pitchFamily="18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800" dirty="0" smtClean="0">
              <a:latin typeface="+mj-lt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solidFill>
                <a:srgbClr val="000000"/>
              </a:solidFill>
              <a:latin typeface="Helvetica" pitchFamily="2" charset="0"/>
              <a:cs typeface="Times New Roman" pitchFamily="18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8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tabLst>
                <a:tab pos="457200" algn="l"/>
              </a:tabLst>
              <a:defRPr/>
            </a:pPr>
            <a:endParaRPr lang="ru-RU" alt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85800" y="1302374"/>
            <a:ext cx="29166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 колонизации кишечника новорожденных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микрофлоры из патологических очагов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технологий высокого риска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контроль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4564116" y="4997669"/>
            <a:ext cx="717332" cy="819807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15" y="1103587"/>
            <a:ext cx="4154215" cy="559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61185" y="1332866"/>
            <a:ext cx="35630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Своевременная диагностика экзогенного фактора передачи и риска ИСМП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риска формирования популяции госпитального клона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риска ИСМП медицинской технологии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соответствия заданных параметров процессов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 bwMode="auto">
          <a:xfrm>
            <a:off x="3752194" y="3595024"/>
            <a:ext cx="1170588" cy="72472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8324193" y="3595024"/>
            <a:ext cx="1623848" cy="882383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3673364" y="2065769"/>
            <a:ext cx="1087822" cy="503541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3681246" y="2728398"/>
            <a:ext cx="1087822" cy="503541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>
            <a:off x="3673363" y="3990602"/>
            <a:ext cx="1087822" cy="503541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8" name="Стрелка вправо 17"/>
          <p:cNvSpPr/>
          <p:nvPr/>
        </p:nvSpPr>
        <p:spPr bwMode="auto">
          <a:xfrm>
            <a:off x="3673363" y="4903075"/>
            <a:ext cx="1087822" cy="503541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850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9" y="1103588"/>
            <a:ext cx="3641835" cy="187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КЛЮЧЕВЫЕ ПОЛОЖЕНИЯ: СТАНДАРТИЗАЦИЯ ОБЕСПЕЧЕНИЯ ЭПИДЕМИОЛОГИЧЕСКОЙ БЕЗОПАСНОСТИ МЕДИЦИНСКИХ ТЕХНОЛОГИЙ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276639"/>
            <a:ext cx="8229600" cy="5000625"/>
          </a:xfrm>
        </p:spPr>
        <p:txBody>
          <a:bodyPr/>
          <a:lstStyle/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>
              <a:solidFill>
                <a:srgbClr val="000000"/>
              </a:solidFill>
              <a:latin typeface="Helvetica" pitchFamily="2" charset="0"/>
              <a:cs typeface="Times New Roman" pitchFamily="18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800" dirty="0" smtClean="0">
              <a:latin typeface="+mj-lt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solidFill>
                <a:srgbClr val="000000"/>
              </a:solidFill>
              <a:latin typeface="Helvetica" pitchFamily="2" charset="0"/>
              <a:cs typeface="Times New Roman" pitchFamily="18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8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tabLst>
                <a:tab pos="457200" algn="l"/>
              </a:tabLst>
              <a:defRPr/>
            </a:pPr>
            <a:endParaRPr lang="ru-RU" alt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85800" y="1302374"/>
            <a:ext cx="291661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Санитарное законодательство</a:t>
            </a:r>
            <a:endParaRPr lang="ru-RU" dirty="0"/>
          </a:p>
          <a:p>
            <a:endParaRPr lang="ru-RU" dirty="0"/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4564116" y="4997669"/>
            <a:ext cx="717332" cy="819807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Стрелка вправо 3"/>
          <p:cNvSpPr/>
          <p:nvPr/>
        </p:nvSpPr>
        <p:spPr bwMode="auto">
          <a:xfrm>
            <a:off x="3752194" y="3595024"/>
            <a:ext cx="1170588" cy="72472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8324193" y="3595024"/>
            <a:ext cx="1623848" cy="882383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4020205" y="2097356"/>
            <a:ext cx="1087822" cy="503541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4020203" y="3784444"/>
            <a:ext cx="1087822" cy="503541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>
            <a:off x="4035967" y="5746292"/>
            <a:ext cx="1087822" cy="503541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9" y="5059773"/>
            <a:ext cx="3641835" cy="187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2966" y="5382510"/>
            <a:ext cx="291661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Стандартные операционные процедуры</a:t>
            </a:r>
            <a:endParaRPr lang="ru-RU" dirty="0"/>
          </a:p>
          <a:p>
            <a:endParaRPr lang="ru-RU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" y="3097925"/>
            <a:ext cx="3641835" cy="187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6483" y="3090043"/>
            <a:ext cx="3365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Федеральные клинические рекомендации по обеспечению эпидемиологической безопасности медицинских технологий</a:t>
            </a:r>
            <a:endParaRPr lang="ru-RU" dirty="0"/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 bwMode="auto">
          <a:xfrm>
            <a:off x="5770179" y="2222938"/>
            <a:ext cx="1860331" cy="17344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66" y="2980168"/>
            <a:ext cx="3405352" cy="187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85943" y="3495723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Эпидемиологическая безопасность медицинской  помощи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755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КЛЮЧЕВЫЕ ПОЛОЖЕНИЯ: КОМПОНЕНТЫ И  КРИТЕРИИ ЭПИДЕМИОЛОГИЧЕСКОЙ БЕЗОПАСНОСТИ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9316" y="1251881"/>
            <a:ext cx="8229600" cy="5000625"/>
          </a:xfrm>
        </p:spPr>
        <p:txBody>
          <a:bodyPr/>
          <a:lstStyle/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>
              <a:solidFill>
                <a:srgbClr val="000000"/>
              </a:solidFill>
              <a:latin typeface="Helvetica" pitchFamily="2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kern="0" cap="all" dirty="0">
              <a:solidFill>
                <a:sysClr val="windowText" lastClr="000000"/>
              </a:solidFill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800" dirty="0" smtClean="0">
              <a:latin typeface="+mj-lt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solidFill>
                <a:srgbClr val="000000"/>
              </a:solidFill>
              <a:latin typeface="Helvetica" pitchFamily="2" charset="0"/>
              <a:cs typeface="Times New Roman" pitchFamily="18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8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1875"/>
              </a:lnSpc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altLang="ru-RU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tabLst>
                <a:tab pos="457200" algn="l"/>
              </a:tabLst>
              <a:defRPr/>
            </a:pPr>
            <a:endParaRPr lang="ru-RU" altLang="ru-RU" dirty="0" smtClean="0"/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4564116" y="4997669"/>
            <a:ext cx="717332" cy="819807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Стрелка вправо 3"/>
          <p:cNvSpPr/>
          <p:nvPr/>
        </p:nvSpPr>
        <p:spPr bwMode="auto">
          <a:xfrm>
            <a:off x="3752194" y="3595024"/>
            <a:ext cx="1170588" cy="72472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8324193" y="3595024"/>
            <a:ext cx="1623848" cy="882383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5770179" y="2222938"/>
            <a:ext cx="1860331" cy="17344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graphicFrame>
        <p:nvGraphicFramePr>
          <p:cNvPr id="25" name="Объект 5"/>
          <p:cNvGraphicFramePr>
            <a:graphicFrameLocks/>
          </p:cNvGraphicFramePr>
          <p:nvPr>
            <p:extLst/>
          </p:nvPr>
        </p:nvGraphicFramePr>
        <p:xfrm>
          <a:off x="179512" y="1332410"/>
          <a:ext cx="8964488" cy="5146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9756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9" y="1387852"/>
            <a:ext cx="8566812" cy="441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КЛЮЧЕВЫЕ ПОЛОЖЕНИЯ: АУДИТ ЭПИДЕМИОЛОГИЧЕСКОЙ БЕЗОПАСНОСТИ МЕДИЦИНСКИХ ТЕХНОЛОГИЙ</a:t>
            </a:r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4564116" y="4997669"/>
            <a:ext cx="717332" cy="819807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Стрелка вправо 3"/>
          <p:cNvSpPr/>
          <p:nvPr/>
        </p:nvSpPr>
        <p:spPr bwMode="auto">
          <a:xfrm>
            <a:off x="3752194" y="3595024"/>
            <a:ext cx="1170588" cy="72472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8324193" y="3595024"/>
            <a:ext cx="1623848" cy="882383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5770179" y="2222938"/>
            <a:ext cx="1860331" cy="17344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7916" y="1608471"/>
            <a:ext cx="777240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90000"/>
              </a:lnSpc>
              <a:spcBef>
                <a:spcPts val="200"/>
              </a:spcBef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Комплексная и независимая проверка оснащения, деятельности документации по обеспечению эпидемиологической безопасности, проводимая для подтверждения соответствия этой деятельности, а также процедур сбора, анализа и представления данных протоколу, стандартным процедурам, надлежащей эпидемиологической практике и нормативным требованиям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1935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КЛЮЧЕВЫЕ ПОЛОЖЕНИЯ: ЭПИДЕМИОЛОГИЧЕСКОЕ ОБЕСПЕЧЕНИЕ  МЕДИЦИНСКОЙ ДЕЯТЕЛЬНОСТИ</a:t>
            </a:r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4564116" y="4997669"/>
            <a:ext cx="717332" cy="819807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Стрелка вправо 3"/>
          <p:cNvSpPr/>
          <p:nvPr/>
        </p:nvSpPr>
        <p:spPr bwMode="auto">
          <a:xfrm>
            <a:off x="3752194" y="3595024"/>
            <a:ext cx="1170588" cy="72472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8324193" y="3595024"/>
            <a:ext cx="1623848" cy="882383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5770179" y="2222938"/>
            <a:ext cx="1860331" cy="17344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9" y="1387852"/>
            <a:ext cx="8566812" cy="441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6108" y="1874867"/>
            <a:ext cx="788275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комплекс диагностических, санитарно-противоэпидемических (профилактических) мероприятий, направленных на создание безопасной больничной среды, обеспечение качества медицинской помощи и предотвращение случаев инфекционных (паразитарных) заболеваний, включая инфекции, связанные с оказанием медицинской помощи, инфекционные болезни, которые могут привести к возникновению чрезвычайных ситуаций в области санитарно-эпидемиологического благополучия населения, а также актуальных неинфекционных заболеваний среди населения, пациентов и персонала в медицинских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3970454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КЛЮЧЕВЫЕ ПОЛОЖЕНИЯ: НОРМАТИВНОЕ ОБЕСПЕЧЕНИЕ</a:t>
            </a:r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4564116" y="4997669"/>
            <a:ext cx="717332" cy="819807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Стрелка вправо 3"/>
          <p:cNvSpPr/>
          <p:nvPr/>
        </p:nvSpPr>
        <p:spPr bwMode="auto">
          <a:xfrm>
            <a:off x="3752194" y="3595024"/>
            <a:ext cx="1170588" cy="72472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8324193" y="3595024"/>
            <a:ext cx="1623848" cy="882383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5770179" y="2222938"/>
            <a:ext cx="1860331" cy="17344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10" y="1136029"/>
            <a:ext cx="8566812" cy="485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2736" y="1512260"/>
            <a:ext cx="78827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6 декабря 2016 года Федеральным агентством по техническому регулированию и метрологии в соответствии с заявлением ФГБУ «ЦМИКЭЭ» Росздравнадзора от 24 ноября 2016 года № 3802/16 была зарегистрирована </a:t>
            </a:r>
            <a:r>
              <a:rPr lang="ru-RU" sz="2000" dirty="0">
                <a:solidFill>
                  <a:srgbClr val="FF0000"/>
                </a:solidFill>
              </a:rPr>
              <a:t>Система добровольной сертификации «Качество и безопасность медицинской деятельности» </a:t>
            </a:r>
            <a:r>
              <a:rPr lang="ru-RU" sz="2000" dirty="0"/>
              <a:t>(№ РОСС RU.B1589.05ОЧНО). </a:t>
            </a:r>
          </a:p>
          <a:p>
            <a:pPr algn="just"/>
            <a:r>
              <a:rPr lang="ru-RU" sz="2000" dirty="0"/>
              <a:t>Система добровольной сертификации «Качество и безопасность медицинской деятельности» (далее – Система) предназначена для организации и проведения добровольной сертификации медицинских организаций любой формы собственности и ведомственной принадлежности, обеспечивающей независимую и квалифицированную оценку их соответствия установленным требованиям. Система не может подменять собой обязательную оценку соответствия. </a:t>
            </a:r>
          </a:p>
        </p:txBody>
      </p:sp>
    </p:spTree>
    <p:extLst>
      <p:ext uri="{BB962C8B-B14F-4D97-AF65-F5344CB8AC3E}">
        <p14:creationId xmlns:p14="http://schemas.microsoft.com/office/powerpoint/2010/main" val="3563454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561975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КЛЮЧЕВЫЕ ПОЛОЖЕНИЯ</a:t>
            </a:r>
          </a:p>
        </p:txBody>
      </p:sp>
      <p:sp>
        <p:nvSpPr>
          <p:cNvPr id="7172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 smtClean="0"/>
          </a:p>
          <a:p>
            <a:endParaRPr lang="ru-RU" altLang="ru-RU" dirty="0" smtClean="0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gray">
          <a:xfrm>
            <a:off x="3766457" y="1493149"/>
            <a:ext cx="5159829" cy="430258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00714" y="1518705"/>
            <a:ext cx="48913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«Современный научно обоснованный подход к профилактике и контролю инфекций демонстрирует, что ни один тип учреждения здравоохранения ни в одной стране не может претендовать на то, чтобы быть свободным от риска возникновения инфекций, связанных с оказанием медицинской помощи»</a:t>
            </a: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0" y="1464121"/>
            <a:ext cx="3537572" cy="433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6"/>
          <p:cNvSpPr>
            <a:spLocks noChangeArrowheads="1"/>
          </p:cNvSpPr>
          <p:nvPr/>
        </p:nvSpPr>
        <p:spPr bwMode="auto">
          <a:xfrm>
            <a:off x="468313" y="6381750"/>
            <a:ext cx="82073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*</a:t>
            </a:r>
            <a:r>
              <a:rPr lang="en-US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Report on the Burden of</a:t>
            </a:r>
            <a:r>
              <a:rPr lang="ru-RU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 </a:t>
            </a:r>
            <a:r>
              <a:rPr lang="en-US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Endemic Health Care-Associated Infection</a:t>
            </a:r>
            <a:r>
              <a:rPr lang="ru-RU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 </a:t>
            </a:r>
            <a:r>
              <a:rPr lang="en-US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Worldwide</a:t>
            </a:r>
            <a:r>
              <a:rPr lang="ru-RU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. </a:t>
            </a:r>
            <a:r>
              <a:rPr lang="en-US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A systematic review of the literature</a:t>
            </a:r>
            <a:r>
              <a:rPr lang="ru-RU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.  </a:t>
            </a:r>
            <a:r>
              <a:rPr lang="en-US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WHO, 2011; 40p.</a:t>
            </a:r>
            <a:r>
              <a:rPr lang="ru-RU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 </a:t>
            </a:r>
            <a:endParaRPr lang="ru-RU" altLang="ru-RU" sz="900" smtClean="0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1081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КЛЮЧЕВЫЕ ПОЛОЖЕНИЯ: НОРМАТИВНОЕ ОБЕСПЕЧЕНИЕ</a:t>
            </a:r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4564116" y="4997669"/>
            <a:ext cx="717332" cy="819807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Стрелка вправо 3"/>
          <p:cNvSpPr/>
          <p:nvPr/>
        </p:nvSpPr>
        <p:spPr bwMode="auto">
          <a:xfrm>
            <a:off x="3752194" y="3595024"/>
            <a:ext cx="1170588" cy="72472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8324193" y="3595024"/>
            <a:ext cx="1623848" cy="882383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5770179" y="2222938"/>
            <a:ext cx="1860331" cy="17344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9" y="1387852"/>
            <a:ext cx="8566812" cy="441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6108" y="1874867"/>
            <a:ext cx="788275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Профессиональный стандарт «Специалист в области медико-профилактического дела»  (утв.  Приказом Министерства труда и социальной защиты РФ от 25 июня 2015 г. № 399н</a:t>
            </a:r>
            <a:r>
              <a:rPr lang="ru-RU" sz="2000" dirty="0" smtClean="0"/>
              <a:t>)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ПРОЕКТ ПРОФЕССИОНАЛЬНОГО СТАНДАРТА «ВРАЧ-ЭПИДЕМИОЛОГ»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о</a:t>
            </a:r>
            <a:r>
              <a:rPr lang="ru-RU" sz="2000" b="1" dirty="0" smtClean="0">
                <a:solidFill>
                  <a:srgbClr val="FF0000"/>
                </a:solidFill>
              </a:rPr>
              <a:t>бщественное об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ru-RU" sz="2000" b="1" dirty="0" err="1" smtClean="0">
                <a:solidFill>
                  <a:srgbClr val="FF0000"/>
                </a:solidFill>
              </a:rPr>
              <a:t>уждение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www.nasci.ru</a:t>
            </a:r>
            <a:endParaRPr lang="ru-RU" sz="2000" b="1" dirty="0">
              <a:solidFill>
                <a:srgbClr val="FF0000"/>
              </a:solidFill>
            </a:endParaRPr>
          </a:p>
          <a:p>
            <a:pPr algn="just"/>
            <a:r>
              <a:rPr lang="ru-RU" sz="2000" dirty="0"/>
              <a:t>ФГОС ВО по специальности  "Медико-профилактическое дело« (утв. в </a:t>
            </a:r>
            <a:r>
              <a:rPr lang="ru-RU" sz="2000" dirty="0" err="1"/>
              <a:t>Минобрнауки</a:t>
            </a:r>
            <a:r>
              <a:rPr lang="ru-RU" sz="2000" dirty="0"/>
              <a:t> России от 16.01.2017 №21.)</a:t>
            </a:r>
          </a:p>
          <a:p>
            <a:pPr algn="just"/>
            <a:r>
              <a:rPr lang="ru-RU" sz="2000" dirty="0"/>
              <a:t>Система непрерывного профессионального образования</a:t>
            </a:r>
          </a:p>
          <a:p>
            <a:pPr algn="just"/>
            <a:r>
              <a:rPr lang="ru-RU" sz="2000" dirty="0"/>
              <a:t>Первичная  аккредитация выпускников по специальности  «Медико-профилактическое дело»</a:t>
            </a:r>
          </a:p>
          <a:p>
            <a:pPr algn="just"/>
            <a:r>
              <a:rPr lang="ru-RU" sz="2000" dirty="0" smtClean="0"/>
              <a:t>Внедрение </a:t>
            </a:r>
            <a:r>
              <a:rPr lang="ru-RU" sz="2000" dirty="0"/>
              <a:t>системы качества и безопасности медицинской помощи </a:t>
            </a:r>
          </a:p>
        </p:txBody>
      </p:sp>
    </p:spTree>
    <p:extLst>
      <p:ext uri="{BB962C8B-B14F-4D97-AF65-F5344CB8AC3E}">
        <p14:creationId xmlns:p14="http://schemas.microsoft.com/office/powerpoint/2010/main" val="1737556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66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Заголовок 3"/>
          <p:cNvSpPr>
            <a:spLocks noGrp="1"/>
          </p:cNvSpPr>
          <p:nvPr>
            <p:ph type="ctrTitle" sz="quarter" idx="4294967295"/>
          </p:nvPr>
        </p:nvSpPr>
        <p:spPr>
          <a:xfrm>
            <a:off x="618565" y="3236259"/>
            <a:ext cx="8525435" cy="1355725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 eaLnBrk="1" hangingPunct="1"/>
            <a:r>
              <a:rPr lang="ru-RU" sz="4800" dirty="0" smtClean="0">
                <a:solidFill>
                  <a:schemeClr val="bg1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83711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561975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РИСК ИСМП</a:t>
            </a:r>
          </a:p>
        </p:txBody>
      </p:sp>
      <p:sp>
        <p:nvSpPr>
          <p:cNvPr id="7172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>
            <a:off x="859631" y="1420102"/>
            <a:ext cx="7424737" cy="4476201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5702" y="1578742"/>
            <a:ext cx="69525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rgbClr val="1F497D"/>
                </a:solidFill>
                <a:latin typeface="+mj-lt"/>
                <a:cs typeface="Times New Roman" pitchFamily="18" charset="0"/>
              </a:rPr>
              <a:t>потенциальная, численно измеримая вероятность инфицирования или развития инфекции у пациента</a:t>
            </a:r>
            <a:br>
              <a:rPr lang="ru-RU" altLang="ru-RU" sz="2400" dirty="0">
                <a:solidFill>
                  <a:srgbClr val="1F497D"/>
                </a:solidFill>
                <a:latin typeface="+mj-lt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1F497D"/>
                </a:solidFill>
                <a:latin typeface="+mj-lt"/>
                <a:cs typeface="Times New Roman" pitchFamily="18" charset="0"/>
              </a:rPr>
              <a:t>или медицинского персонала и связанных с ними последствий   в виде заболеваемости, </a:t>
            </a:r>
            <a:r>
              <a:rPr lang="ru-RU" altLang="ru-RU" sz="2400" dirty="0" err="1">
                <a:solidFill>
                  <a:srgbClr val="1F497D"/>
                </a:solidFill>
                <a:latin typeface="+mj-lt"/>
                <a:cs typeface="Times New Roman" pitchFamily="18" charset="0"/>
              </a:rPr>
              <a:t>инвалидизации</a:t>
            </a:r>
            <a:r>
              <a:rPr lang="ru-RU" altLang="ru-RU" sz="2400" dirty="0">
                <a:solidFill>
                  <a:srgbClr val="1F497D"/>
                </a:solidFill>
                <a:latin typeface="+mj-lt"/>
                <a:cs typeface="Times New Roman" pitchFamily="18" charset="0"/>
              </a:rPr>
              <a:t>, летального исхода, экономического и иного рода </a:t>
            </a:r>
            <a:r>
              <a:rPr lang="ru-RU" altLang="ru-RU" sz="2400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ущерба</a:t>
            </a:r>
          </a:p>
          <a:p>
            <a:r>
              <a:rPr lang="ru-RU" altLang="ru-RU" sz="2400" b="1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altLang="ru-RU" sz="2400" b="1" dirty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риска приводит к отклонению фактических результатов применения медицинских технологий от запланированных</a:t>
            </a:r>
            <a:endParaRPr lang="en-US" altLang="ru-RU" sz="2400" b="1" dirty="0">
              <a:solidFill>
                <a:srgbClr val="A8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+mj-lt"/>
            </a:endParaRPr>
          </a:p>
        </p:txBody>
      </p:sp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468313" y="6381750"/>
            <a:ext cx="8207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Брусина Е.Б., </a:t>
            </a:r>
            <a:r>
              <a:rPr lang="ru-RU" altLang="ru-RU" sz="900" b="1" dirty="0" err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Барбараш</a:t>
            </a:r>
            <a:r>
              <a:rPr lang="ru-RU" altLang="ru-RU" sz="900" b="1" dirty="0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 О.Л. Управление риском инфекций, связанных с оказанием медицинской помощи (риск-менеджмент)// Медицинский альманах. 2015.№5(40). С.12-16.</a:t>
            </a:r>
            <a:endParaRPr lang="ru-RU" altLang="ru-RU" sz="900" dirty="0" smtClean="0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6166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687888"/>
            <a:ext cx="487362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561975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Инфекции, связанные с оказанием медицинской помощи</a:t>
            </a:r>
          </a:p>
        </p:txBody>
      </p:sp>
      <p:sp>
        <p:nvSpPr>
          <p:cNvPr id="7172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 b="1" dirty="0" smtClean="0">
                <a:solidFill>
                  <a:srgbClr val="C00000"/>
                </a:solidFill>
              </a:rPr>
              <a:t>7-15</a:t>
            </a:r>
            <a:r>
              <a:rPr lang="ru-RU" altLang="ru-RU" sz="2000" dirty="0" smtClean="0"/>
              <a:t> пациентов из 100 госпитализированных  имеют ИСМП</a:t>
            </a:r>
          </a:p>
          <a:p>
            <a:r>
              <a:rPr lang="ru-RU" altLang="ru-RU" sz="2000" b="1" dirty="0" smtClean="0">
                <a:solidFill>
                  <a:srgbClr val="C00000"/>
                </a:solidFill>
              </a:rPr>
              <a:t>17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[14,2-19,8] – </a:t>
            </a:r>
            <a:r>
              <a:rPr lang="en-US" altLang="ru-RU" sz="2000" b="1" dirty="0" smtClean="0">
                <a:solidFill>
                  <a:srgbClr val="C00000"/>
                </a:solidFill>
              </a:rPr>
              <a:t>42,7</a:t>
            </a:r>
            <a:r>
              <a:rPr lang="en-US" altLang="ru-RU" sz="2000" dirty="0" smtClean="0"/>
              <a:t> [34</a:t>
            </a:r>
            <a:r>
              <a:rPr lang="ru-RU" altLang="ru-RU" sz="2000" dirty="0" smtClean="0"/>
              <a:t>,</a:t>
            </a:r>
            <a:r>
              <a:rPr lang="en-US" altLang="ru-RU" sz="2000" dirty="0" smtClean="0"/>
              <a:t>8-50</a:t>
            </a:r>
            <a:r>
              <a:rPr lang="ru-RU" altLang="ru-RU" sz="2000" dirty="0" smtClean="0"/>
              <a:t>, </a:t>
            </a:r>
            <a:r>
              <a:rPr lang="en-US" altLang="ru-RU" sz="2000" dirty="0" smtClean="0"/>
              <a:t>5]</a:t>
            </a:r>
            <a:r>
              <a:rPr lang="ru-RU" altLang="ru-RU" sz="2000" dirty="0" smtClean="0"/>
              <a:t> ИСМП на 1000 </a:t>
            </a:r>
            <a:r>
              <a:rPr lang="ru-RU" altLang="ru-RU" sz="2000" dirty="0" err="1" smtClean="0"/>
              <a:t>пациенто</a:t>
            </a:r>
            <a:r>
              <a:rPr lang="ru-RU" altLang="ru-RU" sz="2000" dirty="0" smtClean="0"/>
              <a:t>-дней</a:t>
            </a:r>
          </a:p>
          <a:p>
            <a:r>
              <a:rPr lang="ru-RU" altLang="ru-RU" sz="2000" b="1" dirty="0" smtClean="0">
                <a:solidFill>
                  <a:srgbClr val="C00000"/>
                </a:solidFill>
              </a:rPr>
              <a:t>1,5</a:t>
            </a:r>
            <a:r>
              <a:rPr lang="en-US" altLang="ru-RU" sz="2000" dirty="0" smtClean="0">
                <a:solidFill>
                  <a:srgbClr val="000000"/>
                </a:solidFill>
              </a:rPr>
              <a:t> –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11,8</a:t>
            </a:r>
            <a:r>
              <a:rPr lang="en-US" altLang="ru-RU" sz="2000" b="1" dirty="0" smtClean="0">
                <a:solidFill>
                  <a:srgbClr val="C00000"/>
                </a:solidFill>
              </a:rPr>
              <a:t>  </a:t>
            </a:r>
            <a:r>
              <a:rPr lang="ru-RU" altLang="ru-RU" sz="2000" dirty="0" smtClean="0"/>
              <a:t>случаев гнойных инфекций ран  на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100 оперированных пациентов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  <a:p>
            <a:r>
              <a:rPr lang="ru-RU" altLang="ru-RU" sz="2000" b="1" dirty="0" smtClean="0">
                <a:solidFill>
                  <a:srgbClr val="C00000"/>
                </a:solidFill>
              </a:rPr>
              <a:t>3,5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[</a:t>
            </a:r>
            <a:r>
              <a:rPr lang="ru-RU" altLang="ru-RU" sz="2000" dirty="0" smtClean="0"/>
              <a:t>2,8-4,1</a:t>
            </a:r>
            <a:r>
              <a:rPr lang="en-US" altLang="ru-RU" sz="2000" dirty="0" smtClean="0"/>
              <a:t>]</a:t>
            </a:r>
            <a:r>
              <a:rPr lang="en-US" altLang="ru-RU" sz="2000" dirty="0" smtClean="0">
                <a:solidFill>
                  <a:srgbClr val="000000"/>
                </a:solidFill>
              </a:rPr>
              <a:t> –</a:t>
            </a:r>
            <a:r>
              <a:rPr lang="en-US" altLang="ru-RU" sz="2000" dirty="0" smtClean="0"/>
              <a:t> </a:t>
            </a:r>
            <a:r>
              <a:rPr lang="en-US" altLang="ru-RU" sz="2000" b="1" dirty="0" smtClean="0">
                <a:solidFill>
                  <a:srgbClr val="C00000"/>
                </a:solidFill>
              </a:rPr>
              <a:t>12,2 </a:t>
            </a:r>
            <a:r>
              <a:rPr lang="en-US" altLang="ru-RU" sz="2000" dirty="0" smtClean="0"/>
              <a:t>[10,5-13,9] </a:t>
            </a:r>
            <a:r>
              <a:rPr lang="ru-RU" altLang="ru-RU" sz="2000" dirty="0" smtClean="0"/>
              <a:t> инфекций кровотока на</a:t>
            </a:r>
            <a:r>
              <a:rPr lang="en-US" altLang="ru-RU" sz="2000" dirty="0" smtClean="0"/>
              <a:t> 1000</a:t>
            </a:r>
            <a:r>
              <a:rPr lang="ru-RU" altLang="ru-RU" sz="2000" dirty="0" smtClean="0"/>
              <a:t> дней катетеризации центральных сосудов</a:t>
            </a:r>
          </a:p>
          <a:p>
            <a:r>
              <a:rPr lang="ru-RU" altLang="ru-RU" sz="2000" b="1" dirty="0" smtClean="0">
                <a:solidFill>
                  <a:srgbClr val="C00000"/>
                </a:solidFill>
              </a:rPr>
              <a:t>4,1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[3,7-4,6]</a:t>
            </a:r>
            <a:r>
              <a:rPr lang="en-US" altLang="ru-RU" sz="2000" dirty="0" smtClean="0">
                <a:solidFill>
                  <a:srgbClr val="000000"/>
                </a:solidFill>
              </a:rPr>
              <a:t> – </a:t>
            </a:r>
            <a:r>
              <a:rPr lang="en-US" altLang="ru-RU" sz="2000" b="1" dirty="0" smtClean="0">
                <a:solidFill>
                  <a:srgbClr val="C00000"/>
                </a:solidFill>
              </a:rPr>
              <a:t>8,8</a:t>
            </a:r>
            <a:r>
              <a:rPr lang="en-US" altLang="ru-RU" sz="2000" dirty="0" smtClean="0"/>
              <a:t> [7,4-10,3] </a:t>
            </a:r>
            <a:r>
              <a:rPr lang="ru-RU" altLang="ru-RU" sz="2000" dirty="0" smtClean="0"/>
              <a:t> инфекций мочевыводящих путей на </a:t>
            </a:r>
            <a:r>
              <a:rPr lang="en-US" altLang="ru-RU" sz="2000" dirty="0" smtClean="0"/>
              <a:t>1000</a:t>
            </a:r>
            <a:r>
              <a:rPr lang="ru-RU" altLang="ru-RU" sz="2000" dirty="0" smtClean="0"/>
              <a:t> дней катетеризации</a:t>
            </a:r>
          </a:p>
          <a:p>
            <a:r>
              <a:rPr lang="ru-RU" altLang="ru-RU" sz="2000" b="1" dirty="0" smtClean="0">
                <a:solidFill>
                  <a:srgbClr val="C00000"/>
                </a:solidFill>
              </a:rPr>
              <a:t>7,9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[</a:t>
            </a:r>
            <a:r>
              <a:rPr lang="ru-RU" altLang="ru-RU" sz="2000" dirty="0" smtClean="0"/>
              <a:t>5,7-10,1</a:t>
            </a:r>
            <a:r>
              <a:rPr lang="en-US" altLang="ru-RU" sz="2000" dirty="0" smtClean="0"/>
              <a:t>]</a:t>
            </a:r>
            <a:r>
              <a:rPr lang="en-US" altLang="ru-RU" sz="2000" dirty="0" smtClean="0">
                <a:solidFill>
                  <a:srgbClr val="000000"/>
                </a:solidFill>
              </a:rPr>
              <a:t> – </a:t>
            </a:r>
            <a:r>
              <a:rPr lang="en-US" altLang="ru-RU" sz="2000" b="1" dirty="0" smtClean="0">
                <a:solidFill>
                  <a:srgbClr val="C00000"/>
                </a:solidFill>
              </a:rPr>
              <a:t>23,9</a:t>
            </a:r>
            <a:r>
              <a:rPr lang="en-US" altLang="ru-RU" sz="2000" dirty="0" smtClean="0"/>
              <a:t> [20,7-27,1] </a:t>
            </a:r>
            <a:r>
              <a:rPr lang="ru-RU" altLang="ru-RU" sz="2000" dirty="0" smtClean="0"/>
              <a:t> случаев </a:t>
            </a:r>
            <a:r>
              <a:rPr lang="ru-RU" altLang="ru-RU" sz="2000" dirty="0" err="1" smtClean="0"/>
              <a:t>поствентиляционных</a:t>
            </a:r>
            <a:r>
              <a:rPr lang="ru-RU" altLang="ru-RU" sz="2000" dirty="0" smtClean="0"/>
              <a:t> пневмоний на 1000 дней ИВЛ</a:t>
            </a:r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</p:txBody>
      </p:sp>
      <p:sp>
        <p:nvSpPr>
          <p:cNvPr id="7173" name="Прямоугольник 6"/>
          <p:cNvSpPr>
            <a:spLocks noChangeArrowheads="1"/>
          </p:cNvSpPr>
          <p:nvPr/>
        </p:nvSpPr>
        <p:spPr bwMode="auto">
          <a:xfrm>
            <a:off x="468313" y="6381750"/>
            <a:ext cx="82073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*</a:t>
            </a:r>
            <a:r>
              <a:rPr lang="en-US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Report on the Burden of</a:t>
            </a:r>
            <a:r>
              <a:rPr lang="ru-RU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 </a:t>
            </a:r>
            <a:r>
              <a:rPr lang="en-US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Endemic Health Care-Associated Infection</a:t>
            </a:r>
            <a:r>
              <a:rPr lang="ru-RU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 </a:t>
            </a:r>
            <a:r>
              <a:rPr lang="en-US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Worldwide</a:t>
            </a:r>
            <a:r>
              <a:rPr lang="ru-RU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. </a:t>
            </a:r>
            <a:r>
              <a:rPr lang="en-US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A systematic review of the literature</a:t>
            </a:r>
            <a:r>
              <a:rPr lang="ru-RU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.  </a:t>
            </a:r>
            <a:r>
              <a:rPr lang="en-US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WHO, 2011; 40p.</a:t>
            </a:r>
            <a:r>
              <a:rPr lang="ru-RU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 </a:t>
            </a:r>
            <a:endParaRPr lang="ru-RU" altLang="ru-RU" sz="900" smtClean="0">
              <a:solidFill>
                <a:srgbClr val="000000"/>
              </a:solidFill>
              <a:ea typeface="SimSun" pitchFamily="2" charset="-122"/>
            </a:endParaRPr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92650"/>
            <a:ext cx="200977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686300"/>
            <a:ext cx="201453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124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>
            <a:off x="859629" y="1782710"/>
            <a:ext cx="7424737" cy="283629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5701" y="1862029"/>
            <a:ext cx="75910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Эпидемический процесс ИСМП определяется: 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степенью агрессии и инвазии 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эпидемиологической безопасностью</a:t>
            </a:r>
          </a:p>
          <a:p>
            <a:r>
              <a:rPr lang="ru-RU" altLang="ru-RU" sz="2400" dirty="0">
                <a:solidFill>
                  <a:srgbClr val="1F497D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    применяемых медицинских технологий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 свойствами возбудителей ИСМП 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 условиями больничной среды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факторами риска, связанными с пациентом</a:t>
            </a:r>
            <a:endParaRPr lang="en-US" altLang="ru-RU" sz="2400" dirty="0">
              <a:solidFill>
                <a:srgbClr val="A8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+mj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619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sz="2000" b="1" dirty="0" smtClean="0">
                <a:solidFill>
                  <a:srgbClr val="C00000"/>
                </a:solidFill>
              </a:rPr>
              <a:t/>
            </a:r>
            <a:br>
              <a:rPr lang="ru-RU" altLang="ru-RU" sz="2000" b="1" dirty="0" smtClean="0">
                <a:solidFill>
                  <a:srgbClr val="C00000"/>
                </a:solidFill>
              </a:rPr>
            </a:br>
            <a:r>
              <a:rPr lang="ru-RU" altLang="ru-RU" sz="2000" b="1" dirty="0" smtClean="0">
                <a:solidFill>
                  <a:srgbClr val="C00000"/>
                </a:solidFill>
              </a:rPr>
              <a:t>КЛЮЧЕВЫЕ ПОЛОЖЕНИЯ </a:t>
            </a:r>
            <a:br>
              <a:rPr lang="ru-RU" altLang="ru-RU" sz="2000" b="1" dirty="0" smtClean="0">
                <a:solidFill>
                  <a:srgbClr val="C00000"/>
                </a:solidFill>
              </a:rPr>
            </a:br>
            <a:r>
              <a:rPr lang="ru-RU" altLang="ru-RU" sz="2000" b="1" dirty="0" smtClean="0">
                <a:solidFill>
                  <a:srgbClr val="C00000"/>
                </a:solidFill>
              </a:rPr>
              <a:t>СОВРЕМЕННОЙ ДОКТРИНЫ ГОСПИТАЛЬНОЙ ЭПИДЕМИОЛОГИИ</a:t>
            </a:r>
            <a:r>
              <a:rPr lang="ru-RU" altLang="ru-RU" sz="2000" b="1" dirty="0">
                <a:solidFill>
                  <a:srgbClr val="C00000"/>
                </a:solidFill>
              </a:rPr>
              <a:t/>
            </a:r>
            <a:br>
              <a:rPr lang="ru-RU" altLang="ru-RU" sz="2000" b="1" dirty="0">
                <a:solidFill>
                  <a:srgbClr val="C00000"/>
                </a:solidFill>
              </a:rPr>
            </a:br>
            <a:endParaRPr lang="ru-RU" altLang="ru-RU" sz="2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66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61975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ТЕНДЕНЦИИ МЕДИЦИНСКИХ ТЕХНОЛОГИЙ В ХИРУРГИИ</a:t>
            </a:r>
          </a:p>
        </p:txBody>
      </p:sp>
      <p:graphicFrame>
        <p:nvGraphicFramePr>
          <p:cNvPr id="921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316605"/>
              </p:ext>
            </p:extLst>
          </p:nvPr>
        </p:nvGraphicFramePr>
        <p:xfrm>
          <a:off x="4667743" y="1864163"/>
          <a:ext cx="4007945" cy="4064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r:id="rId3" imgW="4865030" imgH="4523624" progId="Excel.Chart.8">
                  <p:embed/>
                </p:oleObj>
              </mc:Choice>
              <mc:Fallback>
                <p:oleObj r:id="rId3" imgW="4865030" imgH="4523624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743" y="1864163"/>
                        <a:ext cx="4007945" cy="40643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Прямоугольник 6"/>
          <p:cNvSpPr>
            <a:spLocks noChangeArrowheads="1"/>
          </p:cNvSpPr>
          <p:nvPr/>
        </p:nvSpPr>
        <p:spPr bwMode="auto">
          <a:xfrm>
            <a:off x="468313" y="6381750"/>
            <a:ext cx="82073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*Здравоохранение </a:t>
            </a:r>
            <a:r>
              <a:rPr lang="ru-RU" altLang="ru-RU" sz="900" smtClean="0">
                <a:solidFill>
                  <a:srgbClr val="000000"/>
                </a:solidFill>
                <a:latin typeface="ArialMT"/>
                <a:ea typeface="SimSun" pitchFamily="2" charset="-122"/>
              </a:rPr>
              <a:t>в России. 2015</a:t>
            </a:r>
            <a:r>
              <a:rPr lang="ru-RU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: </a:t>
            </a:r>
            <a:r>
              <a:rPr lang="ru-RU" altLang="ru-RU" sz="900" smtClean="0">
                <a:solidFill>
                  <a:srgbClr val="000000"/>
                </a:solidFill>
                <a:latin typeface="ArialMT"/>
                <a:ea typeface="SimSun" pitchFamily="2" charset="-122"/>
              </a:rPr>
              <a:t>Стат.сб./Росстат. - М., З-46 2015. – 174 с.</a:t>
            </a:r>
            <a:endParaRPr lang="ru-RU" altLang="ru-RU" sz="900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625967" y="2112579"/>
            <a:ext cx="3946033" cy="1812743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5967" y="2391086"/>
            <a:ext cx="364183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ru-RU" dirty="0">
                <a:solidFill>
                  <a:srgbClr val="000000"/>
                </a:solidFill>
                <a:latin typeface="Arial"/>
              </a:rPr>
              <a:t>В медицинских организациях </a:t>
            </a:r>
            <a:br>
              <a:rPr lang="ru-RU" altLang="ru-RU" dirty="0">
                <a:solidFill>
                  <a:srgbClr val="000000"/>
                </a:solidFill>
                <a:latin typeface="Arial"/>
              </a:rPr>
            </a:br>
            <a:r>
              <a:rPr lang="ru-RU" altLang="ru-RU" dirty="0">
                <a:solidFill>
                  <a:srgbClr val="000000"/>
                </a:solidFill>
                <a:latin typeface="Arial"/>
              </a:rPr>
              <a:t>России 1266,8 тыс.  коек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ru-RU" dirty="0">
                <a:solidFill>
                  <a:srgbClr val="000000"/>
                </a:solidFill>
                <a:latin typeface="Arial"/>
              </a:rPr>
              <a:t>Из них 383,4 тыс. (</a:t>
            </a:r>
            <a:r>
              <a:rPr lang="ru-RU" altLang="ru-RU" b="1" dirty="0">
                <a:solidFill>
                  <a:srgbClr val="C00000"/>
                </a:solidFill>
                <a:latin typeface="Arial"/>
              </a:rPr>
              <a:t>30, 27%</a:t>
            </a:r>
            <a:r>
              <a:rPr lang="ru-RU" altLang="ru-RU" dirty="0">
                <a:solidFill>
                  <a:srgbClr val="000000"/>
                </a:solidFill>
                <a:latin typeface="Arial"/>
              </a:rPr>
              <a:t>) – хирургического  профиля*</a:t>
            </a:r>
          </a:p>
        </p:txBody>
      </p:sp>
    </p:spTree>
    <p:extLst>
      <p:ext uri="{BB962C8B-B14F-4D97-AF65-F5344CB8AC3E}">
        <p14:creationId xmlns:p14="http://schemas.microsoft.com/office/powerpoint/2010/main" val="3542317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61975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ТЕНДЕНЦИИ МЕДИЦИНСКИХ ТЕХНОЛОГИЙ В ХИРУРГИИ</a:t>
            </a:r>
          </a:p>
        </p:txBody>
      </p:sp>
      <p:sp>
        <p:nvSpPr>
          <p:cNvPr id="9221" name="Прямоугольник 6"/>
          <p:cNvSpPr>
            <a:spLocks noChangeArrowheads="1"/>
          </p:cNvSpPr>
          <p:nvPr/>
        </p:nvSpPr>
        <p:spPr bwMode="auto">
          <a:xfrm>
            <a:off x="468313" y="6381750"/>
            <a:ext cx="82073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*Здравоохранение </a:t>
            </a:r>
            <a:r>
              <a:rPr lang="ru-RU" altLang="ru-RU" sz="900" smtClean="0">
                <a:solidFill>
                  <a:srgbClr val="000000"/>
                </a:solidFill>
                <a:latin typeface="ArialMT"/>
                <a:ea typeface="SimSun" pitchFamily="2" charset="-122"/>
              </a:rPr>
              <a:t>в России. 2015</a:t>
            </a:r>
            <a:r>
              <a:rPr lang="ru-RU" altLang="ru-RU" sz="900" b="1" smtClean="0">
                <a:solidFill>
                  <a:srgbClr val="000000"/>
                </a:solidFill>
                <a:latin typeface="Arial-BoldMT"/>
                <a:ea typeface="SimSun" pitchFamily="2" charset="-122"/>
              </a:rPr>
              <a:t>: </a:t>
            </a:r>
            <a:r>
              <a:rPr lang="ru-RU" altLang="ru-RU" sz="900" smtClean="0">
                <a:solidFill>
                  <a:srgbClr val="000000"/>
                </a:solidFill>
                <a:latin typeface="ArialMT"/>
                <a:ea typeface="SimSun" pitchFamily="2" charset="-122"/>
              </a:rPr>
              <a:t>Стат.сб./Росстат. - М., З-46 2015. – 174 с.</a:t>
            </a:r>
            <a:endParaRPr lang="ru-RU" altLang="ru-RU" sz="900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468312" y="1206207"/>
            <a:ext cx="8207375" cy="89060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5966" y="1467756"/>
            <a:ext cx="7855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Arial"/>
              </a:rPr>
              <a:t>Интенсификация хирургических методов лечения</a:t>
            </a:r>
            <a:endParaRPr lang="ru-RU" altLang="ru-RU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gray">
          <a:xfrm>
            <a:off x="468312" y="2361104"/>
            <a:ext cx="8207375" cy="87082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5964" y="2513389"/>
            <a:ext cx="7855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Arial"/>
              </a:rPr>
              <a:t>Снижение агрессии медицинских технологий</a:t>
            </a:r>
            <a:endParaRPr lang="ru-RU" altLang="ru-RU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gray">
          <a:xfrm>
            <a:off x="468313" y="3569825"/>
            <a:ext cx="8207375" cy="87082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5962" y="3778500"/>
            <a:ext cx="7855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Arial"/>
              </a:rPr>
              <a:t>Рост имплантируемых материалов и устройств</a:t>
            </a:r>
            <a:endParaRPr lang="ru-RU" altLang="ru-RU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450214" y="4710167"/>
            <a:ext cx="8207375" cy="87082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4059" y="4960914"/>
            <a:ext cx="7855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Arial"/>
              </a:rPr>
              <a:t>Рост трансплантаций органов и тканей</a:t>
            </a:r>
            <a:endParaRPr lang="ru-RU" altLang="ru-RU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2770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演示设计">
  <a:themeElements>
    <a:clrScheme name="演示设计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演示设计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演示设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1600</TotalTime>
  <Words>2677</Words>
  <Application>Microsoft Office PowerPoint</Application>
  <PresentationFormat>Экран (4:3)</PresentationFormat>
  <Paragraphs>463</Paragraphs>
  <Slides>41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演示设计</vt:lpstr>
      <vt:lpstr>Диаграмма Microsoft Excel</vt:lpstr>
      <vt:lpstr>Диаграмма</vt:lpstr>
      <vt:lpstr>Презентация PowerPoint</vt:lpstr>
      <vt:lpstr> КЛЮЧЕВЫЕ ПОЛОЖЕНИЯ  СОВРЕМЕННОЙ ДОКТРИНЫ ГОСПИТАЛЬНОЙ ЭПИДЕМИОЛОГИИ </vt:lpstr>
      <vt:lpstr> ЭПИДЕМИОЛОГИЧЕСКАЯ БЕЗОПАСНОСТЬ</vt:lpstr>
      <vt:lpstr>КЛЮЧЕВЫЕ ПОЛОЖЕНИЯ</vt:lpstr>
      <vt:lpstr>РИСК ИСМП</vt:lpstr>
      <vt:lpstr>Инфекции, связанные с оказанием медицинской помощи</vt:lpstr>
      <vt:lpstr> КЛЮЧЕВЫЕ ПОЛОЖЕНИЯ  СОВРЕМЕННОЙ ДОКТРИНЫ ГОСПИТАЛЬНОЙ ЭПИДЕМИОЛОГИИ </vt:lpstr>
      <vt:lpstr>ТЕНДЕНЦИИ МЕДИЦИНСКИХ ТЕХНОЛОГИЙ В ХИРУРГИИ</vt:lpstr>
      <vt:lpstr>ТЕНДЕНЦИИ МЕДИЦИНСКИХ ТЕХНОЛОГИЙ В ХИРУРГИИ</vt:lpstr>
      <vt:lpstr>Динамика числа хирургических коек с 2005 по 2014 г.г. </vt:lpstr>
      <vt:lpstr>Динамика числа оперированных пациентов и операций     с 2005 по 2014 г.г. на 1000 населения</vt:lpstr>
      <vt:lpstr>Динамика хирургических методов лечения при сердечно-сосудистых заболеваниях</vt:lpstr>
      <vt:lpstr>Динамика хирургических методов лечения при сердечно-сосудистых заболеваниях</vt:lpstr>
      <vt:lpstr>Динамика хирургических методов лечения при сердечно-сосудистых заболеваниях</vt:lpstr>
      <vt:lpstr>Ортопедические импланты**</vt:lpstr>
      <vt:lpstr>Кардиоваскулярные импланты*</vt:lpstr>
      <vt:lpstr>Другие медицинские импланты</vt:lpstr>
      <vt:lpstr>Трансплантация органов и тканей</vt:lpstr>
      <vt:lpstr>Эндоскопические технологии</vt:lpstr>
      <vt:lpstr>ТЕХНИЧЕСКАЯ НАСЫЩЕННОСТЬ ОПЕРАЦИОННЫХ</vt:lpstr>
      <vt:lpstr>Презентация PowerPoint</vt:lpstr>
      <vt:lpstr>ТЕНДЕНЦИИ МЕДИЦИНСКИХ ТЕХНОЛОГИЙ В АКУШЕРСТВЕ</vt:lpstr>
      <vt:lpstr>ТЕНДЕНЦИИ МЕДИЦИНСКИХ ТЕХНОЛОГИЙ В АКУШЕРСТВЕ</vt:lpstr>
      <vt:lpstr>Антимикробная защита медицинских технологий</vt:lpstr>
      <vt:lpstr>Свойства возбудителей</vt:lpstr>
      <vt:lpstr>Тенденции ИСМП в хирургии</vt:lpstr>
      <vt:lpstr>Тенденции ИСМП в акушерстве</vt:lpstr>
      <vt:lpstr>Вероятность  инфекций в медицинской организации</vt:lpstr>
      <vt:lpstr>КЛЮЧЕВЫЕ ПОЛОЖЕНИЯ: ОЦЕНКА И УПРАВЛЕНИЕ  РИСКОМ</vt:lpstr>
      <vt:lpstr>КЛЮЧЕВЫЕ ПОЛОЖЕНИЯ: ОЦЕНКА И УПРАВЛЕНИЕ РИСКОМ</vt:lpstr>
      <vt:lpstr>КЛЮЧЕВЫЕ ПОЛОЖЕНИЯ: ОЦЕНКА И УПРАВЛЕНИЕ РИСКОМ</vt:lpstr>
      <vt:lpstr>РИСК - МЕНЕДЖМЕНТ ИСМП</vt:lpstr>
      <vt:lpstr>УПРАВЛЕНИЕ РИСКОМ</vt:lpstr>
      <vt:lpstr>КЛЮЧЕВЫЕ ПОЛОЖЕНИЯ: ЭПИДЕМИОЛОГИЧЕСКИЙ И МИКРОБИОЛОГИЧЕСКИЙ МОНИТОРИНГ</vt:lpstr>
      <vt:lpstr>КЛЮЧЕВЫЕ ПОЛОЖЕНИЯ: СТАНДАРТИЗАЦИЯ ОБЕСПЕЧЕНИЯ ЭПИДЕМИОЛОГИЧЕСКОЙ БЕЗОПАСНОСТИ МЕДИЦИНСКИХ ТЕХНОЛОГИЙ</vt:lpstr>
      <vt:lpstr>КЛЮЧЕВЫЕ ПОЛОЖЕНИЯ: КОМПОНЕНТЫ И  КРИТЕРИИ ЭПИДЕМИОЛОГИЧЕСКОЙ БЕЗОПАСНОСТИ</vt:lpstr>
      <vt:lpstr>КЛЮЧЕВЫЕ ПОЛОЖЕНИЯ: АУДИТ ЭПИДЕМИОЛОГИЧЕСКОЙ БЕЗОПАСНОСТИ МЕДИЦИНСКИХ ТЕХНОЛОГИЙ</vt:lpstr>
      <vt:lpstr>КЛЮЧЕВЫЕ ПОЛОЖЕНИЯ: ЭПИДЕМИОЛОГИЧЕСКОЕ ОБЕСПЕЧЕНИЕ  МЕДИЦИНСКОЙ ДЕЯТЕЛЬНОСТИ</vt:lpstr>
      <vt:lpstr>КЛЮЧЕВЫЕ ПОЛОЖЕНИЯ: НОРМАТИВНОЕ ОБЕСПЕЧЕНИЕ</vt:lpstr>
      <vt:lpstr>КЛЮЧЕВЫЕ ПОЛОЖЕНИЯ: НОРМАТИВНОЕ ОБЕСПЕЧЕНИЕ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Andrey</cp:lastModifiedBy>
  <cp:revision>124</cp:revision>
  <dcterms:created xsi:type="dcterms:W3CDTF">2014-10-27T01:39:55Z</dcterms:created>
  <dcterms:modified xsi:type="dcterms:W3CDTF">2018-08-19T15:58:49Z</dcterms:modified>
</cp:coreProperties>
</file>